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4.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3.xml" ContentType="application/vnd.openxmlformats-officedocument.presentationml.slide+xml"/>
  <Override PartName="/ppt/slides/slide42.xml" ContentType="application/vnd.openxmlformats-officedocument.presentationml.slide+xml"/>
  <Override PartName="/ppt/slides/slide44.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43.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0.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61.xml" ContentType="application/vnd.openxmlformats-officedocument.presentationml.slide+xml"/>
  <Override PartName="/ppt/slides/slide51.xml" ContentType="application/vnd.openxmlformats-officedocument.presentationml.slide+xml"/>
  <Override PartName="/ppt/slides/slide53.xml" ContentType="application/vnd.openxmlformats-officedocument.presentationml.slide+xml"/>
  <Override PartName="/ppt/slides/slide59.xml" ContentType="application/vnd.openxmlformats-officedocument.presentationml.slide+xml"/>
  <Override PartName="/ppt/slides/slide52.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4.xml" ContentType="application/vnd.openxmlformats-officedocument.presentationml.slide+xml"/>
  <Override PartName="/ppt/notesSlides/notesSlide74.xml" ContentType="application/vnd.openxmlformats-officedocument.presentationml.notesSlide+xml"/>
  <Override PartName="/ppt/slideMasters/slideMaster1.xml" ContentType="application/vnd.openxmlformats-officedocument.presentationml.slideMaster+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73.xml" ContentType="application/vnd.openxmlformats-officedocument.presentationml.notesSlide+xml"/>
  <Override PartName="/ppt/notesSlides/notesSlide23.xml" ContentType="application/vnd.openxmlformats-officedocument.presentationml.notesSlide+xml"/>
  <Override PartName="/ppt/notesSlides/notesSlide15.xml" ContentType="application/vnd.openxmlformats-officedocument.presentationml.notesSlide+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9.xml" ContentType="application/vnd.openxmlformats-officedocument.presentationml.notesSlide+xml"/>
  <Override PartName="/ppt/notesSlides/notesSlide14.xml" ContentType="application/vnd.openxmlformats-officedocument.presentationml.notesSlide+xml"/>
  <Override PartName="/ppt/notesSlides/notesSlide50.xml" ContentType="application/vnd.openxmlformats-officedocument.presentationml.notesSlide+xml"/>
  <Override PartName="/ppt/notesSlides/notesSlide9.xml" ContentType="application/vnd.openxmlformats-officedocument.presentationml.notesSlide+xml"/>
  <Override PartName="/ppt/notesSlides/notesSlide54.xml" ContentType="application/vnd.openxmlformats-officedocument.presentationml.notesSlide+xml"/>
  <Override PartName="/ppt/notesSlides/notesSlide10.xml" ContentType="application/vnd.openxmlformats-officedocument.presentationml.notesSlide+xml"/>
  <Override PartName="/ppt/notesSlides/notesSlide53.xml" ContentType="application/vnd.openxmlformats-officedocument.presentationml.notesSlide+xml"/>
  <Override PartName="/ppt/notesSlides/notesSlide11.xml" ContentType="application/vnd.openxmlformats-officedocument.presentationml.notesSlide+xml"/>
  <Override PartName="/ppt/notesSlides/notesSlide52.xml" ContentType="application/vnd.openxmlformats-officedocument.presentationml.notesSlide+xml"/>
  <Override PartName="/ppt/notesSlides/notesSlide22.xml" ContentType="application/vnd.openxmlformats-officedocument.presentationml.notesSlide+xml"/>
  <Override PartName="/ppt/notesSlides/notesSlide51.xml" ContentType="application/vnd.openxmlformats-officedocument.presentationml.notesSlide+xml"/>
  <Override PartName="/ppt/notesSlides/notesSlide13.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0.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1.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19.xml" ContentType="application/vnd.openxmlformats-officedocument.presentationml.notesSlide+xml"/>
  <Override PartName="/ppt/notesSlides/notesSlide16.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55.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Layouts/slideLayout11.xml" ContentType="application/vnd.openxmlformats-officedocument.presentationml.slideLayout+xml"/>
  <Override PartName="/ppt/notesSlides/notesSlide65.xml" ContentType="application/vnd.openxmlformats-officedocument.presentationml.notesSlide+xml"/>
  <Override PartName="/ppt/slideLayouts/slideLayout10.xml" ContentType="application/vnd.openxmlformats-officedocument.presentationml.slideLayout+xml"/>
  <Override PartName="/ppt/notesSlides/notesSlide66.xml" ContentType="application/vnd.openxmlformats-officedocument.presentationml.notesSlide+xml"/>
  <Override PartName="/ppt/slideLayouts/slideLayout12.xml" ContentType="application/vnd.openxmlformats-officedocument.presentationml.slideLayout+xml"/>
  <Override PartName="/ppt/notesSlides/notesSlide8.xml" ContentType="application/vnd.openxmlformats-officedocument.presentationml.notesSlide+xml"/>
  <Override PartName="/ppt/notesSlides/notesSlide64.xml" ContentType="application/vnd.openxmlformats-officedocument.presentationml.notesSlide+xml"/>
  <Override PartName="/ppt/notesSlides/notesSlide63.xml" ContentType="application/vnd.openxmlformats-officedocument.presentationml.notesSlide+xml"/>
  <Override PartName="/ppt/notesSlides/notesSlide62.xml" ContentType="application/vnd.openxmlformats-officedocument.presentationml.notesSlide+xml"/>
  <Override PartName="/ppt/notesSlides/notesSlide61.xml" ContentType="application/vnd.openxmlformats-officedocument.presentationml.notesSlide+xml"/>
  <Override PartName="/ppt/slideLayouts/slideLayout9.xml" ContentType="application/vnd.openxmlformats-officedocument.presentationml.slideLayout+xml"/>
  <Override PartName="/ppt/notesSlides/notesSlide67.xml" ContentType="application/vnd.openxmlformats-officedocument.presentationml.notesSlide+xml"/>
  <Override PartName="/ppt/slideLayouts/slideLayout8.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68.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60.xml" ContentType="application/vnd.openxmlformats-officedocument.presentationml.notesSlide+xml"/>
  <Override PartName="/ppt/slideLayouts/slideLayout13.xml" ContentType="application/vnd.openxmlformats-officedocument.presentationml.slideLayout+xml"/>
  <Override PartName="/ppt/notesSlides/notesSlide56.xml" ContentType="application/vnd.openxmlformats-officedocument.presentationml.notesSlide+xml"/>
  <Override PartName="/ppt/notesSlides/notesSlide59.xml" ContentType="application/vnd.openxmlformats-officedocument.presentationml.notesSlide+xml"/>
  <Override PartName="/ppt/notesSlides/notesSlide5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58.xml" ContentType="application/vnd.openxmlformats-officedocument.presentationml.notesSlide+xml"/>
  <Override PartName="/ppt/notesSlides/notesSlide1.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ppt/tags/tag1.xml" ContentType="application/vnd.openxmlformats-officedocument.presentationml.tag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78"/>
  </p:notesMasterIdLst>
  <p:sldIdLst>
    <p:sldId id="641" r:id="rId2"/>
    <p:sldId id="720" r:id="rId3"/>
    <p:sldId id="721" r:id="rId4"/>
    <p:sldId id="717" r:id="rId5"/>
    <p:sldId id="718" r:id="rId6"/>
    <p:sldId id="719" r:id="rId7"/>
    <p:sldId id="642" r:id="rId8"/>
    <p:sldId id="643" r:id="rId9"/>
    <p:sldId id="644" r:id="rId10"/>
    <p:sldId id="652" r:id="rId11"/>
    <p:sldId id="532" r:id="rId12"/>
    <p:sldId id="650" r:id="rId13"/>
    <p:sldId id="612" r:id="rId14"/>
    <p:sldId id="702" r:id="rId15"/>
    <p:sldId id="703" r:id="rId16"/>
    <p:sldId id="705" r:id="rId17"/>
    <p:sldId id="704" r:id="rId18"/>
    <p:sldId id="613" r:id="rId19"/>
    <p:sldId id="656" r:id="rId20"/>
    <p:sldId id="657" r:id="rId21"/>
    <p:sldId id="614" r:id="rId22"/>
    <p:sldId id="615" r:id="rId23"/>
    <p:sldId id="658" r:id="rId24"/>
    <p:sldId id="698" r:id="rId25"/>
    <p:sldId id="699" r:id="rId26"/>
    <p:sldId id="659" r:id="rId27"/>
    <p:sldId id="660" r:id="rId28"/>
    <p:sldId id="661" r:id="rId29"/>
    <p:sldId id="662" r:id="rId30"/>
    <p:sldId id="724" r:id="rId31"/>
    <p:sldId id="663" r:id="rId32"/>
    <p:sldId id="664" r:id="rId33"/>
    <p:sldId id="616" r:id="rId34"/>
    <p:sldId id="665" r:id="rId35"/>
    <p:sldId id="700" r:id="rId36"/>
    <p:sldId id="618" r:id="rId37"/>
    <p:sldId id="617" r:id="rId38"/>
    <p:sldId id="706" r:id="rId39"/>
    <p:sldId id="701" r:id="rId40"/>
    <p:sldId id="666" r:id="rId41"/>
    <p:sldId id="667" r:id="rId42"/>
    <p:sldId id="668" r:id="rId43"/>
    <p:sldId id="669" r:id="rId44"/>
    <p:sldId id="670" r:id="rId45"/>
    <p:sldId id="722" r:id="rId46"/>
    <p:sldId id="707" r:id="rId47"/>
    <p:sldId id="671" r:id="rId48"/>
    <p:sldId id="672" r:id="rId49"/>
    <p:sldId id="620" r:id="rId50"/>
    <p:sldId id="621" r:id="rId51"/>
    <p:sldId id="622" r:id="rId52"/>
    <p:sldId id="623" r:id="rId53"/>
    <p:sldId id="624" r:id="rId54"/>
    <p:sldId id="710" r:id="rId55"/>
    <p:sldId id="626" r:id="rId56"/>
    <p:sldId id="627" r:id="rId57"/>
    <p:sldId id="628" r:id="rId58"/>
    <p:sldId id="629" r:id="rId59"/>
    <p:sldId id="630" r:id="rId60"/>
    <p:sldId id="631" r:id="rId61"/>
    <p:sldId id="673" r:id="rId62"/>
    <p:sldId id="674" r:id="rId63"/>
    <p:sldId id="680" r:id="rId64"/>
    <p:sldId id="681" r:id="rId65"/>
    <p:sldId id="632" r:id="rId66"/>
    <p:sldId id="711" r:id="rId67"/>
    <p:sldId id="712" r:id="rId68"/>
    <p:sldId id="633" r:id="rId69"/>
    <p:sldId id="682" r:id="rId70"/>
    <p:sldId id="683" r:id="rId71"/>
    <p:sldId id="634" r:id="rId72"/>
    <p:sldId id="684" r:id="rId73"/>
    <p:sldId id="635" r:id="rId74"/>
    <p:sldId id="687" r:id="rId75"/>
    <p:sldId id="723" r:id="rId76"/>
    <p:sldId id="725" r:id="rId77"/>
  </p:sldIdLst>
  <p:sldSz cx="9144000" cy="6858000" type="screen4x3"/>
  <p:notesSz cx="6858000" cy="9144000"/>
  <p:custDataLst>
    <p:tags r:id="rId79"/>
  </p:custDataLst>
  <p:defaultTex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CF1729"/>
    <a:srgbClr val="660066"/>
    <a:srgbClr val="00CC00"/>
    <a:srgbClr val="996633"/>
    <a:srgbClr val="6666FF"/>
    <a:srgbClr val="CCFF99"/>
    <a:srgbClr val="6AF4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06" autoAdjust="0"/>
    <p:restoredTop sz="94291" autoAdjust="0"/>
  </p:normalViewPr>
  <p:slideViewPr>
    <p:cSldViewPr>
      <p:cViewPr varScale="1">
        <p:scale>
          <a:sx n="72" d="100"/>
          <a:sy n="72" d="100"/>
        </p:scale>
        <p:origin x="1260" y="7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ustomXml" Target="../customXml/item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86"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02" name="Rectangle 2">
            <a:extLst>
              <a:ext uri="{FF2B5EF4-FFF2-40B4-BE49-F238E27FC236}">
                <a16:creationId xmlns:a16="http://schemas.microsoft.com/office/drawing/2014/main" id="{A7F7BDF7-1EDA-4A7B-81C9-ACEB5659624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Times New Roman" panose="02020603050405020304" pitchFamily="18" charset="0"/>
              </a:defRPr>
            </a:lvl1pPr>
          </a:lstStyle>
          <a:p>
            <a:pPr>
              <a:defRPr/>
            </a:pPr>
            <a:endParaRPr lang="en-US" altLang="zh-TW"/>
          </a:p>
        </p:txBody>
      </p:sp>
      <p:sp>
        <p:nvSpPr>
          <p:cNvPr id="460803" name="Rectangle 3">
            <a:extLst>
              <a:ext uri="{FF2B5EF4-FFF2-40B4-BE49-F238E27FC236}">
                <a16:creationId xmlns:a16="http://schemas.microsoft.com/office/drawing/2014/main" id="{7195CE93-D7B3-45DC-A3EB-C1750039313F}"/>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Times New Roman" panose="02020603050405020304" pitchFamily="18" charset="0"/>
              </a:defRPr>
            </a:lvl1pPr>
          </a:lstStyle>
          <a:p>
            <a:pPr>
              <a:defRPr/>
            </a:pPr>
            <a:endParaRPr lang="en-US" altLang="zh-TW"/>
          </a:p>
        </p:txBody>
      </p:sp>
      <p:sp>
        <p:nvSpPr>
          <p:cNvPr id="3076" name="Rectangle 4">
            <a:extLst>
              <a:ext uri="{FF2B5EF4-FFF2-40B4-BE49-F238E27FC236}">
                <a16:creationId xmlns:a16="http://schemas.microsoft.com/office/drawing/2014/main" id="{721A81C7-F569-45BC-9393-28E9237ABBD7}"/>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60805" name="Rectangle 5">
            <a:extLst>
              <a:ext uri="{FF2B5EF4-FFF2-40B4-BE49-F238E27FC236}">
                <a16:creationId xmlns:a16="http://schemas.microsoft.com/office/drawing/2014/main" id="{A374BC92-9448-44BD-9363-A8A7898F43AF}"/>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
        <p:nvSpPr>
          <p:cNvPr id="460806" name="Rectangle 6">
            <a:extLst>
              <a:ext uri="{FF2B5EF4-FFF2-40B4-BE49-F238E27FC236}">
                <a16:creationId xmlns:a16="http://schemas.microsoft.com/office/drawing/2014/main" id="{6CA11A20-A034-4CD2-BAE8-70449EA1BC5C}"/>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Times New Roman" panose="02020603050405020304" pitchFamily="18" charset="0"/>
              </a:defRPr>
            </a:lvl1pPr>
          </a:lstStyle>
          <a:p>
            <a:pPr>
              <a:defRPr/>
            </a:pPr>
            <a:endParaRPr lang="en-US" altLang="zh-TW"/>
          </a:p>
        </p:txBody>
      </p:sp>
      <p:sp>
        <p:nvSpPr>
          <p:cNvPr id="460807" name="Rectangle 7">
            <a:extLst>
              <a:ext uri="{FF2B5EF4-FFF2-40B4-BE49-F238E27FC236}">
                <a16:creationId xmlns:a16="http://schemas.microsoft.com/office/drawing/2014/main" id="{4CE3A931-8DF0-40C8-80CA-76FB0C225768}"/>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Times New Roman" panose="02020603050405020304" pitchFamily="18" charset="0"/>
              </a:defRPr>
            </a:lvl1pPr>
          </a:lstStyle>
          <a:p>
            <a:pPr>
              <a:defRPr/>
            </a:pPr>
            <a:fld id="{8F65157A-1FCE-4F68-BF56-65B3E9F93120}"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Help:IPA/English"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Per-hop_behavior"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Traffic_classification" TargetMode="External"/><Relationship Id="rId5" Type="http://schemas.openxmlformats.org/officeDocument/2006/relationships/hyperlink" Target="https://en.wikipedia.org/wiki/Network_delay" TargetMode="External"/><Relationship Id="rId4" Type="http://schemas.openxmlformats.org/officeDocument/2006/relationships/hyperlink" Target="https://en.wikipedia.org/wiki/Packet_los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Maximum_transmission_unit#cite_note-11"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en.wikipedia.org/wiki/Data_transmission"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en.wikipedia.org/wiki/Optical_fiber" TargetMode="External"/><Relationship Id="rId4" Type="http://schemas.openxmlformats.org/officeDocument/2006/relationships/hyperlink" Target="https://en.wikipedia.org/wiki/Local_area_network"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BF155262-7C69-4139-B069-8D1856689DA5}"/>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9AE6AF6-8A13-4DEE-BBDB-CFD95AE130DE}" type="slidenum">
              <a:rPr lang="en-US" altLang="zh-TW" b="0" smtClean="0">
                <a:latin typeface="Times New Roman" panose="02020603050405020304" pitchFamily="18" charset="0"/>
              </a:rPr>
              <a:pPr/>
              <a:t>1</a:t>
            </a:fld>
            <a:endParaRPr lang="en-US" altLang="zh-TW" b="0">
              <a:latin typeface="Times New Roman" panose="02020603050405020304" pitchFamily="18" charset="0"/>
            </a:endParaRPr>
          </a:p>
        </p:txBody>
      </p:sp>
      <p:sp>
        <p:nvSpPr>
          <p:cNvPr id="5123" name="Rectangle 2">
            <a:extLst>
              <a:ext uri="{FF2B5EF4-FFF2-40B4-BE49-F238E27FC236}">
                <a16:creationId xmlns:a16="http://schemas.microsoft.com/office/drawing/2014/main" id="{4703AA42-9966-44C8-8889-2A8EAE1ECE7F}"/>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68D0EEF3-56ED-411E-BE5F-896F150D49E4}"/>
              </a:ext>
            </a:extLst>
          </p:cNvPr>
          <p:cNvSpPr>
            <a:spLocks noGrp="1" noChangeArrowheads="1"/>
          </p:cNvSpPr>
          <p:nvPr>
            <p:ph type="body" idx="1"/>
          </p:nvPr>
        </p:nvSpPr>
        <p:spPr>
          <a:xfrm>
            <a:off x="914400" y="4343400"/>
            <a:ext cx="5029200" cy="4114800"/>
          </a:xfrm>
          <a:noFill/>
        </p:spPr>
        <p:txBody>
          <a:bodyPr/>
          <a:lstStyle/>
          <a:p>
            <a:pPr eaLnBrk="1" hangingPunct="1"/>
            <a:endParaRPr lang="zh-TW" altLang="zh-TW"/>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E1F02A22-08FF-4E94-8327-E7C50C4DEC00}"/>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86EE866-DABA-4974-A4BD-A888814ABED8}" type="slidenum">
              <a:rPr lang="en-US" altLang="zh-TW" b="0" smtClean="0">
                <a:latin typeface="Times New Roman" panose="02020603050405020304" pitchFamily="18" charset="0"/>
              </a:rPr>
              <a:pPr/>
              <a:t>10</a:t>
            </a:fld>
            <a:endParaRPr lang="en-US" altLang="zh-TW" b="0">
              <a:latin typeface="Times New Roman" panose="02020603050405020304" pitchFamily="18" charset="0"/>
            </a:endParaRPr>
          </a:p>
        </p:txBody>
      </p:sp>
      <p:sp>
        <p:nvSpPr>
          <p:cNvPr id="23555" name="Rectangle 2">
            <a:extLst>
              <a:ext uri="{FF2B5EF4-FFF2-40B4-BE49-F238E27FC236}">
                <a16:creationId xmlns:a16="http://schemas.microsoft.com/office/drawing/2014/main" id="{7259A9B6-DB8D-4054-96F9-8ADBEB168300}"/>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CFAB5A17-9267-42AD-BAB6-BB8E7C3CA5A4}"/>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60003899-4160-4190-9A56-1D2928B209A7}"/>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D9D4AED-44EC-409D-A789-73B06C8BDB32}" type="slidenum">
              <a:rPr lang="en-US" altLang="zh-TW" b="0" smtClean="0">
                <a:latin typeface="Times New Roman" panose="02020603050405020304" pitchFamily="18" charset="0"/>
              </a:rPr>
              <a:pPr/>
              <a:t>11</a:t>
            </a:fld>
            <a:endParaRPr lang="en-US" altLang="zh-TW" b="0">
              <a:latin typeface="Times New Roman" panose="02020603050405020304" pitchFamily="18" charset="0"/>
            </a:endParaRPr>
          </a:p>
        </p:txBody>
      </p:sp>
      <p:sp>
        <p:nvSpPr>
          <p:cNvPr id="25603" name="Rectangle 2">
            <a:extLst>
              <a:ext uri="{FF2B5EF4-FFF2-40B4-BE49-F238E27FC236}">
                <a16:creationId xmlns:a16="http://schemas.microsoft.com/office/drawing/2014/main" id="{D9F768CD-1C08-4BD8-97F6-16B61322CB57}"/>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3EA735FB-515B-4CB4-BB1C-FEB69E952177}"/>
              </a:ext>
            </a:extLst>
          </p:cNvPr>
          <p:cNvSpPr>
            <a:spLocks noGrp="1" noChangeArrowheads="1"/>
          </p:cNvSpPr>
          <p:nvPr>
            <p:ph type="body" idx="1"/>
          </p:nvPr>
        </p:nvSpPr>
        <p:spPr>
          <a:noFill/>
        </p:spPr>
        <p:txBody>
          <a:bodyPr/>
          <a:lstStyle/>
          <a:p>
            <a:r>
              <a:rPr lang="en-US" altLang="en-US" dirty="0"/>
              <a:t>IP is an unreliable and connectionless datagram protocol—a </a:t>
            </a:r>
            <a:r>
              <a:rPr lang="en-US" altLang="en-US" b="1" dirty="0"/>
              <a:t>best-effort delivery</a:t>
            </a:r>
          </a:p>
          <a:p>
            <a:r>
              <a:rPr lang="en-US" altLang="en-US" dirty="0"/>
              <a:t>service. The term </a:t>
            </a:r>
            <a:r>
              <a:rPr lang="en-US" altLang="en-US" b="1" i="1" dirty="0"/>
              <a:t>best-effort</a:t>
            </a:r>
            <a:r>
              <a:rPr lang="en-US" altLang="en-US" i="1" dirty="0"/>
              <a:t> </a:t>
            </a:r>
            <a:r>
              <a:rPr lang="en-US" altLang="en-US" dirty="0"/>
              <a:t>means that </a:t>
            </a:r>
            <a:r>
              <a:rPr lang="en-US" altLang="en-US" b="1" dirty="0"/>
              <a:t>IP packets </a:t>
            </a:r>
            <a:r>
              <a:rPr lang="en-US" altLang="en-US" dirty="0"/>
              <a:t>can be </a:t>
            </a:r>
            <a:r>
              <a:rPr lang="en-US" altLang="en-US" b="1" dirty="0"/>
              <a:t>corrupted, lost, arrive out of</a:t>
            </a:r>
          </a:p>
          <a:p>
            <a:r>
              <a:rPr lang="en-US" altLang="en-US" b="1" dirty="0"/>
              <a:t>order, or delayed </a:t>
            </a:r>
            <a:r>
              <a:rPr lang="en-US" altLang="en-US" dirty="0"/>
              <a:t>and may create congestion for the network. </a:t>
            </a:r>
          </a:p>
          <a:p>
            <a:r>
              <a:rPr lang="en-US" sz="1200" b="0" i="0" u="none" strike="noStrike" baseline="0" dirty="0">
                <a:latin typeface="Times New Roman" panose="02020603050405020304" pitchFamily="18" charset="0"/>
              </a:rPr>
              <a:t>By </a:t>
            </a:r>
            <a:r>
              <a:rPr lang="en-US" sz="1200" b="1" i="1" u="none" strike="noStrike" baseline="0" dirty="0">
                <a:latin typeface="Times New Roman" panose="02020603050405020304" pitchFamily="18" charset="0"/>
              </a:rPr>
              <a:t>unreliable</a:t>
            </a:r>
            <a:r>
              <a:rPr lang="en-US" sz="1200" b="0" i="1" u="none" strike="noStrike" baseline="0" dirty="0">
                <a:latin typeface="Times New Roman" panose="02020603050405020304" pitchFamily="18" charset="0"/>
              </a:rPr>
              <a:t> </a:t>
            </a:r>
            <a:r>
              <a:rPr lang="en-US" sz="1200" b="0" i="0" u="none" strike="noStrike" baseline="0" dirty="0">
                <a:latin typeface="Times New Roman" panose="02020603050405020304" pitchFamily="18" charset="0"/>
              </a:rPr>
              <a:t>we mean there are </a:t>
            </a:r>
            <a:r>
              <a:rPr lang="en-US" sz="1200" b="1" i="0" u="none" strike="noStrike" baseline="0" dirty="0">
                <a:latin typeface="Times New Roman" panose="02020603050405020304" pitchFamily="18" charset="0"/>
              </a:rPr>
              <a:t>no guarantees </a:t>
            </a:r>
            <a:r>
              <a:rPr lang="en-US" sz="1200" b="0" i="0" u="none" strike="noStrike" baseline="0" dirty="0">
                <a:latin typeface="Times New Roman" panose="02020603050405020304" pitchFamily="18" charset="0"/>
              </a:rPr>
              <a:t>that an IP datagram </a:t>
            </a:r>
            <a:r>
              <a:rPr lang="en-US" sz="1200" b="1" i="0" u="none" strike="noStrike" baseline="0" dirty="0">
                <a:latin typeface="Times New Roman" panose="02020603050405020304" pitchFamily="18" charset="0"/>
              </a:rPr>
              <a:t>successfully gets to its destination</a:t>
            </a:r>
            <a:r>
              <a:rPr lang="en-US" sz="1200" b="0" i="0" u="none" strike="noStrike" baseline="0" dirty="0">
                <a:latin typeface="Times New Roman" panose="02020603050405020304" pitchFamily="18" charset="0"/>
              </a:rPr>
              <a:t>.</a:t>
            </a:r>
            <a:endParaRPr lang="en-US" altLang="en-US" dirty="0"/>
          </a:p>
          <a:p>
            <a:r>
              <a:rPr lang="en-US" altLang="en-US" dirty="0"/>
              <a:t>If reliability is important, </a:t>
            </a:r>
            <a:r>
              <a:rPr lang="en-US" altLang="en-US" b="1" dirty="0"/>
              <a:t>IP must be paired with </a:t>
            </a:r>
            <a:r>
              <a:rPr lang="en-US" altLang="en-US" dirty="0"/>
              <a:t>a </a:t>
            </a:r>
            <a:r>
              <a:rPr lang="en-US" altLang="en-US" b="1" dirty="0"/>
              <a:t>reliable protocol such as TCP</a:t>
            </a:r>
            <a:r>
              <a:rPr lang="en-US" altLang="en-US" dirty="0"/>
              <a:t>.</a:t>
            </a:r>
          </a:p>
          <a:p>
            <a:endParaRPr lang="en-US" altLang="en-US" dirty="0"/>
          </a:p>
          <a:p>
            <a:r>
              <a:rPr lang="en-US" altLang="en-US" dirty="0"/>
              <a:t>An example of a more commonly understood </a:t>
            </a:r>
            <a:r>
              <a:rPr lang="en-US" altLang="en-US" b="1" dirty="0"/>
              <a:t>best-effort delivery service</a:t>
            </a:r>
            <a:r>
              <a:rPr lang="en-US" altLang="en-US" dirty="0"/>
              <a:t> is the post</a:t>
            </a:r>
          </a:p>
          <a:p>
            <a:r>
              <a:rPr lang="en-US" altLang="en-US" dirty="0"/>
              <a:t>office. The post office does its best to deliver the mail but does not always succeed. If</a:t>
            </a:r>
          </a:p>
          <a:p>
            <a:r>
              <a:rPr lang="en-US" altLang="en-US" dirty="0"/>
              <a:t>an unregistered letter is lost, it is up to the sender or would-be recipient to discover the</a:t>
            </a:r>
          </a:p>
          <a:p>
            <a:r>
              <a:rPr lang="en-US" altLang="en-US" dirty="0"/>
              <a:t>loss and rectify the problem. The post office itself does not keep track of every letter</a:t>
            </a:r>
          </a:p>
          <a:p>
            <a:r>
              <a:rPr lang="en-US" altLang="en-US" dirty="0"/>
              <a:t>and cannot notify a sender of loss or damage.</a:t>
            </a:r>
          </a:p>
          <a:p>
            <a:endParaRPr lang="en-US" altLang="en-US" dirty="0"/>
          </a:p>
          <a:p>
            <a:r>
              <a:rPr lang="en-US" altLang="en-US" dirty="0"/>
              <a:t>IP is also </a:t>
            </a:r>
            <a:r>
              <a:rPr lang="en-US" altLang="en-US" b="1" dirty="0"/>
              <a:t>a connectionless protocol </a:t>
            </a:r>
            <a:r>
              <a:rPr lang="en-US" altLang="en-US" dirty="0"/>
              <a:t>for a packet switching network that uses the</a:t>
            </a:r>
          </a:p>
          <a:p>
            <a:r>
              <a:rPr lang="en-US" altLang="en-US" dirty="0"/>
              <a:t>datagram approach. This means that </a:t>
            </a:r>
            <a:r>
              <a:rPr lang="en-US" altLang="en-US" b="1" dirty="0"/>
              <a:t>each datagram is handled independently</a:t>
            </a:r>
            <a:r>
              <a:rPr lang="en-US" altLang="en-US" dirty="0"/>
              <a:t>,</a:t>
            </a:r>
          </a:p>
          <a:p>
            <a:r>
              <a:rPr lang="en-US" altLang="en-US" dirty="0"/>
              <a:t>and each datagram </a:t>
            </a:r>
            <a:r>
              <a:rPr lang="en-US" altLang="en-US" b="1" dirty="0"/>
              <a:t>can follow a different route to the destination</a:t>
            </a:r>
            <a:r>
              <a:rPr lang="en-US" altLang="en-US" dirty="0"/>
              <a:t>. This implies</a:t>
            </a:r>
          </a:p>
          <a:p>
            <a:r>
              <a:rPr lang="en-US" altLang="en-US" dirty="0"/>
              <a:t>that datagrams sent by the same source to the same destination </a:t>
            </a:r>
            <a:r>
              <a:rPr lang="en-US" altLang="en-US" b="1" dirty="0"/>
              <a:t>could arrive out of</a:t>
            </a:r>
          </a:p>
          <a:p>
            <a:r>
              <a:rPr lang="en-US" altLang="en-US" b="1" dirty="0"/>
              <a:t>order</a:t>
            </a:r>
            <a:r>
              <a:rPr lang="en-US" altLang="en-US" dirty="0"/>
              <a:t>. Also, some </a:t>
            </a:r>
            <a:r>
              <a:rPr lang="en-US" altLang="en-US" b="1" dirty="0"/>
              <a:t>could be lost </a:t>
            </a:r>
            <a:r>
              <a:rPr lang="en-US" altLang="en-US" dirty="0"/>
              <a:t>or d during transmission. Again, IP </a:t>
            </a:r>
            <a:r>
              <a:rPr lang="en-US" altLang="en-US" b="1" dirty="0"/>
              <a:t>relies on </a:t>
            </a:r>
            <a:r>
              <a:rPr lang="en-US" altLang="en-US" dirty="0"/>
              <a:t>a</a:t>
            </a:r>
          </a:p>
          <a:p>
            <a:r>
              <a:rPr lang="en-US" altLang="en-US" b="1" dirty="0"/>
              <a:t>higher-level protocol </a:t>
            </a:r>
            <a:r>
              <a:rPr lang="en-US" altLang="en-US" dirty="0"/>
              <a:t>to take care of all these </a:t>
            </a:r>
            <a:r>
              <a:rPr lang="en-US" altLang="en-US" b="1" dirty="0" err="1"/>
              <a:t>corrupte</a:t>
            </a:r>
            <a:r>
              <a:rPr lang="en-US" altLang="en-US" dirty="0" err="1"/>
              <a:t>e</a:t>
            </a:r>
            <a:r>
              <a:rPr lang="en-US" altLang="en-US" dirty="0"/>
              <a:t> problems.</a:t>
            </a:r>
            <a:endParaRPr lang="zh-TW" altLang="zh-TW"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5409218A-E689-40EE-982D-F604CCCE7097}"/>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25ED57C-FE6F-424C-98E6-443CBD8E631D}" type="slidenum">
              <a:rPr lang="en-US" altLang="zh-TW" b="0" smtClean="0">
                <a:latin typeface="Times New Roman" panose="02020603050405020304" pitchFamily="18" charset="0"/>
              </a:rPr>
              <a:pPr/>
              <a:t>12</a:t>
            </a:fld>
            <a:endParaRPr lang="en-US" altLang="zh-TW" b="0">
              <a:latin typeface="Times New Roman" panose="02020603050405020304" pitchFamily="18" charset="0"/>
            </a:endParaRPr>
          </a:p>
        </p:txBody>
      </p:sp>
      <p:sp>
        <p:nvSpPr>
          <p:cNvPr id="27651" name="Rectangle 2">
            <a:extLst>
              <a:ext uri="{FF2B5EF4-FFF2-40B4-BE49-F238E27FC236}">
                <a16:creationId xmlns:a16="http://schemas.microsoft.com/office/drawing/2014/main" id="{A4726638-D928-4822-8156-3A34E7B8AA9D}"/>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530B6F38-968E-44B7-B306-0AD98D383507}"/>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ABC7AB82-0600-4A93-8C60-57C87CB08742}"/>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FFA9E4D-55A7-4457-A7AC-F5054F7B9DE5}" type="slidenum">
              <a:rPr lang="en-US" altLang="zh-TW" b="0" smtClean="0">
                <a:latin typeface="Times New Roman" panose="02020603050405020304" pitchFamily="18" charset="0"/>
              </a:rPr>
              <a:pPr/>
              <a:t>13</a:t>
            </a:fld>
            <a:endParaRPr lang="en-US" altLang="zh-TW" b="0">
              <a:latin typeface="Times New Roman" panose="02020603050405020304" pitchFamily="18" charset="0"/>
            </a:endParaRPr>
          </a:p>
        </p:txBody>
      </p:sp>
      <p:sp>
        <p:nvSpPr>
          <p:cNvPr id="31747" name="Rectangle 2">
            <a:extLst>
              <a:ext uri="{FF2B5EF4-FFF2-40B4-BE49-F238E27FC236}">
                <a16:creationId xmlns:a16="http://schemas.microsoft.com/office/drawing/2014/main" id="{525A95A7-D68F-408E-9920-5CF887610921}"/>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6150C7DB-9450-43A2-BCA4-C668EFACF696}"/>
              </a:ext>
            </a:extLst>
          </p:cNvPr>
          <p:cNvSpPr>
            <a:spLocks noGrp="1" noChangeArrowheads="1"/>
          </p:cNvSpPr>
          <p:nvPr>
            <p:ph type="body" idx="1"/>
          </p:nvPr>
        </p:nvSpPr>
        <p:spPr>
          <a:noFill/>
        </p:spPr>
        <p:txBody>
          <a:bodyPr/>
          <a:lstStyle/>
          <a:p>
            <a:pPr eaLnBrk="1" hangingPunct="1"/>
            <a:r>
              <a:rPr lang="en-US" altLang="zh-TW" dirty="0"/>
              <a:t>In figure- till end of destination address , it is 120 bits (32* 5 rows in fig) means 20 bytes (mandatory header). Header may be extended </a:t>
            </a:r>
            <a:r>
              <a:rPr lang="en-US" altLang="zh-TW" dirty="0" err="1"/>
              <a:t>upto</a:t>
            </a:r>
            <a:r>
              <a:rPr lang="en-US" altLang="zh-TW" dirty="0"/>
              <a:t> 60 bytes depending on Options part added</a:t>
            </a:r>
          </a:p>
          <a:p>
            <a:pPr eaLnBrk="1" hangingPunct="1"/>
            <a:endParaRPr lang="en-US" altLang="zh-TW" dirty="0"/>
          </a:p>
          <a:p>
            <a:r>
              <a:rPr lang="en-US" altLang="en-US" b="1" dirty="0"/>
              <a:t>Version (VER). </a:t>
            </a:r>
            <a:r>
              <a:rPr lang="en-US" altLang="en-US" dirty="0"/>
              <a:t>This 4-bit field defines the version of the IP protocol. Currently the </a:t>
            </a:r>
            <a:r>
              <a:rPr lang="en-US" altLang="en-US" b="1" dirty="0">
                <a:solidFill>
                  <a:srgbClr val="CF1729"/>
                </a:solidFill>
              </a:rPr>
              <a:t>version is 4 means 0100</a:t>
            </a:r>
            <a:r>
              <a:rPr lang="en-US" altLang="en-US" b="1" baseline="-25000" dirty="0">
                <a:solidFill>
                  <a:srgbClr val="CF1729"/>
                </a:solidFill>
              </a:rPr>
              <a:t>2</a:t>
            </a:r>
            <a:r>
              <a:rPr lang="en-US" altLang="en-US" dirty="0"/>
              <a:t>. However, version 6 (or IPv6) may totally replace version 4 in the</a:t>
            </a:r>
          </a:p>
          <a:p>
            <a:r>
              <a:rPr lang="en-US" altLang="en-US" dirty="0"/>
              <a:t>future. This field tells the IP software running in the processing machine that the datagram has the format of version 4. All fields must be interpreted as specified in the fourth version of the protocol. If the machine is using some other version of IP, the datagram is discarded rather than interpreted incorrectly.</a:t>
            </a:r>
          </a:p>
          <a:p>
            <a:r>
              <a:rPr lang="en-US" altLang="zh-TW" dirty="0"/>
              <a:t> </a:t>
            </a:r>
          </a:p>
          <a:p>
            <a:r>
              <a:rPr lang="en-US" altLang="en-US" b="1" dirty="0"/>
              <a:t>Header length (HLEN). </a:t>
            </a:r>
            <a:r>
              <a:rPr lang="en-US" altLang="en-US" dirty="0"/>
              <a:t>This 4-bit field defines the total length of the datagram header in </a:t>
            </a:r>
            <a:r>
              <a:rPr lang="en-US" altLang="en-US" b="1" dirty="0"/>
              <a:t>4-byte words</a:t>
            </a:r>
            <a:r>
              <a:rPr lang="en-US" altLang="en-US" dirty="0"/>
              <a:t>. This field is needed because the length of the header is</a:t>
            </a:r>
          </a:p>
          <a:p>
            <a:r>
              <a:rPr lang="en-US" altLang="en-US" dirty="0"/>
              <a:t>variable (between 20 and 60 bytes). When there are no options, the </a:t>
            </a:r>
            <a:r>
              <a:rPr lang="en-US" altLang="en-US" b="1" dirty="0"/>
              <a:t>header length </a:t>
            </a:r>
            <a:r>
              <a:rPr lang="en-US" altLang="en-US" dirty="0"/>
              <a:t>is 20 bytes, and the </a:t>
            </a:r>
            <a:r>
              <a:rPr lang="en-US" altLang="en-US" b="1" dirty="0"/>
              <a:t>value of this field is </a:t>
            </a:r>
            <a:r>
              <a:rPr lang="en-US" altLang="en-US" b="1" u="sng" dirty="0"/>
              <a:t>5</a:t>
            </a:r>
            <a:r>
              <a:rPr lang="en-US" altLang="en-US" dirty="0"/>
              <a:t> (5× 4= 20). When the option field is at</a:t>
            </a:r>
          </a:p>
          <a:p>
            <a:r>
              <a:rPr lang="en-US" altLang="en-US" dirty="0"/>
              <a:t>its maximum size, the </a:t>
            </a:r>
            <a:r>
              <a:rPr lang="en-US" altLang="en-US" b="1" dirty="0"/>
              <a:t>value of this field is </a:t>
            </a:r>
            <a:r>
              <a:rPr lang="en-US" altLang="en-US" b="1" u="sng" dirty="0"/>
              <a:t>15</a:t>
            </a:r>
            <a:r>
              <a:rPr lang="en-US" altLang="en-US" b="1" dirty="0"/>
              <a:t> </a:t>
            </a:r>
            <a:r>
              <a:rPr lang="en-US" altLang="en-US" dirty="0"/>
              <a:t>(15× 4= 60).</a:t>
            </a:r>
            <a:endParaRPr lang="zh-TW" altLang="zh-TW"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Differentiated Service- </a:t>
            </a:r>
            <a:r>
              <a:rPr lang="en-US" sz="1200" b="1" i="0" kern="1200" dirty="0">
                <a:solidFill>
                  <a:schemeClr val="tx1"/>
                </a:solidFill>
                <a:effectLst/>
                <a:latin typeface="Times New Roman" panose="02020603050405020304" pitchFamily="18" charset="0"/>
                <a:ea typeface="+mn-ea"/>
                <a:cs typeface="+mn-cs"/>
              </a:rPr>
              <a:t> mechanism for classifying and managing network traffic and providing quality of service.</a:t>
            </a:r>
          </a:p>
          <a:p>
            <a:endParaRPr lang="en-US" dirty="0"/>
          </a:p>
          <a:p>
            <a:pPr fontAlgn="base"/>
            <a:r>
              <a:rPr lang="en-US" sz="1200" b="1" i="0" kern="1200" dirty="0">
                <a:solidFill>
                  <a:schemeClr val="tx1"/>
                </a:solidFill>
                <a:effectLst/>
                <a:latin typeface="Times New Roman" panose="02020603050405020304" pitchFamily="18" charset="0"/>
                <a:ea typeface="+mn-ea"/>
                <a:cs typeface="+mn-cs"/>
              </a:rPr>
              <a:t>Differentiated Services Definition</a:t>
            </a:r>
          </a:p>
          <a:p>
            <a:pPr fontAlgn="base"/>
            <a:r>
              <a:rPr lang="en-US" sz="1200" b="0" kern="1200" dirty="0">
                <a:solidFill>
                  <a:schemeClr val="tx1"/>
                </a:solidFill>
                <a:effectLst/>
                <a:latin typeface="Times New Roman" panose="02020603050405020304" pitchFamily="18" charset="0"/>
                <a:ea typeface="+mn-ea"/>
                <a:cs typeface="+mn-cs"/>
              </a:rPr>
              <a:t>Differentiated Services is a multiple service model that can satisfy differing QoS requirements. With Differentiated Services, the network tries to deliver a particular kind of service based on the QoS specified by each packet. This specification can occur in different ways, for example, using the 6-bit differentiated services code point (DSCP) setting in IP packets or source and destination addresses. The network uses the QoS specification to classify, mark, shape, and police traffic and to perform intelligent queueing.</a:t>
            </a:r>
          </a:p>
          <a:p>
            <a:endParaRPr lang="en-US" dirty="0"/>
          </a:p>
          <a:p>
            <a:pPr fontAlgn="base"/>
            <a:r>
              <a:rPr lang="en-IN" sz="1200" b="1" kern="1200" dirty="0">
                <a:solidFill>
                  <a:schemeClr val="tx1"/>
                </a:solidFill>
                <a:effectLst/>
                <a:latin typeface="Times New Roman" panose="02020603050405020304" pitchFamily="18" charset="0"/>
                <a:ea typeface="+mn-ea"/>
                <a:cs typeface="+mn-cs"/>
              </a:rPr>
              <a:t>Table 2 DSCP Values for Traffic Classes and Traffic Types</a:t>
            </a:r>
            <a:endParaRPr lang="en-IN" sz="1200" b="0" kern="1200" dirty="0">
              <a:solidFill>
                <a:schemeClr val="tx1"/>
              </a:solidFill>
              <a:effectLst/>
              <a:latin typeface="Times New Roman" panose="02020603050405020304" pitchFamily="18" charset="0"/>
              <a:ea typeface="+mn-ea"/>
              <a:cs typeface="+mn-cs"/>
            </a:endParaRPr>
          </a:p>
          <a:p>
            <a:pPr fontAlgn="base"/>
            <a:r>
              <a:rPr lang="en-IN" sz="1200" b="0" u="sng" kern="1200" dirty="0">
                <a:solidFill>
                  <a:schemeClr val="tx1"/>
                </a:solidFill>
                <a:effectLst/>
                <a:latin typeface="Times New Roman" panose="02020603050405020304" pitchFamily="18" charset="0"/>
                <a:ea typeface="+mn-ea"/>
                <a:cs typeface="+mn-cs"/>
              </a:rPr>
              <a:t>Traffic Class	Traffic Type 	DSCP Value</a:t>
            </a:r>
            <a:r>
              <a:rPr lang="en-IN" sz="1200" b="0" kern="1200" dirty="0">
                <a:solidFill>
                  <a:schemeClr val="tx1"/>
                </a:solidFill>
                <a:effectLst/>
                <a:latin typeface="Times New Roman" panose="02020603050405020304" pitchFamily="18" charset="0"/>
                <a:ea typeface="+mn-ea"/>
                <a:cs typeface="+mn-cs"/>
              </a:rPr>
              <a:t>  </a:t>
            </a:r>
          </a:p>
          <a:p>
            <a:pPr fontAlgn="base"/>
            <a:r>
              <a:rPr lang="en-IN" sz="1200" b="0" kern="1200" dirty="0">
                <a:solidFill>
                  <a:schemeClr val="tx1"/>
                </a:solidFill>
                <a:effectLst/>
                <a:latin typeface="Times New Roman" panose="02020603050405020304" pitchFamily="18" charset="0"/>
                <a:ea typeface="+mn-ea"/>
                <a:cs typeface="+mn-cs"/>
              </a:rPr>
              <a:t>Premium	Voice	46</a:t>
            </a:r>
          </a:p>
          <a:p>
            <a:pPr fontAlgn="base"/>
            <a:r>
              <a:rPr lang="en-IN" sz="1200" b="0" kern="1200" dirty="0">
                <a:solidFill>
                  <a:schemeClr val="tx1"/>
                </a:solidFill>
                <a:effectLst/>
                <a:latin typeface="Times New Roman" panose="02020603050405020304" pitchFamily="18" charset="0"/>
                <a:ea typeface="+mn-ea"/>
                <a:cs typeface="+mn-cs"/>
              </a:rPr>
              <a:t>Gold	TACACS	10 </a:t>
            </a:r>
          </a:p>
          <a:p>
            <a:pPr fontAlgn="base"/>
            <a:r>
              <a:rPr lang="en-IN" sz="1200" b="0" kern="1200" dirty="0">
                <a:solidFill>
                  <a:schemeClr val="tx1"/>
                </a:solidFill>
                <a:effectLst/>
                <a:latin typeface="Times New Roman" panose="02020603050405020304" pitchFamily="18" charset="0"/>
                <a:ea typeface="+mn-ea"/>
                <a:cs typeface="+mn-cs"/>
              </a:rPr>
              <a:t>Silver	Telnet	18</a:t>
            </a:r>
          </a:p>
          <a:p>
            <a:pPr fontAlgn="base"/>
            <a:r>
              <a:rPr lang="en-IN" sz="1200" b="0" kern="1200" dirty="0">
                <a:solidFill>
                  <a:schemeClr val="tx1"/>
                </a:solidFill>
                <a:effectLst/>
                <a:latin typeface="Times New Roman" panose="02020603050405020304" pitchFamily="18" charset="0"/>
                <a:ea typeface="+mn-ea"/>
                <a:cs typeface="+mn-cs"/>
              </a:rPr>
              <a:t>	SMTP	20</a:t>
            </a:r>
          </a:p>
          <a:p>
            <a:pPr fontAlgn="base"/>
            <a:r>
              <a:rPr lang="en-IN" sz="1200" b="0" kern="1200" dirty="0">
                <a:solidFill>
                  <a:schemeClr val="tx1"/>
                </a:solidFill>
                <a:effectLst/>
                <a:latin typeface="Times New Roman" panose="02020603050405020304" pitchFamily="18" charset="0"/>
                <a:ea typeface="+mn-ea"/>
                <a:cs typeface="+mn-cs"/>
              </a:rPr>
              <a:t>	FTP	22</a:t>
            </a:r>
          </a:p>
          <a:p>
            <a:pPr fontAlgn="base"/>
            <a:r>
              <a:rPr lang="en-IN" sz="1200" b="0" kern="1200" dirty="0">
                <a:solidFill>
                  <a:schemeClr val="tx1"/>
                </a:solidFill>
                <a:effectLst/>
                <a:latin typeface="Times New Roman" panose="02020603050405020304" pitchFamily="18" charset="0"/>
                <a:ea typeface="+mn-ea"/>
                <a:cs typeface="+mn-cs"/>
              </a:rPr>
              <a:t>Bronze	HTTP	26</a:t>
            </a:r>
          </a:p>
          <a:p>
            <a:endParaRPr lang="en-US" dirty="0"/>
          </a:p>
          <a:p>
            <a:r>
              <a:rPr lang="en-US" dirty="0"/>
              <a:t>TACACS- </a:t>
            </a:r>
            <a:r>
              <a:rPr lang="en-US" sz="1200" b="1" i="0" kern="1200" dirty="0">
                <a:solidFill>
                  <a:schemeClr val="tx1"/>
                </a:solidFill>
                <a:effectLst/>
                <a:latin typeface="Times New Roman" panose="02020603050405020304" pitchFamily="18" charset="0"/>
                <a:ea typeface="+mn-ea"/>
                <a:cs typeface="+mn-cs"/>
              </a:rPr>
              <a:t>Terminal Access Controller Access-Control System</a:t>
            </a:r>
            <a:r>
              <a:rPr lang="en-US" sz="1200" b="0" i="0" kern="1200" dirty="0">
                <a:solidFill>
                  <a:schemeClr val="tx1"/>
                </a:solidFill>
                <a:effectLst/>
                <a:latin typeface="Times New Roman" panose="02020603050405020304" pitchFamily="18" charset="0"/>
                <a:ea typeface="+mn-ea"/>
                <a:cs typeface="+mn-cs"/>
              </a:rPr>
              <a:t> (</a:t>
            </a:r>
            <a:r>
              <a:rPr lang="en-US" sz="1200" b="1" i="0" kern="1200" dirty="0">
                <a:solidFill>
                  <a:schemeClr val="tx1"/>
                </a:solidFill>
                <a:effectLst/>
                <a:latin typeface="Times New Roman" panose="02020603050405020304" pitchFamily="18" charset="0"/>
                <a:ea typeface="+mn-ea"/>
                <a:cs typeface="+mn-cs"/>
              </a:rPr>
              <a:t>TACACS</a:t>
            </a:r>
            <a:r>
              <a:rPr lang="en-US" sz="1200" b="0" i="0" kern="1200" dirty="0">
                <a:solidFill>
                  <a:schemeClr val="tx1"/>
                </a:solidFill>
                <a:effectLst/>
                <a:latin typeface="Times New Roman" panose="02020603050405020304" pitchFamily="18" charset="0"/>
                <a:ea typeface="+mn-ea"/>
                <a:cs typeface="+mn-cs"/>
              </a:rPr>
              <a:t>, </a:t>
            </a:r>
            <a:r>
              <a:rPr lang="en-US" sz="1200" b="0" i="0" u="none" strike="noStrike" kern="1200" dirty="0">
                <a:solidFill>
                  <a:schemeClr val="tx1"/>
                </a:solidFill>
                <a:effectLst/>
                <a:latin typeface="Times New Roman" panose="02020603050405020304" pitchFamily="18" charset="0"/>
                <a:ea typeface="+mn-ea"/>
                <a:cs typeface="+mn-cs"/>
                <a:hlinkClick r:id="rId3" tooltip="Help:IPA/English"/>
              </a:rPr>
              <a:t>/ˈ</a:t>
            </a:r>
            <a:r>
              <a:rPr lang="en-US" sz="1200" b="0" i="0" u="none" strike="noStrike" kern="1200" dirty="0" err="1">
                <a:solidFill>
                  <a:schemeClr val="tx1"/>
                </a:solidFill>
                <a:effectLst/>
                <a:latin typeface="Times New Roman" panose="02020603050405020304" pitchFamily="18" charset="0"/>
                <a:ea typeface="+mn-ea"/>
                <a:cs typeface="+mn-cs"/>
                <a:hlinkClick r:id="rId3" tooltip="Help:IPA/English"/>
              </a:rPr>
              <a:t>tækæks</a:t>
            </a:r>
            <a:r>
              <a:rPr lang="en-US" sz="1200" b="0" i="0" u="none" strike="noStrike" kern="1200" dirty="0">
                <a:solidFill>
                  <a:schemeClr val="tx1"/>
                </a:solidFill>
                <a:effectLst/>
                <a:latin typeface="Times New Roman" panose="02020603050405020304" pitchFamily="18" charset="0"/>
                <a:ea typeface="+mn-ea"/>
                <a:cs typeface="+mn-cs"/>
                <a:hlinkClick r:id="rId3" tooltip="Help:IPA/English"/>
              </a:rPr>
              <a:t>/</a:t>
            </a:r>
            <a:r>
              <a:rPr lang="en-US" sz="1200" b="0" i="0" kern="1200" dirty="0">
                <a:solidFill>
                  <a:schemeClr val="tx1"/>
                </a:solidFill>
                <a:effectLst/>
                <a:latin typeface="Times New Roman" panose="02020603050405020304" pitchFamily="18" charset="0"/>
                <a:ea typeface="+mn-ea"/>
                <a:cs typeface="+mn-cs"/>
              </a:rPr>
              <a:t>) refers to a family of related protocols handling remote authentication and related services for networked access control through a centralized server. </a:t>
            </a:r>
          </a:p>
          <a:p>
            <a:endParaRPr lang="en-US" dirty="0"/>
          </a:p>
          <a:p>
            <a:r>
              <a:rPr lang="en-US" sz="1200" b="0" i="0" kern="1200" dirty="0">
                <a:solidFill>
                  <a:schemeClr val="tx1"/>
                </a:solidFill>
                <a:effectLst/>
                <a:latin typeface="Times New Roman" panose="02020603050405020304" pitchFamily="18" charset="0"/>
                <a:ea typeface="+mn-ea"/>
                <a:cs typeface="+mn-cs"/>
              </a:rPr>
              <a:t>Using packet classification, you can partition network traffic into multiple priority levels or classes of service. When traffic descriptors are used to classify traffic, the source agrees to adhere to the contracted terms and the network promises a QoS. Traffic policers and traffic shapers use the traffic descriptor of the packet (that is, the classification of the packet) to ensure adherence to that agreement.</a:t>
            </a:r>
          </a:p>
          <a:p>
            <a:endParaRPr lang="en-US" sz="1200" b="0" i="0" kern="1200" dirty="0">
              <a:solidFill>
                <a:schemeClr val="tx1"/>
              </a:solidFill>
              <a:effectLst/>
              <a:latin typeface="Times New Roman" panose="02020603050405020304"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Times New Roman" panose="02020603050405020304" pitchFamily="18" charset="0"/>
                <a:ea typeface="+mn-ea"/>
                <a:cs typeface="+mn-cs"/>
              </a:rPr>
              <a:t>Packet marking--Packet marking is related to packet classification. Packet marking allows you to classify a packet based on a specific traffic descriptor (such as the DSCP value). This classification can then be used to apply user-defined differentiated services to the packet and to associate a packet with a local QoS group.</a:t>
            </a:r>
          </a:p>
          <a:p>
            <a:endParaRPr lang="en-US" dirty="0"/>
          </a:p>
          <a:p>
            <a:r>
              <a:rPr lang="en-US" sz="1200" b="0" i="0" kern="1200" dirty="0">
                <a:solidFill>
                  <a:schemeClr val="tx1"/>
                </a:solidFill>
                <a:effectLst/>
                <a:latin typeface="Times New Roman" panose="02020603050405020304" pitchFamily="18" charset="0"/>
                <a:ea typeface="+mn-ea"/>
                <a:cs typeface="+mn-cs"/>
              </a:rPr>
              <a:t>The feature sets listed below provide the necessary functionality that allows you to implement </a:t>
            </a:r>
            <a:r>
              <a:rPr lang="en-US" sz="1200" b="0" i="0" kern="1200" dirty="0" err="1">
                <a:solidFill>
                  <a:schemeClr val="tx1"/>
                </a:solidFill>
                <a:effectLst/>
                <a:latin typeface="Times New Roman" panose="02020603050405020304" pitchFamily="18" charset="0"/>
                <a:ea typeface="+mn-ea"/>
                <a:cs typeface="+mn-cs"/>
              </a:rPr>
              <a:t>DiffServ</a:t>
            </a:r>
            <a:r>
              <a:rPr lang="en-US" sz="1200" b="0" i="0" kern="1200" dirty="0">
                <a:solidFill>
                  <a:schemeClr val="tx1"/>
                </a:solidFill>
                <a:effectLst/>
                <a:latin typeface="Times New Roman" panose="02020603050405020304" pitchFamily="18" charset="0"/>
                <a:ea typeface="+mn-ea"/>
                <a:cs typeface="+mn-cs"/>
              </a:rPr>
              <a:t>:</a:t>
            </a:r>
          </a:p>
          <a:p>
            <a:pPr fontAlgn="base"/>
            <a:r>
              <a:rPr lang="en-US" sz="1200" b="0" i="0" kern="1200" dirty="0">
                <a:solidFill>
                  <a:schemeClr val="tx1"/>
                </a:solidFill>
                <a:effectLst/>
                <a:latin typeface="Times New Roman" panose="02020603050405020304" pitchFamily="18" charset="0"/>
                <a:ea typeface="+mn-ea"/>
                <a:cs typeface="+mn-cs"/>
              </a:rPr>
              <a:t>Packet Marking (Marking Network Traffic)--Packet marking allows you to differentiate packets by designating them different identifying values. For example, you can mark packets by setting the IP Precedence bits or the IP differentiated services code point (DSCP) in the type of service (</a:t>
            </a:r>
            <a:r>
              <a:rPr lang="en-US" sz="1200" b="0" i="0" kern="1200" dirty="0" err="1">
                <a:solidFill>
                  <a:schemeClr val="tx1"/>
                </a:solidFill>
                <a:effectLst/>
                <a:latin typeface="Times New Roman" panose="02020603050405020304" pitchFamily="18" charset="0"/>
                <a:ea typeface="+mn-ea"/>
                <a:cs typeface="+mn-cs"/>
              </a:rPr>
              <a:t>ToS</a:t>
            </a:r>
            <a:r>
              <a:rPr lang="en-US" sz="1200" b="0" i="0" kern="1200" dirty="0">
                <a:solidFill>
                  <a:schemeClr val="tx1"/>
                </a:solidFill>
                <a:effectLst/>
                <a:latin typeface="Times New Roman" panose="02020603050405020304" pitchFamily="18" charset="0"/>
                <a:ea typeface="+mn-ea"/>
                <a:cs typeface="+mn-cs"/>
              </a:rPr>
              <a:t>) byte.</a:t>
            </a:r>
          </a:p>
          <a:p>
            <a:pPr fontAlgn="base"/>
            <a:r>
              <a:rPr lang="en-US" sz="1200" b="0" i="0" kern="1200" dirty="0">
                <a:solidFill>
                  <a:schemeClr val="tx1"/>
                </a:solidFill>
                <a:effectLst/>
                <a:latin typeface="Times New Roman" panose="02020603050405020304" pitchFamily="18" charset="0"/>
                <a:ea typeface="+mn-ea"/>
                <a:cs typeface="+mn-cs"/>
              </a:rPr>
              <a:t>Committed Access Rate (CAR)--CAR performs packet classification through IP Precedence and QoS group settings. CAR can also perform metering and class-based policing of traffic, providing bandwidth management.</a:t>
            </a:r>
          </a:p>
          <a:p>
            <a:pPr fontAlgn="base"/>
            <a:r>
              <a:rPr lang="en-US" sz="1200" b="0" i="0" kern="1200" dirty="0">
                <a:solidFill>
                  <a:schemeClr val="tx1"/>
                </a:solidFill>
                <a:effectLst/>
                <a:latin typeface="Times New Roman" panose="02020603050405020304" pitchFamily="18" charset="0"/>
                <a:ea typeface="+mn-ea"/>
                <a:cs typeface="+mn-cs"/>
              </a:rPr>
              <a:t>Traffic Policing--This feature allows you to limit the input or output transmission rate of a class of traffic based on user-defined criteria. It also enables the system to mark packets according to a user-defined criterion, such as the IP Precedence value, the QoS group, or the DSCP value, among others. Such traffic can then be dropped or transmitted, as desired.</a:t>
            </a:r>
          </a:p>
          <a:p>
            <a:pPr fontAlgn="base"/>
            <a:r>
              <a:rPr lang="en-US" sz="1200" b="0" i="0" kern="1200" dirty="0">
                <a:solidFill>
                  <a:schemeClr val="tx1"/>
                </a:solidFill>
                <a:effectLst/>
                <a:latin typeface="Times New Roman" panose="02020603050405020304" pitchFamily="18" charset="0"/>
                <a:ea typeface="+mn-ea"/>
                <a:cs typeface="+mn-cs"/>
              </a:rPr>
              <a:t>Traffic Shaping (Regulating Packet Flow)--Traffic shaping "shapes" the flow of traffic by reducing outbound flow traffic to avoid congestion. Traffic shaping constrains traffic to a particular bit rate using a token bucket mechanism.</a:t>
            </a:r>
          </a:p>
          <a:p>
            <a:pPr fontAlgn="base"/>
            <a:r>
              <a:rPr lang="en-US" sz="1200" b="0" i="0" kern="1200" dirty="0">
                <a:solidFill>
                  <a:schemeClr val="tx1"/>
                </a:solidFill>
                <a:effectLst/>
                <a:latin typeface="Times New Roman" panose="02020603050405020304" pitchFamily="18" charset="0"/>
                <a:ea typeface="+mn-ea"/>
                <a:cs typeface="+mn-cs"/>
              </a:rPr>
              <a:t>Class-Based Weighted Fair Queueing (CBWFQ)--CBWFQ is a scheduling mechanism used to provide a minimum bandwidth guarantee to traffic classes during times of network congestion at an interface.</a:t>
            </a:r>
          </a:p>
          <a:p>
            <a:pPr fontAlgn="base"/>
            <a:r>
              <a:rPr lang="en-US" sz="1200" b="0" i="0" kern="1200" dirty="0">
                <a:solidFill>
                  <a:schemeClr val="tx1"/>
                </a:solidFill>
                <a:effectLst/>
                <a:latin typeface="Times New Roman" panose="02020603050405020304" pitchFamily="18" charset="0"/>
                <a:ea typeface="+mn-ea"/>
                <a:cs typeface="+mn-cs"/>
              </a:rPr>
              <a:t>Low Latency Queueing (LLQ)--LLQ is a scheduling mechanism that brings strict priority queueing (PQ) to CBWFQ. Strict PQ allows delay-sensitive data such as voice to be dequeued and sent before packets in other queues are dequeued.</a:t>
            </a:r>
          </a:p>
          <a:p>
            <a:endParaRPr lang="en-IN" dirty="0"/>
          </a:p>
        </p:txBody>
      </p:sp>
      <p:sp>
        <p:nvSpPr>
          <p:cNvPr id="4" name="Slide Number Placeholder 3"/>
          <p:cNvSpPr>
            <a:spLocks noGrp="1"/>
          </p:cNvSpPr>
          <p:nvPr>
            <p:ph type="sldNum" sz="quarter" idx="5"/>
          </p:nvPr>
        </p:nvSpPr>
        <p:spPr/>
        <p:txBody>
          <a:bodyPr/>
          <a:lstStyle/>
          <a:p>
            <a:pPr>
              <a:defRPr/>
            </a:pPr>
            <a:fld id="{8F65157A-1FCE-4F68-BF56-65B3E9F93120}" type="slidenum">
              <a:rPr lang="en-US" altLang="zh-TW" smtClean="0"/>
              <a:pPr>
                <a:defRPr/>
              </a:pPr>
              <a:t>14</a:t>
            </a:fld>
            <a:endParaRPr lang="en-US" altLang="zh-TW"/>
          </a:p>
        </p:txBody>
      </p:sp>
    </p:spTree>
    <p:extLst>
      <p:ext uri="{BB962C8B-B14F-4D97-AF65-F5344CB8AC3E}">
        <p14:creationId xmlns:p14="http://schemas.microsoft.com/office/powerpoint/2010/main" val="188376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3E062566-3372-40EC-B3C6-5B1B7941067D}"/>
              </a:ext>
            </a:extLst>
          </p:cNvPr>
          <p:cNvSpPr>
            <a:spLocks noGrp="1" noRot="1" noChangeAspect="1" noTextEdit="1"/>
          </p:cNvSpPr>
          <p:nvPr>
            <p:ph type="sldImg"/>
          </p:nvPr>
        </p:nvSpPr>
        <p:spPr>
          <a:ln/>
        </p:spPr>
      </p:sp>
      <p:sp>
        <p:nvSpPr>
          <p:cNvPr id="34819" name="Notes Placeholder 2">
            <a:extLst>
              <a:ext uri="{FF2B5EF4-FFF2-40B4-BE49-F238E27FC236}">
                <a16:creationId xmlns:a16="http://schemas.microsoft.com/office/drawing/2014/main" id="{F00EDE89-E8C7-4A39-9F14-5A5602EE8C6A}"/>
              </a:ext>
            </a:extLst>
          </p:cNvPr>
          <p:cNvSpPr>
            <a:spLocks noGrp="1"/>
          </p:cNvSpPr>
          <p:nvPr>
            <p:ph type="body" idx="1"/>
          </p:nvPr>
        </p:nvSpPr>
        <p:spPr>
          <a:noFill/>
        </p:spPr>
        <p:txBody>
          <a:bodyPr/>
          <a:lstStyle/>
          <a:p>
            <a:r>
              <a:rPr lang="en-US" altLang="en-US"/>
              <a:t>Precedence (3 Bits)– (0 to 7) values were used to define assign priorities to IP packet depending on kind of Data it is carrying. In case router congestion, router will discard packets with lowest precedence value packets first.  D T R C</a:t>
            </a:r>
          </a:p>
        </p:txBody>
      </p:sp>
      <p:sp>
        <p:nvSpPr>
          <p:cNvPr id="34820" name="Slide Number Placeholder 3">
            <a:extLst>
              <a:ext uri="{FF2B5EF4-FFF2-40B4-BE49-F238E27FC236}">
                <a16:creationId xmlns:a16="http://schemas.microsoft.com/office/drawing/2014/main" id="{1E6568CB-FA60-4F79-B14E-7E298D091DAC}"/>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67933B6-264C-4044-82DC-C2588BA2D67B}" type="slidenum">
              <a:rPr lang="en-US" altLang="zh-TW" b="0" smtClean="0">
                <a:latin typeface="Times New Roman" panose="02020603050405020304" pitchFamily="18" charset="0"/>
              </a:rPr>
              <a:pPr/>
              <a:t>15</a:t>
            </a:fld>
            <a:endParaRPr lang="en-US" altLang="zh-TW" b="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IGP- Interior Gateway Protocol</a:t>
            </a:r>
          </a:p>
          <a:p>
            <a:endParaRPr lang="en-IN" dirty="0"/>
          </a:p>
        </p:txBody>
      </p:sp>
      <p:sp>
        <p:nvSpPr>
          <p:cNvPr id="4" name="Slide Number Placeholder 3"/>
          <p:cNvSpPr>
            <a:spLocks noGrp="1"/>
          </p:cNvSpPr>
          <p:nvPr>
            <p:ph type="sldNum" sz="quarter" idx="5"/>
          </p:nvPr>
        </p:nvSpPr>
        <p:spPr/>
        <p:txBody>
          <a:bodyPr/>
          <a:lstStyle/>
          <a:p>
            <a:pPr>
              <a:defRPr/>
            </a:pPr>
            <a:fld id="{8F65157A-1FCE-4F68-BF56-65B3E9F93120}" type="slidenum">
              <a:rPr lang="en-US" altLang="zh-TW" smtClean="0"/>
              <a:pPr>
                <a:defRPr/>
              </a:pPr>
              <a:t>17</a:t>
            </a:fld>
            <a:endParaRPr lang="en-US" altLang="zh-TW"/>
          </a:p>
        </p:txBody>
      </p:sp>
    </p:spTree>
    <p:extLst>
      <p:ext uri="{BB962C8B-B14F-4D97-AF65-F5344CB8AC3E}">
        <p14:creationId xmlns:p14="http://schemas.microsoft.com/office/powerpoint/2010/main" val="2766128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10C289A3-4910-4BCE-8D89-30701D9CB225}"/>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99FBAAB-AEA3-44E3-A2FD-97B89FC22DD4}" type="slidenum">
              <a:rPr lang="en-US" altLang="zh-TW" b="0" smtClean="0">
                <a:latin typeface="Times New Roman" panose="02020603050405020304" pitchFamily="18" charset="0"/>
              </a:rPr>
              <a:pPr/>
              <a:t>18</a:t>
            </a:fld>
            <a:endParaRPr lang="en-US" altLang="zh-TW" b="0">
              <a:latin typeface="Times New Roman" panose="02020603050405020304" pitchFamily="18" charset="0"/>
            </a:endParaRPr>
          </a:p>
        </p:txBody>
      </p:sp>
      <p:sp>
        <p:nvSpPr>
          <p:cNvPr id="38915" name="Rectangle 2">
            <a:extLst>
              <a:ext uri="{FF2B5EF4-FFF2-40B4-BE49-F238E27FC236}">
                <a16:creationId xmlns:a16="http://schemas.microsoft.com/office/drawing/2014/main" id="{658FB3F2-1700-4347-9046-E2AE2883C884}"/>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0BAC7424-6CBE-42D4-9B05-D40B1D3A5B24}"/>
              </a:ext>
            </a:extLst>
          </p:cNvPr>
          <p:cNvSpPr>
            <a:spLocks noGrp="1" noChangeArrowheads="1"/>
          </p:cNvSpPr>
          <p:nvPr>
            <p:ph type="body" idx="1"/>
          </p:nvPr>
        </p:nvSpPr>
        <p:spPr>
          <a:noFill/>
        </p:spPr>
        <p:txBody>
          <a:bodyPr/>
          <a:lstStyle/>
          <a:p>
            <a:pPr eaLnBrk="1" hangingPunct="1"/>
            <a:r>
              <a:rPr lang="en-IN" altLang="zh-TW" b="1" dirty="0"/>
              <a:t>Differentiated Services Code Point</a:t>
            </a:r>
            <a:r>
              <a:rPr lang="en-IN" altLang="zh-TW" dirty="0"/>
              <a:t>-DSCP- </a:t>
            </a:r>
            <a:r>
              <a:rPr lang="en-US" sz="1200" b="0" i="0" kern="1200" dirty="0">
                <a:solidFill>
                  <a:schemeClr val="tx1"/>
                </a:solidFill>
                <a:effectLst/>
                <a:latin typeface="Times New Roman" panose="02020603050405020304" pitchFamily="18" charset="0"/>
                <a:ea typeface="+mn-ea"/>
                <a:cs typeface="+mn-cs"/>
              </a:rPr>
              <a:t>indicate a particular treatment, sometimes reflecting the Quality of Service needs of an application to the network. The DSCP informs a router how to queue packets while they are waiting to be forwarded). </a:t>
            </a:r>
          </a:p>
          <a:p>
            <a:pPr eaLnBrk="1" hangingPunct="1"/>
            <a:endParaRPr lang="en-US" altLang="zh-TW" sz="1200" b="0" i="0" kern="1200" dirty="0">
              <a:solidFill>
                <a:schemeClr val="tx1"/>
              </a:solidFill>
              <a:effectLst/>
              <a:latin typeface="Times New Roman" panose="02020603050405020304" pitchFamily="18" charset="0"/>
              <a:ea typeface="+mn-ea"/>
              <a:cs typeface="+mn-cs"/>
            </a:endParaRPr>
          </a:p>
          <a:p>
            <a:r>
              <a:rPr lang="en-US" sz="1200" b="1" i="0" kern="1200" dirty="0" err="1">
                <a:solidFill>
                  <a:schemeClr val="tx1"/>
                </a:solidFill>
                <a:effectLst/>
                <a:latin typeface="Times New Roman" panose="02020603050405020304" pitchFamily="18" charset="0"/>
                <a:ea typeface="+mn-ea"/>
                <a:cs typeface="+mn-cs"/>
              </a:rPr>
              <a:t>DiffServ</a:t>
            </a:r>
            <a:r>
              <a:rPr lang="en-US" sz="1200" b="0" i="0" kern="1200" dirty="0">
                <a:solidFill>
                  <a:schemeClr val="tx1"/>
                </a:solidFill>
                <a:effectLst/>
                <a:latin typeface="Times New Roman" panose="02020603050405020304" pitchFamily="18" charset="0"/>
                <a:ea typeface="+mn-ea"/>
                <a:cs typeface="+mn-cs"/>
              </a:rPr>
              <a:t> is a </a:t>
            </a:r>
            <a:r>
              <a:rPr lang="en-US" sz="1200" b="0" i="1" kern="1200" dirty="0">
                <a:solidFill>
                  <a:schemeClr val="tx1"/>
                </a:solidFill>
                <a:effectLst/>
                <a:latin typeface="Times New Roman" panose="02020603050405020304" pitchFamily="18" charset="0"/>
                <a:ea typeface="+mn-ea"/>
                <a:cs typeface="+mn-cs"/>
              </a:rPr>
              <a:t>coarse-grained</a:t>
            </a:r>
            <a:r>
              <a:rPr lang="en-US" sz="1200" b="0" i="0" kern="1200" dirty="0">
                <a:solidFill>
                  <a:schemeClr val="tx1"/>
                </a:solidFill>
                <a:effectLst/>
                <a:latin typeface="Times New Roman" panose="02020603050405020304" pitchFamily="18" charset="0"/>
                <a:ea typeface="+mn-ea"/>
                <a:cs typeface="+mn-cs"/>
              </a:rPr>
              <a:t>, </a:t>
            </a:r>
            <a:r>
              <a:rPr lang="en-US" sz="1200" b="0" i="1" kern="1200" dirty="0">
                <a:solidFill>
                  <a:schemeClr val="tx1"/>
                </a:solidFill>
                <a:effectLst/>
                <a:latin typeface="Times New Roman" panose="02020603050405020304" pitchFamily="18" charset="0"/>
                <a:ea typeface="+mn-ea"/>
                <a:cs typeface="+mn-cs"/>
              </a:rPr>
              <a:t>class-based</a:t>
            </a:r>
            <a:r>
              <a:rPr lang="en-US" sz="1200" b="0" i="0" kern="1200" dirty="0">
                <a:solidFill>
                  <a:schemeClr val="tx1"/>
                </a:solidFill>
                <a:effectLst/>
                <a:latin typeface="Times New Roman" panose="02020603050405020304" pitchFamily="18" charset="0"/>
                <a:ea typeface="+mn-ea"/>
                <a:cs typeface="+mn-cs"/>
              </a:rPr>
              <a:t> mechanism for traffic management. </a:t>
            </a:r>
            <a:r>
              <a:rPr lang="en-US" sz="1200" b="1" i="0" kern="1200" dirty="0" err="1">
                <a:solidFill>
                  <a:schemeClr val="tx1"/>
                </a:solidFill>
                <a:effectLst/>
                <a:latin typeface="Times New Roman" panose="02020603050405020304" pitchFamily="18" charset="0"/>
                <a:ea typeface="+mn-ea"/>
                <a:cs typeface="+mn-cs"/>
              </a:rPr>
              <a:t>DiffServ</a:t>
            </a:r>
            <a:r>
              <a:rPr lang="en-US" sz="1200" b="0" i="0" kern="1200" dirty="0">
                <a:solidFill>
                  <a:schemeClr val="tx1"/>
                </a:solidFill>
                <a:effectLst/>
                <a:latin typeface="Times New Roman" panose="02020603050405020304" pitchFamily="18" charset="0"/>
                <a:ea typeface="+mn-ea"/>
                <a:cs typeface="+mn-cs"/>
              </a:rPr>
              <a:t> relies on a mechanism to </a:t>
            </a:r>
            <a:r>
              <a:rPr lang="en-US" sz="1200" b="1" i="1" kern="1200" dirty="0">
                <a:solidFill>
                  <a:schemeClr val="tx1"/>
                </a:solidFill>
                <a:effectLst/>
                <a:latin typeface="Times New Roman" panose="02020603050405020304" pitchFamily="18" charset="0"/>
                <a:ea typeface="+mn-ea"/>
                <a:cs typeface="+mn-cs"/>
              </a:rPr>
              <a:t>classify</a:t>
            </a:r>
            <a:r>
              <a:rPr lang="en-US" sz="1200" b="0" i="0" kern="1200" dirty="0">
                <a:solidFill>
                  <a:schemeClr val="tx1"/>
                </a:solidFill>
                <a:effectLst/>
                <a:latin typeface="Times New Roman" panose="02020603050405020304" pitchFamily="18" charset="0"/>
                <a:ea typeface="+mn-ea"/>
                <a:cs typeface="+mn-cs"/>
              </a:rPr>
              <a:t> and </a:t>
            </a:r>
            <a:r>
              <a:rPr lang="en-US" sz="1200" b="1" i="1" kern="1200" dirty="0">
                <a:solidFill>
                  <a:schemeClr val="tx1"/>
                </a:solidFill>
                <a:effectLst/>
                <a:latin typeface="Times New Roman" panose="02020603050405020304" pitchFamily="18" charset="0"/>
                <a:ea typeface="+mn-ea"/>
                <a:cs typeface="+mn-cs"/>
              </a:rPr>
              <a:t>mark</a:t>
            </a:r>
            <a:r>
              <a:rPr lang="en-US" sz="1200" b="0" i="0" kern="1200" dirty="0">
                <a:solidFill>
                  <a:schemeClr val="tx1"/>
                </a:solidFill>
                <a:effectLst/>
                <a:latin typeface="Times New Roman" panose="02020603050405020304" pitchFamily="18" charset="0"/>
                <a:ea typeface="+mn-ea"/>
                <a:cs typeface="+mn-cs"/>
              </a:rPr>
              <a:t> </a:t>
            </a:r>
            <a:r>
              <a:rPr lang="en-US" sz="1200" b="1" i="0" kern="1200" dirty="0">
                <a:solidFill>
                  <a:schemeClr val="tx1"/>
                </a:solidFill>
                <a:effectLst/>
                <a:latin typeface="Times New Roman" panose="02020603050405020304" pitchFamily="18" charset="0"/>
                <a:ea typeface="+mn-ea"/>
                <a:cs typeface="+mn-cs"/>
              </a:rPr>
              <a:t>packets</a:t>
            </a:r>
            <a:r>
              <a:rPr lang="en-US" sz="1200" b="0" i="0" kern="1200" dirty="0">
                <a:solidFill>
                  <a:schemeClr val="tx1"/>
                </a:solidFill>
                <a:effectLst/>
                <a:latin typeface="Times New Roman" panose="02020603050405020304" pitchFamily="18" charset="0"/>
                <a:ea typeface="+mn-ea"/>
                <a:cs typeface="+mn-cs"/>
              </a:rPr>
              <a:t> as </a:t>
            </a:r>
            <a:r>
              <a:rPr lang="en-US" sz="1200" b="1" i="0" kern="1200" dirty="0">
                <a:solidFill>
                  <a:schemeClr val="tx1"/>
                </a:solidFill>
                <a:effectLst/>
                <a:latin typeface="Times New Roman" panose="02020603050405020304" pitchFamily="18" charset="0"/>
                <a:ea typeface="+mn-ea"/>
                <a:cs typeface="+mn-cs"/>
              </a:rPr>
              <a:t>belonging</a:t>
            </a:r>
            <a:r>
              <a:rPr lang="en-US" sz="1200" b="0" i="0" kern="1200" dirty="0">
                <a:solidFill>
                  <a:schemeClr val="tx1"/>
                </a:solidFill>
                <a:effectLst/>
                <a:latin typeface="Times New Roman" panose="02020603050405020304" pitchFamily="18" charset="0"/>
                <a:ea typeface="+mn-ea"/>
                <a:cs typeface="+mn-cs"/>
              </a:rPr>
              <a:t> to a </a:t>
            </a:r>
            <a:r>
              <a:rPr lang="en-US" sz="1200" b="1" i="0" kern="1200" dirty="0">
                <a:solidFill>
                  <a:schemeClr val="tx1"/>
                </a:solidFill>
                <a:effectLst/>
                <a:latin typeface="Times New Roman" panose="02020603050405020304" pitchFamily="18" charset="0"/>
                <a:ea typeface="+mn-ea"/>
                <a:cs typeface="+mn-cs"/>
              </a:rPr>
              <a:t>specific class</a:t>
            </a:r>
            <a:r>
              <a:rPr lang="en-US" sz="1200" b="0" i="0" kern="1200" dirty="0">
                <a:solidFill>
                  <a:schemeClr val="tx1"/>
                </a:solidFill>
                <a:effectLst/>
                <a:latin typeface="Times New Roman" panose="02020603050405020304" pitchFamily="18" charset="0"/>
                <a:ea typeface="+mn-ea"/>
                <a:cs typeface="+mn-cs"/>
              </a:rPr>
              <a:t>. </a:t>
            </a:r>
            <a:r>
              <a:rPr lang="en-US" sz="1200" b="0" i="0" kern="1200" dirty="0" err="1">
                <a:solidFill>
                  <a:schemeClr val="tx1"/>
                </a:solidFill>
                <a:effectLst/>
                <a:latin typeface="Times New Roman" panose="02020603050405020304" pitchFamily="18" charset="0"/>
                <a:ea typeface="+mn-ea"/>
                <a:cs typeface="+mn-cs"/>
              </a:rPr>
              <a:t>DiffServ</a:t>
            </a:r>
            <a:r>
              <a:rPr lang="en-US" sz="1200" b="0" i="0" kern="1200" dirty="0">
                <a:solidFill>
                  <a:schemeClr val="tx1"/>
                </a:solidFill>
                <a:effectLst/>
                <a:latin typeface="Times New Roman" panose="02020603050405020304" pitchFamily="18" charset="0"/>
                <a:ea typeface="+mn-ea"/>
                <a:cs typeface="+mn-cs"/>
              </a:rPr>
              <a:t>-aware routers implement </a:t>
            </a:r>
            <a:r>
              <a:rPr lang="en-US" sz="1200" b="0" i="0" u="none" strike="noStrike" kern="1200" dirty="0">
                <a:solidFill>
                  <a:schemeClr val="tx1"/>
                </a:solidFill>
                <a:effectLst/>
                <a:latin typeface="Times New Roman" panose="02020603050405020304" pitchFamily="18" charset="0"/>
                <a:ea typeface="+mn-ea"/>
                <a:cs typeface="+mn-cs"/>
                <a:hlinkClick r:id="rId3" tooltip="Per-hop behavior"/>
              </a:rPr>
              <a:t>per-hop behaviors</a:t>
            </a:r>
            <a:r>
              <a:rPr lang="en-US" sz="1200" b="0" i="0" kern="1200" dirty="0">
                <a:solidFill>
                  <a:schemeClr val="tx1"/>
                </a:solidFill>
                <a:effectLst/>
                <a:latin typeface="Times New Roman" panose="02020603050405020304" pitchFamily="18" charset="0"/>
                <a:ea typeface="+mn-ea"/>
                <a:cs typeface="+mn-cs"/>
              </a:rPr>
              <a:t> (PHBs), which define the packet-forwarding properties associated with a class of traffic. Different PHBs may be defined to offer, for example,</a:t>
            </a:r>
            <a:r>
              <a:rPr lang="en-US" sz="1200" b="1" i="0" kern="1200" dirty="0">
                <a:solidFill>
                  <a:schemeClr val="tx1"/>
                </a:solidFill>
                <a:effectLst/>
                <a:latin typeface="Times New Roman" panose="02020603050405020304" pitchFamily="18" charset="0"/>
                <a:ea typeface="+mn-ea"/>
                <a:cs typeface="+mn-cs"/>
              </a:rPr>
              <a:t> </a:t>
            </a:r>
            <a:r>
              <a:rPr lang="en-US" sz="1200" b="1" i="0" u="none" strike="noStrike" kern="1200" dirty="0">
                <a:solidFill>
                  <a:schemeClr val="tx1"/>
                </a:solidFill>
                <a:effectLst/>
                <a:latin typeface="Times New Roman" panose="02020603050405020304" pitchFamily="18" charset="0"/>
                <a:ea typeface="+mn-ea"/>
                <a:cs typeface="+mn-cs"/>
                <a:hlinkClick r:id="rId4" tooltip="Packet loss"/>
              </a:rPr>
              <a:t>low-loss</a:t>
            </a:r>
            <a:r>
              <a:rPr lang="en-US" sz="1200" b="0" i="0" kern="1200" dirty="0">
                <a:solidFill>
                  <a:schemeClr val="tx1"/>
                </a:solidFill>
                <a:effectLst/>
                <a:latin typeface="Times New Roman" panose="02020603050405020304" pitchFamily="18" charset="0"/>
                <a:ea typeface="+mn-ea"/>
                <a:cs typeface="+mn-cs"/>
              </a:rPr>
              <a:t> or </a:t>
            </a:r>
            <a:r>
              <a:rPr lang="en-US" sz="1200" b="0" i="0" u="none" strike="noStrike" kern="1200" dirty="0">
                <a:solidFill>
                  <a:schemeClr val="tx1"/>
                </a:solidFill>
                <a:effectLst/>
                <a:latin typeface="Times New Roman" panose="02020603050405020304" pitchFamily="18" charset="0"/>
                <a:ea typeface="+mn-ea"/>
                <a:cs typeface="+mn-cs"/>
                <a:hlinkClick r:id="rId5" tooltip="Network delay"/>
              </a:rPr>
              <a:t>low-latency</a:t>
            </a:r>
            <a:r>
              <a:rPr lang="en-US" sz="1200" b="0" i="0" kern="1200" dirty="0">
                <a:solidFill>
                  <a:schemeClr val="tx1"/>
                </a:solidFill>
                <a:effectLst/>
                <a:latin typeface="Times New Roman" panose="02020603050405020304" pitchFamily="18" charset="0"/>
                <a:ea typeface="+mn-ea"/>
                <a:cs typeface="+mn-cs"/>
              </a:rPr>
              <a:t> service.</a:t>
            </a:r>
          </a:p>
          <a:p>
            <a:r>
              <a:rPr lang="en-US" sz="1200" b="0" i="0" kern="1200" dirty="0">
                <a:solidFill>
                  <a:schemeClr val="tx1"/>
                </a:solidFill>
                <a:effectLst/>
                <a:latin typeface="Times New Roman" panose="02020603050405020304" pitchFamily="18" charset="0"/>
                <a:ea typeface="+mn-ea"/>
                <a:cs typeface="+mn-cs"/>
              </a:rPr>
              <a:t>Rather than differentiating network traffic based on the requirements of an individual flow, </a:t>
            </a:r>
            <a:r>
              <a:rPr lang="en-US" sz="1200" b="0" i="0" kern="1200" dirty="0" err="1">
                <a:solidFill>
                  <a:schemeClr val="tx1"/>
                </a:solidFill>
                <a:effectLst/>
                <a:latin typeface="Times New Roman" panose="02020603050405020304" pitchFamily="18" charset="0"/>
                <a:ea typeface="+mn-ea"/>
                <a:cs typeface="+mn-cs"/>
              </a:rPr>
              <a:t>DiffServ</a:t>
            </a:r>
            <a:r>
              <a:rPr lang="en-US" sz="1200" b="0" i="0" kern="1200" dirty="0">
                <a:solidFill>
                  <a:schemeClr val="tx1"/>
                </a:solidFill>
                <a:effectLst/>
                <a:latin typeface="Times New Roman" panose="02020603050405020304" pitchFamily="18" charset="0"/>
                <a:ea typeface="+mn-ea"/>
                <a:cs typeface="+mn-cs"/>
              </a:rPr>
              <a:t> operates on the principle of </a:t>
            </a:r>
            <a:r>
              <a:rPr lang="en-US" sz="1200" b="0" i="0" u="none" strike="noStrike" kern="1200" dirty="0">
                <a:solidFill>
                  <a:schemeClr val="tx1"/>
                </a:solidFill>
                <a:effectLst/>
                <a:latin typeface="Times New Roman" panose="02020603050405020304" pitchFamily="18" charset="0"/>
                <a:ea typeface="+mn-ea"/>
                <a:cs typeface="+mn-cs"/>
                <a:hlinkClick r:id="rId6" tooltip="Traffic classification"/>
              </a:rPr>
              <a:t>traffic classification</a:t>
            </a:r>
            <a:r>
              <a:rPr lang="en-US" sz="1200" b="0" i="0" kern="1200" dirty="0">
                <a:solidFill>
                  <a:schemeClr val="tx1"/>
                </a:solidFill>
                <a:effectLst/>
                <a:latin typeface="Times New Roman" panose="02020603050405020304" pitchFamily="18" charset="0"/>
                <a:ea typeface="+mn-ea"/>
                <a:cs typeface="+mn-cs"/>
              </a:rPr>
              <a:t>, placing each data packet into one of a limited number of traffic classes. Each router on the network is then configured to differentiate traffic based on its class. Each traffic class can be managed differently, ensuring preferential treatment for higher-priority traffic on the network. The premise of </a:t>
            </a:r>
            <a:r>
              <a:rPr lang="en-US" sz="1200" b="0" i="0" kern="1200" dirty="0" err="1">
                <a:solidFill>
                  <a:schemeClr val="tx1"/>
                </a:solidFill>
                <a:effectLst/>
                <a:latin typeface="Times New Roman" panose="02020603050405020304" pitchFamily="18" charset="0"/>
                <a:ea typeface="+mn-ea"/>
                <a:cs typeface="+mn-cs"/>
              </a:rPr>
              <a:t>Diffserv</a:t>
            </a:r>
            <a:r>
              <a:rPr lang="en-US" sz="1200" b="0" i="0" kern="1200" dirty="0">
                <a:solidFill>
                  <a:schemeClr val="tx1"/>
                </a:solidFill>
                <a:effectLst/>
                <a:latin typeface="Times New Roman" panose="02020603050405020304" pitchFamily="18" charset="0"/>
                <a:ea typeface="+mn-ea"/>
                <a:cs typeface="+mn-cs"/>
              </a:rPr>
              <a:t> is that complicated functions such as packet classification and policing can be carried out at the edge of the network by edge routers. Since no classification and policing is required in the core router, functionality there can then be kept simple. Core routers simply apply PHB treatment to packets based on their markings. PHB treatment is achieved by core routers using a combination of scheduling policy and queue management policy. </a:t>
            </a:r>
          </a:p>
          <a:p>
            <a:endParaRPr lang="en-US" sz="1200" b="0" i="0" kern="1200" dirty="0">
              <a:solidFill>
                <a:schemeClr val="tx1"/>
              </a:solidFill>
              <a:effectLst/>
              <a:latin typeface="Times New Roman" panose="02020603050405020304" pitchFamily="18" charset="0"/>
              <a:ea typeface="+mn-ea"/>
              <a:cs typeface="+mn-cs"/>
            </a:endParaRPr>
          </a:p>
          <a:p>
            <a:r>
              <a:rPr lang="en-US" sz="1200" b="1" i="0" kern="1200" dirty="0">
                <a:solidFill>
                  <a:schemeClr val="tx1"/>
                </a:solidFill>
                <a:effectLst/>
                <a:latin typeface="Times New Roman" panose="02020603050405020304" pitchFamily="18" charset="0"/>
                <a:ea typeface="+mn-ea"/>
                <a:cs typeface="+mn-cs"/>
              </a:rPr>
              <a:t>Edge Routers</a:t>
            </a:r>
            <a:r>
              <a:rPr lang="en-US" sz="1200" b="0" i="0" kern="1200" dirty="0">
                <a:solidFill>
                  <a:schemeClr val="tx1"/>
                </a:solidFill>
                <a:effectLst/>
                <a:latin typeface="Times New Roman" panose="02020603050405020304" pitchFamily="18" charset="0"/>
                <a:ea typeface="+mn-ea"/>
                <a:cs typeface="+mn-cs"/>
              </a:rPr>
              <a:t> (</a:t>
            </a:r>
            <a:r>
              <a:rPr lang="en-US" sz="1200" b="1" i="0" kern="1200" dirty="0">
                <a:solidFill>
                  <a:schemeClr val="tx1"/>
                </a:solidFill>
                <a:effectLst/>
                <a:latin typeface="Times New Roman" panose="02020603050405020304" pitchFamily="18" charset="0"/>
                <a:ea typeface="+mn-ea"/>
                <a:cs typeface="+mn-cs"/>
              </a:rPr>
              <a:t>ERs</a:t>
            </a:r>
            <a:r>
              <a:rPr lang="en-US" sz="1200" b="0" i="0" kern="1200" dirty="0">
                <a:solidFill>
                  <a:schemeClr val="tx1"/>
                </a:solidFill>
                <a:effectLst/>
                <a:latin typeface="Times New Roman" panose="02020603050405020304" pitchFamily="18" charset="0"/>
                <a:ea typeface="+mn-ea"/>
                <a:cs typeface="+mn-cs"/>
              </a:rPr>
              <a:t>): located at the borders of the domain. They assign the DSCP value to each packet according to the QoS information received through the incoming network.</a:t>
            </a:r>
            <a:r>
              <a:rPr lang="en-US" sz="1200" b="1" i="0" kern="1200" dirty="0">
                <a:solidFill>
                  <a:schemeClr val="tx1"/>
                </a:solidFill>
                <a:effectLst/>
                <a:latin typeface="Times New Roman" panose="02020603050405020304" pitchFamily="18" charset="0"/>
                <a:ea typeface="+mn-ea"/>
                <a:cs typeface="+mn-cs"/>
              </a:rPr>
              <a:t> Edge Routers</a:t>
            </a:r>
            <a:r>
              <a:rPr lang="en-US" sz="1200" b="0" i="0" kern="1200" dirty="0">
                <a:solidFill>
                  <a:schemeClr val="tx1"/>
                </a:solidFill>
                <a:effectLst/>
                <a:latin typeface="Times New Roman" panose="02020603050405020304" pitchFamily="18" charset="0"/>
                <a:ea typeface="+mn-ea"/>
                <a:cs typeface="+mn-cs"/>
              </a:rPr>
              <a:t> (</a:t>
            </a:r>
            <a:r>
              <a:rPr lang="en-US" sz="1200" b="1" i="0" kern="1200" dirty="0">
                <a:solidFill>
                  <a:schemeClr val="tx1"/>
                </a:solidFill>
                <a:effectLst/>
                <a:latin typeface="Times New Roman" panose="02020603050405020304" pitchFamily="18" charset="0"/>
                <a:ea typeface="+mn-ea"/>
                <a:cs typeface="+mn-cs"/>
              </a:rPr>
              <a:t>ERs</a:t>
            </a:r>
            <a:r>
              <a:rPr lang="en-US" sz="1200" b="0" i="0" kern="1200" dirty="0">
                <a:solidFill>
                  <a:schemeClr val="tx1"/>
                </a:solidFill>
                <a:effectLst/>
                <a:latin typeface="Times New Roman" panose="02020603050405020304" pitchFamily="18" charset="0"/>
                <a:ea typeface="+mn-ea"/>
                <a:cs typeface="+mn-cs"/>
              </a:rPr>
              <a:t>): located at the borders of the domain. They assign the DSCP value to each packet according to the QoS information received through the incoming network. </a:t>
            </a:r>
          </a:p>
          <a:p>
            <a:endParaRPr lang="en-US" sz="1200" b="0" i="0" kern="1200" dirty="0">
              <a:solidFill>
                <a:schemeClr val="tx1"/>
              </a:solidFill>
              <a:effectLst/>
              <a:latin typeface="Times New Roman" panose="02020603050405020304" pitchFamily="18" charset="0"/>
              <a:ea typeface="+mn-ea"/>
              <a:cs typeface="+mn-cs"/>
            </a:endParaRPr>
          </a:p>
          <a:p>
            <a:r>
              <a:rPr lang="en-US" sz="1200" b="1" i="0" kern="1200" dirty="0">
                <a:solidFill>
                  <a:schemeClr val="tx1"/>
                </a:solidFill>
                <a:effectLst/>
                <a:latin typeface="Times New Roman" panose="02020603050405020304" pitchFamily="18" charset="0"/>
                <a:ea typeface="+mn-ea"/>
                <a:cs typeface="+mn-cs"/>
              </a:rPr>
              <a:t>Core Routers</a:t>
            </a:r>
            <a:r>
              <a:rPr lang="en-US" sz="1200" b="0" i="0" kern="1200" dirty="0">
                <a:solidFill>
                  <a:schemeClr val="tx1"/>
                </a:solidFill>
                <a:effectLst/>
                <a:latin typeface="Times New Roman" panose="02020603050405020304" pitchFamily="18" charset="0"/>
                <a:ea typeface="+mn-ea"/>
                <a:cs typeface="+mn-cs"/>
              </a:rPr>
              <a:t> (</a:t>
            </a:r>
            <a:r>
              <a:rPr lang="en-US" sz="1200" b="1" i="0" kern="1200" dirty="0">
                <a:solidFill>
                  <a:schemeClr val="tx1"/>
                </a:solidFill>
                <a:effectLst/>
                <a:latin typeface="Times New Roman" panose="02020603050405020304" pitchFamily="18" charset="0"/>
                <a:ea typeface="+mn-ea"/>
                <a:cs typeface="+mn-cs"/>
              </a:rPr>
              <a:t>CRs</a:t>
            </a:r>
            <a:r>
              <a:rPr lang="en-US" sz="1200" b="0" i="0" kern="1200" dirty="0">
                <a:solidFill>
                  <a:schemeClr val="tx1"/>
                </a:solidFill>
                <a:effectLst/>
                <a:latin typeface="Times New Roman" panose="02020603050405020304" pitchFamily="18" charset="0"/>
                <a:ea typeface="+mn-ea"/>
                <a:cs typeface="+mn-cs"/>
              </a:rPr>
              <a:t>): located inside the </a:t>
            </a:r>
            <a:r>
              <a:rPr lang="en-US" sz="1200" b="0" i="0" kern="1200" dirty="0" err="1">
                <a:solidFill>
                  <a:schemeClr val="tx1"/>
                </a:solidFill>
                <a:effectLst/>
                <a:latin typeface="Times New Roman" panose="02020603050405020304" pitchFamily="18" charset="0"/>
                <a:ea typeface="+mn-ea"/>
                <a:cs typeface="+mn-cs"/>
              </a:rPr>
              <a:t>DiffServ</a:t>
            </a:r>
            <a:r>
              <a:rPr lang="en-US" sz="1200" b="0" i="0" kern="1200" dirty="0">
                <a:solidFill>
                  <a:schemeClr val="tx1"/>
                </a:solidFill>
                <a:effectLst/>
                <a:latin typeface="Times New Roman" panose="02020603050405020304" pitchFamily="18" charset="0"/>
                <a:ea typeface="+mn-ea"/>
                <a:cs typeface="+mn-cs"/>
              </a:rPr>
              <a:t> Domain. They forward the packets with different policies according to their DSCP values. Each traffic flow with the same DSCP value receives the same treatment inside the domain.</a:t>
            </a:r>
          </a:p>
          <a:p>
            <a:r>
              <a:rPr lang="en-US" sz="1200" b="0" i="0" kern="1200" dirty="0">
                <a:solidFill>
                  <a:schemeClr val="tx1"/>
                </a:solidFill>
                <a:effectLst/>
                <a:latin typeface="Times New Roman" panose="02020603050405020304" pitchFamily="18" charset="0"/>
                <a:ea typeface="+mn-ea"/>
                <a:cs typeface="+mn-cs"/>
              </a:rPr>
              <a:t>Traffic classes defined by the </a:t>
            </a:r>
            <a:r>
              <a:rPr lang="en-US" sz="1200" b="0" i="0" kern="1200" dirty="0" err="1">
                <a:solidFill>
                  <a:schemeClr val="tx1"/>
                </a:solidFill>
                <a:effectLst/>
                <a:latin typeface="Times New Roman" panose="02020603050405020304" pitchFamily="18" charset="0"/>
                <a:ea typeface="+mn-ea"/>
                <a:cs typeface="+mn-cs"/>
              </a:rPr>
              <a:t>DiffServ</a:t>
            </a:r>
            <a:r>
              <a:rPr lang="en-US" sz="1200" b="0" i="0" kern="1200" dirty="0">
                <a:solidFill>
                  <a:schemeClr val="tx1"/>
                </a:solidFill>
                <a:effectLst/>
                <a:latin typeface="Times New Roman" panose="02020603050405020304" pitchFamily="18" charset="0"/>
                <a:ea typeface="+mn-ea"/>
                <a:cs typeface="+mn-cs"/>
              </a:rPr>
              <a:t> protocol may be grouped as follows:</a:t>
            </a:r>
          </a:p>
          <a:p>
            <a:r>
              <a:rPr lang="en-US" dirty="0"/>
              <a:t>•</a:t>
            </a:r>
            <a:r>
              <a:rPr lang="en-US" b="1" dirty="0">
                <a:effectLst/>
              </a:rPr>
              <a:t>Expedited Forwarding</a:t>
            </a:r>
            <a:r>
              <a:rPr lang="en-US" dirty="0">
                <a:effectLst/>
              </a:rPr>
              <a:t> (</a:t>
            </a:r>
            <a:r>
              <a:rPr lang="en-US" b="1" dirty="0">
                <a:effectLst/>
              </a:rPr>
              <a:t>EF</a:t>
            </a:r>
            <a:r>
              <a:rPr lang="en-US" dirty="0">
                <a:effectLst/>
              </a:rPr>
              <a:t>): which identifies traffic with specific QoS requirements such as telephony [10].</a:t>
            </a:r>
          </a:p>
          <a:p>
            <a:r>
              <a:rPr lang="en-US" dirty="0"/>
              <a:t>•</a:t>
            </a:r>
            <a:r>
              <a:rPr lang="en-US" b="1" dirty="0">
                <a:effectLst/>
              </a:rPr>
              <a:t>Assured Forwarding</a:t>
            </a:r>
            <a:r>
              <a:rPr lang="en-US" dirty="0">
                <a:effectLst/>
              </a:rPr>
              <a:t> (</a:t>
            </a:r>
            <a:r>
              <a:rPr lang="en-US" b="1" dirty="0">
                <a:effectLst/>
              </a:rPr>
              <a:t>AF</a:t>
            </a:r>
            <a:r>
              <a:rPr lang="en-US" dirty="0">
                <a:effectLst/>
              </a:rPr>
              <a:t>): composed of traffic classes AF1, AF2, AF3 and AF4 [11].</a:t>
            </a:r>
          </a:p>
          <a:p>
            <a:r>
              <a:rPr lang="en-US" dirty="0"/>
              <a:t>•</a:t>
            </a:r>
            <a:r>
              <a:rPr lang="en-US" b="1" dirty="0">
                <a:effectLst/>
              </a:rPr>
              <a:t>Best Effort</a:t>
            </a:r>
            <a:r>
              <a:rPr lang="en-US" dirty="0">
                <a:effectLst/>
              </a:rPr>
              <a:t> (</a:t>
            </a:r>
            <a:r>
              <a:rPr lang="en-US" b="1" dirty="0">
                <a:effectLst/>
              </a:rPr>
              <a:t>BE</a:t>
            </a:r>
            <a:r>
              <a:rPr lang="en-US" dirty="0">
                <a:effectLst/>
              </a:rPr>
              <a:t>): does not assure any level of QoS.</a:t>
            </a:r>
          </a:p>
          <a:p>
            <a:endParaRPr lang="en-US" sz="1200" b="0" i="0" kern="1200" dirty="0">
              <a:solidFill>
                <a:schemeClr val="tx1"/>
              </a:solidFill>
              <a:effectLst/>
              <a:latin typeface="Times New Roman" panose="02020603050405020304" pitchFamily="18" charset="0"/>
              <a:ea typeface="+mn-ea"/>
              <a:cs typeface="+mn-cs"/>
            </a:endParaRPr>
          </a:p>
          <a:p>
            <a:pPr eaLnBrk="1" hangingPunct="1"/>
            <a:endParaRPr lang="zh-TW" altLang="zh-TW"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14B368B6-66BF-40D2-92D5-532DED250672}"/>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7F7E976-495D-46EE-AC66-273035544488}" type="slidenum">
              <a:rPr lang="en-US" altLang="zh-TW" b="0" smtClean="0">
                <a:latin typeface="Times New Roman" panose="02020603050405020304" pitchFamily="18" charset="0"/>
              </a:rPr>
              <a:pPr/>
              <a:t>19</a:t>
            </a:fld>
            <a:endParaRPr lang="en-US" altLang="zh-TW" b="0">
              <a:latin typeface="Times New Roman" panose="02020603050405020304" pitchFamily="18" charset="0"/>
            </a:endParaRPr>
          </a:p>
        </p:txBody>
      </p:sp>
      <p:sp>
        <p:nvSpPr>
          <p:cNvPr id="40963" name="Rectangle 2">
            <a:extLst>
              <a:ext uri="{FF2B5EF4-FFF2-40B4-BE49-F238E27FC236}">
                <a16:creationId xmlns:a16="http://schemas.microsoft.com/office/drawing/2014/main" id="{EE3DAACA-848D-46D6-A109-83F761DDF05F}"/>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00FD0A3B-96C1-4C32-AC0C-C9B7DBD055B4}"/>
              </a:ext>
            </a:extLst>
          </p:cNvPr>
          <p:cNvSpPr>
            <a:spLocks noGrp="1" noChangeArrowheads="1"/>
          </p:cNvSpPr>
          <p:nvPr>
            <p:ph type="body" idx="1"/>
          </p:nvPr>
        </p:nvSpPr>
        <p:spPr>
          <a:noFill/>
        </p:spPr>
        <p:txBody>
          <a:bodyPr/>
          <a:lstStyle/>
          <a:p>
            <a:pPr eaLnBrk="1" hangingPunct="1"/>
            <a:r>
              <a:rPr lang="en-US" altLang="zh-TW" dirty="0"/>
              <a:t>XXXXX0 –gives 32 combinations (000</a:t>
            </a:r>
            <a:r>
              <a:rPr lang="en-US" altLang="zh-TW" b="1" dirty="0"/>
              <a:t>000</a:t>
            </a:r>
            <a:r>
              <a:rPr lang="en-US" altLang="zh-TW" dirty="0"/>
              <a:t>,000010,</a:t>
            </a:r>
            <a:r>
              <a:rPr lang="en-US" altLang="en-US" dirty="0"/>
              <a:t> 000100 000110 001</a:t>
            </a:r>
            <a:r>
              <a:rPr lang="en-US" altLang="en-US" b="1" dirty="0"/>
              <a:t>000</a:t>
            </a:r>
            <a:r>
              <a:rPr lang="en-US" altLang="en-US" dirty="0"/>
              <a:t>, </a:t>
            </a:r>
            <a:r>
              <a:rPr lang="en-US" altLang="zh-TW" dirty="0"/>
              <a:t>…111110) , among these 8 code points have all right-most bits zero. 32-8=24 Category 1 Differentiated services.</a:t>
            </a:r>
          </a:p>
          <a:p>
            <a:pPr eaLnBrk="1" hangingPunct="1"/>
            <a:r>
              <a:rPr lang="en-US" altLang="en-US" dirty="0"/>
              <a:t>	This is given </a:t>
            </a:r>
            <a:r>
              <a:rPr lang="en-US" altLang="en-US" b="1" dirty="0"/>
              <a:t>By  2*</a:t>
            </a:r>
            <a:r>
              <a:rPr lang="en-US" altLang="en-US" b="1" dirty="0" err="1"/>
              <a:t>i</a:t>
            </a:r>
            <a:r>
              <a:rPr lang="en-US" altLang="en-US" b="1" dirty="0"/>
              <a:t>  where </a:t>
            </a:r>
            <a:r>
              <a:rPr lang="en-US" altLang="en-US" b="1" dirty="0" err="1"/>
              <a:t>i</a:t>
            </a:r>
            <a:r>
              <a:rPr lang="en-US" altLang="en-US" b="1" dirty="0"/>
              <a:t>=0,1,2,…,32</a:t>
            </a:r>
            <a:r>
              <a:rPr lang="en-US" altLang="en-US" dirty="0"/>
              <a:t> </a:t>
            </a:r>
          </a:p>
          <a:p>
            <a:pPr eaLnBrk="1" hangingPunct="1"/>
            <a:r>
              <a:rPr lang="en-US" altLang="zh-TW" dirty="0"/>
              <a:t>   	Gives 32 combinations, but exclude these 8 combinations (</a:t>
            </a:r>
            <a:r>
              <a:rPr lang="en-US" altLang="en-US" dirty="0"/>
              <a:t>000000 ,001000 , 010000 , 011000 , 100000 , 101000 , 110000 , 111000 ) because all right most bits are Zero’s.</a:t>
            </a:r>
            <a:endParaRPr lang="en-US" altLang="zh-TW" dirty="0"/>
          </a:p>
          <a:p>
            <a:pPr eaLnBrk="1" hangingPunct="1"/>
            <a:r>
              <a:rPr lang="en-US" altLang="zh-TW" dirty="0"/>
              <a:t>XXXX11 –Gives 16 combinations (</a:t>
            </a:r>
            <a:r>
              <a:rPr lang="en-US" altLang="en-US" dirty="0"/>
              <a:t>000011, 000111, 001011, 001111, 010011, 010111, 011011, 011111, 100011, 100111, 101011, 101111, 110011, 110111, 111011, 111111)</a:t>
            </a:r>
          </a:p>
          <a:p>
            <a:pPr eaLnBrk="1" hangingPunct="1"/>
            <a:r>
              <a:rPr lang="en-US" altLang="en-US" dirty="0"/>
              <a:t>                	This is given </a:t>
            </a:r>
            <a:r>
              <a:rPr lang="en-US" altLang="en-US" b="1" dirty="0"/>
              <a:t>By  4*i-1 where </a:t>
            </a:r>
            <a:r>
              <a:rPr lang="en-US" altLang="en-US" b="1" dirty="0" err="1"/>
              <a:t>i</a:t>
            </a:r>
            <a:r>
              <a:rPr lang="en-US" altLang="en-US" b="1" dirty="0"/>
              <a:t>=1,2,3,…16</a:t>
            </a:r>
          </a:p>
          <a:p>
            <a:pPr eaLnBrk="1" hangingPunct="1"/>
            <a:r>
              <a:rPr lang="en-US" altLang="en-US" dirty="0"/>
              <a:t>XXXX01- </a:t>
            </a:r>
            <a:r>
              <a:rPr lang="en-US" altLang="zh-TW" dirty="0"/>
              <a:t>Gives 16 combinations (</a:t>
            </a:r>
            <a:r>
              <a:rPr lang="en-US" altLang="en-US" dirty="0"/>
              <a:t>000001, 000101, 001001, 001101, 010001, 010101, 011001, 011101, 100001, 100101, 101001, 101101, 110001, 110101, 111001, 111101) </a:t>
            </a:r>
          </a:p>
          <a:p>
            <a:pPr eaLnBrk="1" hangingPunct="1"/>
            <a:r>
              <a:rPr lang="en-US" altLang="en-US" dirty="0"/>
              <a:t> 	This is given </a:t>
            </a:r>
            <a:r>
              <a:rPr lang="en-US" altLang="en-US" b="1" dirty="0"/>
              <a:t>By  2*i-1 where </a:t>
            </a:r>
            <a:r>
              <a:rPr lang="en-US" altLang="en-US" b="1" dirty="0" err="1"/>
              <a:t>i</a:t>
            </a:r>
            <a:r>
              <a:rPr lang="en-US" altLang="en-US" b="1" dirty="0"/>
              <a:t>=1, 5, 9, 13, 17, 21, 25, 29, 33, 37, 41, 45, 49, 53, 57, 61</a:t>
            </a:r>
          </a:p>
          <a:p>
            <a:pPr eaLnBrk="1" hangingPunct="1"/>
            <a:r>
              <a:rPr lang="en-US" altLang="en-US" b="1" dirty="0"/>
              <a:t> </a:t>
            </a:r>
            <a:endParaRPr lang="zh-TW" altLang="zh-TW" b="1"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5670870C-9CBE-4B9B-B48C-4116177FF45E}"/>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251403A-279E-4470-B939-E32685BBE4BA}" type="slidenum">
              <a:rPr lang="en-US" altLang="zh-TW" b="0" smtClean="0">
                <a:latin typeface="Times New Roman" panose="02020603050405020304" pitchFamily="18" charset="0"/>
              </a:rPr>
              <a:pPr/>
              <a:t>20</a:t>
            </a:fld>
            <a:endParaRPr lang="en-US" altLang="zh-TW" b="0">
              <a:latin typeface="Times New Roman" panose="02020603050405020304" pitchFamily="18" charset="0"/>
            </a:endParaRPr>
          </a:p>
        </p:txBody>
      </p:sp>
      <p:sp>
        <p:nvSpPr>
          <p:cNvPr id="43011" name="Rectangle 2">
            <a:extLst>
              <a:ext uri="{FF2B5EF4-FFF2-40B4-BE49-F238E27FC236}">
                <a16:creationId xmlns:a16="http://schemas.microsoft.com/office/drawing/2014/main" id="{B65B3B57-1C38-46FE-A714-C4D0EA4B6E1C}"/>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CD73A32E-3F7D-4A20-BA1A-59550C8A07E4}"/>
              </a:ext>
            </a:extLst>
          </p:cNvPr>
          <p:cNvSpPr>
            <a:spLocks noGrp="1" noChangeArrowheads="1"/>
          </p:cNvSpPr>
          <p:nvPr>
            <p:ph type="body" idx="1"/>
          </p:nvPr>
        </p:nvSpPr>
        <p:spPr>
          <a:noFill/>
        </p:spPr>
        <p:txBody>
          <a:bodyPr/>
          <a:lstStyle/>
          <a:p>
            <a:r>
              <a:rPr lang="en-US" altLang="en-US" b="1" dirty="0"/>
              <a:t>Total length. </a:t>
            </a:r>
            <a:r>
              <a:rPr lang="en-US" altLang="en-US" dirty="0"/>
              <a:t>This is a 16-bit field that defines the total length (header plus data) of</a:t>
            </a:r>
          </a:p>
          <a:p>
            <a:r>
              <a:rPr lang="en-US" altLang="en-US" dirty="0"/>
              <a:t>the IP datagram in bytes. To find the </a:t>
            </a:r>
            <a:r>
              <a:rPr lang="en-US" altLang="en-US" b="1" dirty="0">
                <a:solidFill>
                  <a:srgbClr val="C00000"/>
                </a:solidFill>
              </a:rPr>
              <a:t>length of the data </a:t>
            </a:r>
            <a:r>
              <a:rPr lang="en-US" altLang="en-US" dirty="0"/>
              <a:t>coming from the upper</a:t>
            </a:r>
          </a:p>
          <a:p>
            <a:r>
              <a:rPr lang="en-US" altLang="en-US" dirty="0"/>
              <a:t>layer, subtract the header length from the total length. The header length can be</a:t>
            </a:r>
          </a:p>
          <a:p>
            <a:r>
              <a:rPr lang="en-US" altLang="en-US" dirty="0"/>
              <a:t>found by multiplying the value in the HLEN field by four.</a:t>
            </a:r>
          </a:p>
          <a:p>
            <a:r>
              <a:rPr lang="en-US" altLang="en-US" dirty="0"/>
              <a:t>Since the field length is 16 bits, the total length of the IP datagram is limited to</a:t>
            </a:r>
          </a:p>
          <a:p>
            <a:r>
              <a:rPr lang="en-US" altLang="en-US" dirty="0"/>
              <a:t>65,535 (2</a:t>
            </a:r>
            <a:r>
              <a:rPr lang="en-US" altLang="en-US" baseline="30000" dirty="0"/>
              <a:t>16</a:t>
            </a:r>
            <a:r>
              <a:rPr lang="en-US" altLang="en-US" dirty="0"/>
              <a:t>− 1) bytes, of which </a:t>
            </a:r>
            <a:r>
              <a:rPr lang="en-US" altLang="en-US" b="1" dirty="0"/>
              <a:t>20 to 60 bytes are the header </a:t>
            </a:r>
            <a:r>
              <a:rPr lang="en-US" altLang="en-US" dirty="0"/>
              <a:t>and the </a:t>
            </a:r>
            <a:r>
              <a:rPr lang="en-US" altLang="en-US" b="1" dirty="0"/>
              <a:t>rest is data</a:t>
            </a:r>
          </a:p>
          <a:p>
            <a:r>
              <a:rPr lang="en-US" altLang="en-US" dirty="0"/>
              <a:t>from the upper layer.</a:t>
            </a:r>
          </a:p>
          <a:p>
            <a:endParaRPr lang="zh-TW" altLang="zh-TW"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00F137AC-928A-466F-9F04-2E7283E469CD}"/>
              </a:ext>
            </a:extLst>
          </p:cNvPr>
          <p:cNvSpPr>
            <a:spLocks noGrp="1" noRot="1" noChangeAspect="1" noTextEdit="1"/>
          </p:cNvSpPr>
          <p:nvPr>
            <p:ph type="sldImg"/>
          </p:nvPr>
        </p:nvSpPr>
        <p:spPr>
          <a:ln/>
        </p:spPr>
      </p:sp>
      <p:sp>
        <p:nvSpPr>
          <p:cNvPr id="7171" name="Notes Placeholder 2">
            <a:extLst>
              <a:ext uri="{FF2B5EF4-FFF2-40B4-BE49-F238E27FC236}">
                <a16:creationId xmlns:a16="http://schemas.microsoft.com/office/drawing/2014/main" id="{F062FAC5-09ED-4A77-A87A-3082699D1556}"/>
              </a:ext>
            </a:extLst>
          </p:cNvPr>
          <p:cNvSpPr>
            <a:spLocks noGrp="1"/>
          </p:cNvSpPr>
          <p:nvPr>
            <p:ph type="body" idx="1"/>
          </p:nvPr>
        </p:nvSpPr>
        <p:spPr>
          <a:noFill/>
        </p:spPr>
        <p:txBody>
          <a:bodyPr/>
          <a:lstStyle/>
          <a:p>
            <a:r>
              <a:rPr lang="en-US" altLang="en-US"/>
              <a:t>Network Layer Services-</a:t>
            </a:r>
          </a:p>
          <a:p>
            <a:r>
              <a:rPr lang="en-US" altLang="en-US"/>
              <a:t>At Sender, Intermediate Devices &amp; Receiver</a:t>
            </a:r>
          </a:p>
        </p:txBody>
      </p:sp>
      <p:sp>
        <p:nvSpPr>
          <p:cNvPr id="7172" name="Slide Number Placeholder 3">
            <a:extLst>
              <a:ext uri="{FF2B5EF4-FFF2-40B4-BE49-F238E27FC236}">
                <a16:creationId xmlns:a16="http://schemas.microsoft.com/office/drawing/2014/main" id="{DD65B58D-47AC-43C3-BA37-F134EF46312B}"/>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2B52DCF-ECE0-4C99-B664-9A75ECC4C870}" type="slidenum">
              <a:rPr lang="en-US" altLang="zh-TW" b="0" smtClean="0">
                <a:latin typeface="Times New Roman" panose="02020603050405020304" pitchFamily="18" charset="0"/>
              </a:rPr>
              <a:pPr/>
              <a:t>2</a:t>
            </a:fld>
            <a:endParaRPr lang="en-US" altLang="zh-TW" b="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4089BCF9-3DDD-45EB-AA90-5E7718767553}"/>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928EBB3-7E9F-4FB6-ADFF-5813710EDF1E}" type="slidenum">
              <a:rPr lang="en-US" altLang="zh-TW" b="0" smtClean="0">
                <a:latin typeface="Times New Roman" panose="02020603050405020304" pitchFamily="18" charset="0"/>
              </a:rPr>
              <a:pPr/>
              <a:t>21</a:t>
            </a:fld>
            <a:endParaRPr lang="en-US" altLang="zh-TW" b="0">
              <a:latin typeface="Times New Roman" panose="02020603050405020304" pitchFamily="18" charset="0"/>
            </a:endParaRPr>
          </a:p>
        </p:txBody>
      </p:sp>
      <p:sp>
        <p:nvSpPr>
          <p:cNvPr id="45059" name="Rectangle 2">
            <a:extLst>
              <a:ext uri="{FF2B5EF4-FFF2-40B4-BE49-F238E27FC236}">
                <a16:creationId xmlns:a16="http://schemas.microsoft.com/office/drawing/2014/main" id="{98CD1229-9688-40DF-82A3-14CAD036FC62}"/>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BE993F4B-E40A-4480-BC14-93F58A0E67C0}"/>
              </a:ext>
            </a:extLst>
          </p:cNvPr>
          <p:cNvSpPr>
            <a:spLocks noGrp="1" noChangeArrowheads="1"/>
          </p:cNvSpPr>
          <p:nvPr>
            <p:ph type="body" idx="1"/>
          </p:nvPr>
        </p:nvSpPr>
        <p:spPr>
          <a:noFill/>
        </p:spPr>
        <p:txBody>
          <a:bodyPr/>
          <a:lstStyle/>
          <a:p>
            <a:pPr eaLnBrk="1" hangingPunct="1"/>
            <a:r>
              <a:rPr lang="en-US" altLang="zh-TW" dirty="0"/>
              <a:t>Length of Data= Total Length – Header Length</a:t>
            </a:r>
          </a:p>
          <a:p>
            <a:pPr eaLnBrk="1" hangingPunct="1"/>
            <a:r>
              <a:rPr lang="en-US" altLang="zh-TW" dirty="0"/>
              <a:t>For example, if IP packet is of 40 bytes size where Header is 20 Byte + Data is 20 Byte, then 6 Byte Padding is needed.</a:t>
            </a:r>
          </a:p>
          <a:p>
            <a:r>
              <a:rPr lang="en-US" altLang="en-US" dirty="0"/>
              <a:t>When a machine (router or host) receives a frame, it drops the header and the trailer leaving the datagram. </a:t>
            </a:r>
            <a:r>
              <a:rPr lang="en-US" altLang="en-US" b="1" dirty="0"/>
              <a:t>Why ?</a:t>
            </a:r>
          </a:p>
          <a:p>
            <a:r>
              <a:rPr lang="en-US" altLang="en-US" b="1" dirty="0"/>
              <a:t>include an extra field(Total Length=Header </a:t>
            </a:r>
            <a:r>
              <a:rPr lang="en-US" altLang="en-US" b="1" dirty="0" err="1"/>
              <a:t>Size+Data</a:t>
            </a:r>
            <a:r>
              <a:rPr lang="en-US" altLang="en-US" b="1" dirty="0"/>
              <a:t> size) that is not needed? </a:t>
            </a:r>
            <a:r>
              <a:rPr lang="en-US" altLang="en-US" dirty="0"/>
              <a:t>The answer is that in many cases we really do not need the value in this field. However, there are occasions in which the</a:t>
            </a:r>
          </a:p>
          <a:p>
            <a:r>
              <a:rPr lang="en-US" altLang="en-US" dirty="0"/>
              <a:t>datagram is not the only thing encapsulated in a frame; it </a:t>
            </a:r>
            <a:r>
              <a:rPr lang="en-US" altLang="en-US" b="1" dirty="0"/>
              <a:t>may be that padding has</a:t>
            </a:r>
          </a:p>
          <a:p>
            <a:r>
              <a:rPr lang="en-US" altLang="en-US" b="1" dirty="0"/>
              <a:t>been added</a:t>
            </a:r>
            <a:r>
              <a:rPr lang="en-US" altLang="en-US" dirty="0"/>
              <a:t>. For example, the Ethernet protocol has a minimum and maximum</a:t>
            </a:r>
          </a:p>
          <a:p>
            <a:r>
              <a:rPr lang="en-US" altLang="en-US" dirty="0"/>
              <a:t>restriction on the size of data that can be encapsulated in a frame (</a:t>
            </a:r>
            <a:r>
              <a:rPr lang="en-US" altLang="en-US" b="1" dirty="0"/>
              <a:t>46</a:t>
            </a:r>
            <a:r>
              <a:rPr lang="en-US" altLang="en-US" dirty="0"/>
              <a:t> to </a:t>
            </a:r>
            <a:r>
              <a:rPr lang="en-US" altLang="en-US" b="1" dirty="0"/>
              <a:t>1500</a:t>
            </a:r>
            <a:r>
              <a:rPr lang="en-US" altLang="en-US" dirty="0"/>
              <a:t> bytes).</a:t>
            </a:r>
          </a:p>
          <a:p>
            <a:r>
              <a:rPr lang="en-US" altLang="en-US" b="1" dirty="0"/>
              <a:t>If the size of an IP datagram is less than 46 bytes</a:t>
            </a:r>
            <a:r>
              <a:rPr lang="en-US" altLang="en-US" dirty="0"/>
              <a:t>, some padding will be added to</a:t>
            </a:r>
          </a:p>
          <a:p>
            <a:r>
              <a:rPr lang="en-US" altLang="en-US" dirty="0"/>
              <a:t>meet this requirement. In this case, when a machine decapsulates the datagram, </a:t>
            </a:r>
            <a:r>
              <a:rPr lang="en-US" altLang="en-US" b="1" dirty="0"/>
              <a:t>it</a:t>
            </a:r>
          </a:p>
          <a:p>
            <a:r>
              <a:rPr lang="en-US" altLang="en-US" b="1" dirty="0"/>
              <a:t>needs to check the total length field to determine how much is really data and how</a:t>
            </a:r>
          </a:p>
          <a:p>
            <a:r>
              <a:rPr lang="en-US" altLang="en-US" b="1" dirty="0"/>
              <a:t>much is padding</a:t>
            </a:r>
            <a:endParaRPr lang="zh-TW" altLang="zh-TW" b="1"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205C4B02-1930-4CB1-B162-336DF630331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157D6D3-08A8-447D-9712-774CF34EB056}" type="slidenum">
              <a:rPr lang="en-US" altLang="zh-TW" b="0" smtClean="0">
                <a:latin typeface="Times New Roman" panose="02020603050405020304" pitchFamily="18" charset="0"/>
              </a:rPr>
              <a:pPr/>
              <a:t>22</a:t>
            </a:fld>
            <a:endParaRPr lang="en-US" altLang="zh-TW" b="0">
              <a:latin typeface="Times New Roman" panose="02020603050405020304" pitchFamily="18" charset="0"/>
            </a:endParaRPr>
          </a:p>
        </p:txBody>
      </p:sp>
      <p:sp>
        <p:nvSpPr>
          <p:cNvPr id="47107" name="Rectangle 2">
            <a:extLst>
              <a:ext uri="{FF2B5EF4-FFF2-40B4-BE49-F238E27FC236}">
                <a16:creationId xmlns:a16="http://schemas.microsoft.com/office/drawing/2014/main" id="{386E94BC-78FD-45FF-AB64-8C4CC1F26A56}"/>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040B860E-63B8-4E9C-AC77-C896EB72143A}"/>
              </a:ext>
            </a:extLst>
          </p:cNvPr>
          <p:cNvSpPr>
            <a:spLocks noGrp="1" noChangeArrowheads="1"/>
          </p:cNvSpPr>
          <p:nvPr>
            <p:ph type="body" idx="1"/>
          </p:nvPr>
        </p:nvSpPr>
        <p:spPr>
          <a:noFill/>
        </p:spPr>
        <p:txBody>
          <a:bodyPr/>
          <a:lstStyle/>
          <a:p>
            <a:r>
              <a:rPr lang="en-US" altLang="zh-TW" b="1" dirty="0"/>
              <a:t>Protocol field: </a:t>
            </a:r>
            <a:r>
              <a:rPr lang="en-US" altLang="en-US" dirty="0"/>
              <a:t>This 8-bit field defines the higher-level protocol that uses the services of</a:t>
            </a:r>
          </a:p>
          <a:p>
            <a:r>
              <a:rPr lang="en-US" altLang="en-US" dirty="0"/>
              <a:t>the IP layer. An IP datagram can encapsulate data from several higher level protocols</a:t>
            </a:r>
          </a:p>
          <a:p>
            <a:r>
              <a:rPr lang="en-US" altLang="en-US" dirty="0"/>
              <a:t>such as TCP, UDP, ICMP, and IGMP. This field specifies the final destination</a:t>
            </a:r>
          </a:p>
          <a:p>
            <a:r>
              <a:rPr lang="en-US" altLang="en-US" dirty="0"/>
              <a:t>protocol to which the IP datagram should be delivered. In other words, since the</a:t>
            </a:r>
          </a:p>
          <a:p>
            <a:r>
              <a:rPr lang="en-US" altLang="en-US" dirty="0"/>
              <a:t>IP protocol multiplexes and demultiplexes data from different higher-level protocols,</a:t>
            </a:r>
          </a:p>
          <a:p>
            <a:r>
              <a:rPr lang="en-US" altLang="en-US" dirty="0"/>
              <a:t>the value of this field helps in the demultiplexing process when the datagram</a:t>
            </a:r>
          </a:p>
          <a:p>
            <a:r>
              <a:rPr lang="en-US" altLang="en-US" dirty="0"/>
              <a:t>arrives at its final destination.</a:t>
            </a:r>
          </a:p>
          <a:p>
            <a:endParaRPr lang="en-US" altLang="zh-TW" dirty="0"/>
          </a:p>
          <a:p>
            <a:r>
              <a:rPr lang="en-US" altLang="zh-TW" dirty="0"/>
              <a:t>OSPF- Open Shortest Path First routing Protocol</a:t>
            </a:r>
            <a:endParaRPr lang="zh-TW" altLang="zh-TW"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5ADE61DF-0A77-47A2-8E8B-E6D0C4F7594E}"/>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6695FB1-FF22-4453-9151-4D686385A1A5}" type="slidenum">
              <a:rPr lang="en-US" altLang="zh-TW" b="0" smtClean="0">
                <a:latin typeface="Times New Roman" panose="02020603050405020304" pitchFamily="18" charset="0"/>
              </a:rPr>
              <a:pPr/>
              <a:t>23</a:t>
            </a:fld>
            <a:endParaRPr lang="en-US" altLang="zh-TW" b="0">
              <a:latin typeface="Times New Roman" panose="02020603050405020304" pitchFamily="18" charset="0"/>
            </a:endParaRPr>
          </a:p>
        </p:txBody>
      </p:sp>
      <p:sp>
        <p:nvSpPr>
          <p:cNvPr id="49155" name="Rectangle 2">
            <a:extLst>
              <a:ext uri="{FF2B5EF4-FFF2-40B4-BE49-F238E27FC236}">
                <a16:creationId xmlns:a16="http://schemas.microsoft.com/office/drawing/2014/main" id="{1B4C275A-1643-4CA4-9F60-DEE52AB7D831}"/>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954FFF6C-88AF-4F7E-90BC-AB9CE8B12C3A}"/>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DCE55A66-12A8-4E2B-864D-F4446195BF64}"/>
              </a:ext>
            </a:extLst>
          </p:cNvPr>
          <p:cNvSpPr>
            <a:spLocks noGrp="1" noRot="1" noChangeAspect="1" noTextEdit="1"/>
          </p:cNvSpPr>
          <p:nvPr>
            <p:ph type="sldImg"/>
          </p:nvPr>
        </p:nvSpPr>
        <p:spPr>
          <a:ln/>
        </p:spPr>
      </p:sp>
      <p:sp>
        <p:nvSpPr>
          <p:cNvPr id="51203" name="Notes Placeholder 2">
            <a:extLst>
              <a:ext uri="{FF2B5EF4-FFF2-40B4-BE49-F238E27FC236}">
                <a16:creationId xmlns:a16="http://schemas.microsoft.com/office/drawing/2014/main" id="{3E50D481-396F-47AE-B31A-24C342EE5FBC}"/>
              </a:ext>
            </a:extLst>
          </p:cNvPr>
          <p:cNvSpPr>
            <a:spLocks noGrp="1"/>
          </p:cNvSpPr>
          <p:nvPr>
            <p:ph type="body" idx="1"/>
          </p:nvPr>
        </p:nvSpPr>
        <p:spPr>
          <a:noFill/>
        </p:spPr>
        <p:txBody>
          <a:bodyPr/>
          <a:lstStyle/>
          <a:p>
            <a:pPr algn="just"/>
            <a:r>
              <a:rPr lang="en-US" altLang="en-US" dirty="0">
                <a:solidFill>
                  <a:srgbClr val="C00000"/>
                </a:solidFill>
              </a:rPr>
              <a:t>Why ?</a:t>
            </a:r>
          </a:p>
          <a:p>
            <a:pPr algn="just"/>
            <a:r>
              <a:rPr lang="en-US" altLang="en-US" dirty="0"/>
              <a:t>This field is needed because routing tables in the Internet can become corrupted. </a:t>
            </a:r>
          </a:p>
          <a:p>
            <a:pPr algn="just"/>
            <a:r>
              <a:rPr lang="en-US" altLang="en-US" dirty="0"/>
              <a:t>A datagram may travel between two or more routers for a long time without ever getting delivered to the destination host. </a:t>
            </a:r>
          </a:p>
          <a:p>
            <a:pPr algn="just"/>
            <a:r>
              <a:rPr lang="en-US" altLang="en-US" dirty="0"/>
              <a:t>This field limits the lifetime of a datagram.</a:t>
            </a:r>
          </a:p>
          <a:p>
            <a:endParaRPr lang="en-US" altLang="en-US" dirty="0"/>
          </a:p>
          <a:p>
            <a:r>
              <a:rPr lang="en-US" altLang="en-US" dirty="0"/>
              <a:t>Another use of this field is to intentionally limit the journey of the packet. For example, if the source wants to confine the packet to the local network, it </a:t>
            </a:r>
            <a:r>
              <a:rPr lang="en-US" altLang="en-US" b="1" dirty="0"/>
              <a:t>can store 1 </a:t>
            </a:r>
            <a:r>
              <a:rPr lang="en-US" altLang="en-US" dirty="0"/>
              <a:t>in this field. </a:t>
            </a:r>
          </a:p>
          <a:p>
            <a:r>
              <a:rPr lang="en-US" altLang="en-US" dirty="0"/>
              <a:t>When the packet arrives at the first router, this value is decremented to 0, and the datagram is discarded. </a:t>
            </a:r>
          </a:p>
          <a:p>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Times New Roman" panose="02020603050405020304" pitchFamily="18" charset="0"/>
                <a:ea typeface="+mn-ea"/>
                <a:cs typeface="+mn-cs"/>
              </a:rPr>
              <a:t>The maximum number of hops that a route can take by default- 100 , but as field is 8 bits , so max value can be 255.(Cisco IOS in a Nutshell, 2nd Edition –O’REILLY)</a:t>
            </a:r>
          </a:p>
          <a:p>
            <a:endParaRPr lang="en-US" altLang="en-US" dirty="0"/>
          </a:p>
        </p:txBody>
      </p:sp>
      <p:sp>
        <p:nvSpPr>
          <p:cNvPr id="51204" name="Slide Number Placeholder 3">
            <a:extLst>
              <a:ext uri="{FF2B5EF4-FFF2-40B4-BE49-F238E27FC236}">
                <a16:creationId xmlns:a16="http://schemas.microsoft.com/office/drawing/2014/main" id="{2F55F7EC-BE9C-4954-981D-7D2EA58A5F1E}"/>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74A321E-D717-4F10-86D1-A3E9EBBFC101}" type="slidenum">
              <a:rPr lang="en-US" altLang="zh-TW" b="0" smtClean="0">
                <a:latin typeface="Times New Roman" panose="02020603050405020304" pitchFamily="18" charset="0"/>
              </a:rPr>
              <a:pPr/>
              <a:t>24</a:t>
            </a:fld>
            <a:endParaRPr lang="en-US" altLang="zh-TW" b="0">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60248BF6-A2BE-4349-A0BD-0CAC21C9316E}"/>
              </a:ext>
            </a:extLst>
          </p:cNvPr>
          <p:cNvSpPr>
            <a:spLocks noGrp="1" noRot="1" noChangeAspect="1" noTextEdit="1"/>
          </p:cNvSpPr>
          <p:nvPr>
            <p:ph type="sldImg"/>
          </p:nvPr>
        </p:nvSpPr>
        <p:spPr>
          <a:ln/>
        </p:spPr>
      </p:sp>
      <p:sp>
        <p:nvSpPr>
          <p:cNvPr id="53251" name="Notes Placeholder 2">
            <a:extLst>
              <a:ext uri="{FF2B5EF4-FFF2-40B4-BE49-F238E27FC236}">
                <a16:creationId xmlns:a16="http://schemas.microsoft.com/office/drawing/2014/main" id="{5B0E187C-B1D9-4DB9-95DD-89ECEFCD6EF6}"/>
              </a:ext>
            </a:extLst>
          </p:cNvPr>
          <p:cNvSpPr>
            <a:spLocks noGrp="1"/>
          </p:cNvSpPr>
          <p:nvPr>
            <p:ph type="body" idx="1"/>
          </p:nvPr>
        </p:nvSpPr>
        <p:spPr>
          <a:noFill/>
        </p:spPr>
        <p:txBody>
          <a:bodyPr/>
          <a:lstStyle/>
          <a:p>
            <a:r>
              <a:rPr lang="en-US" altLang="en-US"/>
              <a:t>Other Fields</a:t>
            </a:r>
          </a:p>
          <a:p>
            <a:r>
              <a:rPr lang="en-US" altLang="en-US" b="1">
                <a:solidFill>
                  <a:srgbClr val="000000"/>
                </a:solidFill>
              </a:rPr>
              <a:t>Checksum </a:t>
            </a:r>
            <a:r>
              <a:rPr lang="en-US" altLang="en-US">
                <a:solidFill>
                  <a:srgbClr val="000000"/>
                </a:solidFill>
              </a:rPr>
              <a:t>: Every receiving Router(destination) can check the integrity of header information using this field. But at every Router, some fields like </a:t>
            </a:r>
            <a:r>
              <a:rPr lang="en-US" altLang="en-US">
                <a:solidFill>
                  <a:srgbClr val="FF0000"/>
                </a:solidFill>
              </a:rPr>
              <a:t>TTL</a:t>
            </a:r>
            <a:r>
              <a:rPr lang="en-US" altLang="en-US">
                <a:solidFill>
                  <a:srgbClr val="000000"/>
                </a:solidFill>
              </a:rPr>
              <a:t>, </a:t>
            </a:r>
            <a:r>
              <a:rPr lang="en-US" altLang="en-US">
                <a:solidFill>
                  <a:srgbClr val="FF0000"/>
                </a:solidFill>
              </a:rPr>
              <a:t>fragmentation offset etc. </a:t>
            </a:r>
            <a:r>
              <a:rPr lang="en-US" altLang="en-US">
                <a:solidFill>
                  <a:srgbClr val="000000"/>
                </a:solidFill>
              </a:rPr>
              <a:t>changes, therefore before sending packet to outgoing data link layer(in Router), </a:t>
            </a:r>
            <a:r>
              <a:rPr lang="en-US" altLang="en-US" u="sng">
                <a:solidFill>
                  <a:srgbClr val="000000"/>
                </a:solidFill>
              </a:rPr>
              <a:t>checksum recalculation</a:t>
            </a:r>
            <a:r>
              <a:rPr lang="en-US" altLang="en-US">
                <a:solidFill>
                  <a:srgbClr val="000000"/>
                </a:solidFill>
              </a:rPr>
              <a:t> is needed.</a:t>
            </a:r>
          </a:p>
          <a:p>
            <a:endParaRPr lang="en-US" altLang="en-US"/>
          </a:p>
        </p:txBody>
      </p:sp>
      <p:sp>
        <p:nvSpPr>
          <p:cNvPr id="53252" name="Slide Number Placeholder 3">
            <a:extLst>
              <a:ext uri="{FF2B5EF4-FFF2-40B4-BE49-F238E27FC236}">
                <a16:creationId xmlns:a16="http://schemas.microsoft.com/office/drawing/2014/main" id="{3CFD606E-7EE3-40B2-81C3-6AEE2E43263F}"/>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DDF4C37-1462-47D8-BD61-547D2E3C4C29}" type="slidenum">
              <a:rPr lang="en-US" altLang="zh-TW" b="0" smtClean="0">
                <a:latin typeface="Times New Roman" panose="02020603050405020304" pitchFamily="18" charset="0"/>
              </a:rPr>
              <a:pPr/>
              <a:t>25</a:t>
            </a:fld>
            <a:endParaRPr lang="en-US" altLang="zh-TW" b="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5264685B-761E-4BC8-A13B-415CE2FF83C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1CF7270-B8E1-4D3C-A3A3-9FACA585E64C}" type="slidenum">
              <a:rPr lang="en-US" altLang="zh-TW" b="0" smtClean="0">
                <a:latin typeface="Times New Roman" panose="02020603050405020304" pitchFamily="18" charset="0"/>
              </a:rPr>
              <a:pPr/>
              <a:t>26</a:t>
            </a:fld>
            <a:endParaRPr lang="en-US" altLang="zh-TW" b="0">
              <a:latin typeface="Times New Roman" panose="02020603050405020304" pitchFamily="18" charset="0"/>
            </a:endParaRPr>
          </a:p>
        </p:txBody>
      </p:sp>
      <p:sp>
        <p:nvSpPr>
          <p:cNvPr id="55299" name="Rectangle 2">
            <a:extLst>
              <a:ext uri="{FF2B5EF4-FFF2-40B4-BE49-F238E27FC236}">
                <a16:creationId xmlns:a16="http://schemas.microsoft.com/office/drawing/2014/main" id="{CB00DE0D-4C12-48DF-9FDA-C6F88D9D9E87}"/>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A2EC1C54-CE1E-4CE2-BB60-89D701D34C45}"/>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BECC0547-911D-4A73-9B30-7FD9C13331E8}"/>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2F75127-AD58-432A-9862-7E2D715DAB98}" type="slidenum">
              <a:rPr lang="en-US" altLang="zh-TW" b="0" smtClean="0">
                <a:latin typeface="Times New Roman" panose="02020603050405020304" pitchFamily="18" charset="0"/>
              </a:rPr>
              <a:pPr/>
              <a:t>27</a:t>
            </a:fld>
            <a:endParaRPr lang="en-US" altLang="zh-TW" b="0">
              <a:latin typeface="Times New Roman" panose="02020603050405020304" pitchFamily="18" charset="0"/>
            </a:endParaRPr>
          </a:p>
        </p:txBody>
      </p:sp>
      <p:sp>
        <p:nvSpPr>
          <p:cNvPr id="57347" name="Rectangle 2">
            <a:extLst>
              <a:ext uri="{FF2B5EF4-FFF2-40B4-BE49-F238E27FC236}">
                <a16:creationId xmlns:a16="http://schemas.microsoft.com/office/drawing/2014/main" id="{29351091-9FC4-41AF-BF13-CF0E73FCCCA5}"/>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122E9831-18FC-4808-BF30-EC5BFDC9CA9B}"/>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0B0F94FB-9789-42EC-AF8F-BD8CC0BE49C6}"/>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1AB5386-A4AF-47A8-9411-D7409E268301}" type="slidenum">
              <a:rPr lang="en-US" altLang="zh-TW" b="0" smtClean="0">
                <a:latin typeface="Times New Roman" panose="02020603050405020304" pitchFamily="18" charset="0"/>
              </a:rPr>
              <a:pPr/>
              <a:t>28</a:t>
            </a:fld>
            <a:endParaRPr lang="en-US" altLang="zh-TW" b="0">
              <a:latin typeface="Times New Roman" panose="02020603050405020304" pitchFamily="18" charset="0"/>
            </a:endParaRPr>
          </a:p>
        </p:txBody>
      </p:sp>
      <p:sp>
        <p:nvSpPr>
          <p:cNvPr id="59395" name="Rectangle 2">
            <a:extLst>
              <a:ext uri="{FF2B5EF4-FFF2-40B4-BE49-F238E27FC236}">
                <a16:creationId xmlns:a16="http://schemas.microsoft.com/office/drawing/2014/main" id="{47865E06-A5D5-48A3-829D-8EFB818586D1}"/>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F66AAF7C-E6AC-4079-A899-E6EF0823C44E}"/>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A66B134F-C4C7-4703-B132-791911FE1D86}"/>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72B81D1-9BCA-4E8B-A84C-3E8540E3BBF8}" type="slidenum">
              <a:rPr lang="en-US" altLang="zh-TW" b="0" smtClean="0">
                <a:latin typeface="Times New Roman" panose="02020603050405020304" pitchFamily="18" charset="0"/>
              </a:rPr>
              <a:pPr/>
              <a:t>29</a:t>
            </a:fld>
            <a:endParaRPr lang="en-US" altLang="zh-TW" b="0">
              <a:latin typeface="Times New Roman" panose="02020603050405020304" pitchFamily="18" charset="0"/>
            </a:endParaRPr>
          </a:p>
        </p:txBody>
      </p:sp>
      <p:sp>
        <p:nvSpPr>
          <p:cNvPr id="61443" name="Rectangle 2">
            <a:extLst>
              <a:ext uri="{FF2B5EF4-FFF2-40B4-BE49-F238E27FC236}">
                <a16:creationId xmlns:a16="http://schemas.microsoft.com/office/drawing/2014/main" id="{1EF4DF95-6826-4A6A-88F7-32A22B8D6576}"/>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8A2FAD98-CE36-4AAA-9746-96887C55A922}"/>
              </a:ext>
            </a:extLst>
          </p:cNvPr>
          <p:cNvSpPr>
            <a:spLocks noGrp="1" noChangeArrowheads="1"/>
          </p:cNvSpPr>
          <p:nvPr>
            <p:ph type="body" idx="1"/>
          </p:nvPr>
        </p:nvSpPr>
        <p:spPr>
          <a:noFill/>
        </p:spPr>
        <p:txBody>
          <a:bodyPr/>
          <a:lstStyle/>
          <a:p>
            <a:pPr eaLnBrk="1" hangingPunct="1"/>
            <a:r>
              <a:rPr lang="pt-BR" altLang="zh-TW" dirty="0"/>
              <a:t>F:\MCA21\Aug-21\III Sem CN\IP header example-forouzan book.xlsx</a:t>
            </a:r>
            <a:endParaRPr lang="zh-TW" altLang="zh-TW"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 following IP field Values-</a:t>
            </a:r>
            <a:endParaRPr lang="en-IN" dirty="0"/>
          </a:p>
        </p:txBody>
      </p:sp>
      <p:sp>
        <p:nvSpPr>
          <p:cNvPr id="4" name="Slide Number Placeholder 3"/>
          <p:cNvSpPr>
            <a:spLocks noGrp="1"/>
          </p:cNvSpPr>
          <p:nvPr>
            <p:ph type="sldNum" sz="quarter" idx="5"/>
          </p:nvPr>
        </p:nvSpPr>
        <p:spPr/>
        <p:txBody>
          <a:bodyPr/>
          <a:lstStyle/>
          <a:p>
            <a:pPr>
              <a:defRPr/>
            </a:pPr>
            <a:fld id="{8F65157A-1FCE-4F68-BF56-65B3E9F93120}" type="slidenum">
              <a:rPr lang="en-US" altLang="zh-TW" smtClean="0"/>
              <a:pPr>
                <a:defRPr/>
              </a:pPr>
              <a:t>30</a:t>
            </a:fld>
            <a:endParaRPr lang="en-US" altLang="zh-TW"/>
          </a:p>
        </p:txBody>
      </p:sp>
    </p:spTree>
    <p:extLst>
      <p:ext uri="{BB962C8B-B14F-4D97-AF65-F5344CB8AC3E}">
        <p14:creationId xmlns:p14="http://schemas.microsoft.com/office/powerpoint/2010/main" val="4204499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50B6A7EF-5FDD-44E7-8915-138DBB623F7C}"/>
              </a:ext>
            </a:extLst>
          </p:cNvPr>
          <p:cNvSpPr>
            <a:spLocks noGrp="1" noRot="1" noChangeAspect="1" noTextEdit="1"/>
          </p:cNvSpPr>
          <p:nvPr>
            <p:ph type="sldImg"/>
          </p:nvPr>
        </p:nvSpPr>
        <p:spPr>
          <a:ln/>
        </p:spPr>
      </p:sp>
      <p:sp>
        <p:nvSpPr>
          <p:cNvPr id="9219" name="Notes Placeholder 2">
            <a:extLst>
              <a:ext uri="{FF2B5EF4-FFF2-40B4-BE49-F238E27FC236}">
                <a16:creationId xmlns:a16="http://schemas.microsoft.com/office/drawing/2014/main" id="{DFD1D3CF-4BA2-424B-8F4C-E359B70A487C}"/>
              </a:ext>
            </a:extLst>
          </p:cNvPr>
          <p:cNvSpPr>
            <a:spLocks noGrp="1"/>
          </p:cNvSpPr>
          <p:nvPr>
            <p:ph type="body" idx="1"/>
          </p:nvPr>
        </p:nvSpPr>
        <p:spPr>
          <a:noFill/>
        </p:spPr>
        <p:txBody>
          <a:bodyPr/>
          <a:lstStyle/>
          <a:p>
            <a:r>
              <a:rPr lang="en-US" altLang="en-US"/>
              <a:t>Recall layers at –Source, Intermediate devices &amp; Destination</a:t>
            </a:r>
          </a:p>
        </p:txBody>
      </p:sp>
      <p:sp>
        <p:nvSpPr>
          <p:cNvPr id="9220" name="Slide Number Placeholder 3">
            <a:extLst>
              <a:ext uri="{FF2B5EF4-FFF2-40B4-BE49-F238E27FC236}">
                <a16:creationId xmlns:a16="http://schemas.microsoft.com/office/drawing/2014/main" id="{AEC1FF29-A852-4CB4-A57C-6088B684985C}"/>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42144D3-C9BE-48F1-8D12-DDF7FEF0A659}" type="slidenum">
              <a:rPr lang="en-US" altLang="zh-TW" b="0" smtClean="0">
                <a:latin typeface="Times New Roman" panose="02020603050405020304" pitchFamily="18" charset="0"/>
              </a:rPr>
              <a:pPr/>
              <a:t>3</a:t>
            </a:fld>
            <a:endParaRPr lang="en-US" altLang="zh-TW" b="0">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0DEFC2C5-942F-4DCC-AC27-754D9E9D210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3A2C3A7-0055-4C3E-8D4A-935D5BE151D7}" type="slidenum">
              <a:rPr lang="en-US" altLang="zh-TW" b="0" smtClean="0">
                <a:latin typeface="Times New Roman" panose="02020603050405020304" pitchFamily="18" charset="0"/>
              </a:rPr>
              <a:pPr/>
              <a:t>31</a:t>
            </a:fld>
            <a:endParaRPr lang="en-US" altLang="zh-TW" b="0">
              <a:latin typeface="Times New Roman" panose="02020603050405020304" pitchFamily="18" charset="0"/>
            </a:endParaRPr>
          </a:p>
        </p:txBody>
      </p:sp>
      <p:sp>
        <p:nvSpPr>
          <p:cNvPr id="63491" name="Rectangle 2">
            <a:extLst>
              <a:ext uri="{FF2B5EF4-FFF2-40B4-BE49-F238E27FC236}">
                <a16:creationId xmlns:a16="http://schemas.microsoft.com/office/drawing/2014/main" id="{884406EA-A487-49A9-92D5-DC2C426B666D}"/>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2550376F-7BA5-48AF-B1A4-4F12AD159902}"/>
              </a:ext>
            </a:extLst>
          </p:cNvPr>
          <p:cNvSpPr>
            <a:spLocks noGrp="1" noChangeArrowheads="1"/>
          </p:cNvSpPr>
          <p:nvPr>
            <p:ph type="body" idx="1"/>
          </p:nvPr>
        </p:nvSpPr>
        <p:spPr>
          <a:noFill/>
        </p:spPr>
        <p:txBody>
          <a:bodyPr/>
          <a:lstStyle/>
          <a:p>
            <a:r>
              <a:rPr lang="en-US" altLang="en-US" dirty="0"/>
              <a:t>The value of the MTU differs from one physical network protocol to another. For</a:t>
            </a:r>
          </a:p>
          <a:p>
            <a:r>
              <a:rPr lang="en-US" altLang="en-US" dirty="0"/>
              <a:t>example, the MTU value for the </a:t>
            </a:r>
            <a:r>
              <a:rPr lang="en-US" altLang="en-US" b="1" dirty="0"/>
              <a:t>Ethernet</a:t>
            </a:r>
            <a:r>
              <a:rPr lang="en-US" altLang="en-US" dirty="0"/>
              <a:t> </a:t>
            </a:r>
            <a:r>
              <a:rPr lang="en-US" altLang="en-US" b="1" dirty="0"/>
              <a:t>LAN is 1500 bytes(i.e. Max size of PDU(IP datagram) encapsulated in Ethernet frame, excluding 18byte frame Header)) </a:t>
            </a:r>
            <a:r>
              <a:rPr lang="en-US" altLang="en-US" dirty="0"/>
              <a:t>, for </a:t>
            </a:r>
            <a:r>
              <a:rPr lang="en-US" altLang="en-US" b="1" dirty="0"/>
              <a:t>FDDI LAN is 4352 bytes</a:t>
            </a:r>
            <a:r>
              <a:rPr lang="en-US" altLang="en-US" dirty="0"/>
              <a:t>, and for </a:t>
            </a:r>
            <a:r>
              <a:rPr lang="en-US" altLang="en-US" b="1" dirty="0"/>
              <a:t>PPP is 296 bytes</a:t>
            </a:r>
            <a:r>
              <a:rPr lang="en-US" altLang="en-US" dirty="0"/>
              <a:t>.</a:t>
            </a:r>
          </a:p>
          <a:p>
            <a:pPr eaLnBrk="1" hangingPunct="1"/>
            <a:endParaRPr lang="en-IN" altLang="zh-TW" dirty="0"/>
          </a:p>
          <a:p>
            <a:pPr eaLnBrk="1" hangingPunct="1"/>
            <a:r>
              <a:rPr lang="en-IN" altLang="zh-TW" dirty="0"/>
              <a:t>Network-FRAMES      MTU</a:t>
            </a:r>
          </a:p>
          <a:p>
            <a:pPr eaLnBrk="1" hangingPunct="1"/>
            <a:r>
              <a:rPr lang="en-IN" altLang="zh-TW" dirty="0"/>
              <a:t>Ethernet                     1500</a:t>
            </a:r>
          </a:p>
          <a:p>
            <a:pPr eaLnBrk="1" hangingPunct="1"/>
            <a:r>
              <a:rPr lang="en-IN" altLang="zh-TW" dirty="0"/>
              <a:t>x.25                     </a:t>
            </a:r>
            <a:r>
              <a:rPr lang="en-US" sz="1200" b="0" i="0" kern="1200" dirty="0">
                <a:solidFill>
                  <a:schemeClr val="tx1"/>
                </a:solidFill>
                <a:effectLst/>
                <a:latin typeface="Times New Roman" panose="02020603050405020304" pitchFamily="18" charset="0"/>
                <a:ea typeface="+mn-ea"/>
                <a:cs typeface="+mn-cs"/>
              </a:rPr>
              <a:t>Minimal 576 (sending) or 1600 (receiving)</a:t>
            </a:r>
            <a:r>
              <a:rPr lang="en-US" sz="1200" b="0" i="0" u="none" strike="noStrike" kern="1200" baseline="30000" dirty="0">
                <a:solidFill>
                  <a:schemeClr val="tx1"/>
                </a:solidFill>
                <a:effectLst/>
                <a:latin typeface="Times New Roman" panose="02020603050405020304" pitchFamily="18" charset="0"/>
                <a:ea typeface="+mn-ea"/>
                <a:cs typeface="+mn-cs"/>
                <a:hlinkClick r:id="rId3"/>
              </a:rPr>
              <a:t>[11]</a:t>
            </a:r>
            <a:endParaRPr lang="en-US" sz="1200" b="0" i="0" u="none" strike="noStrike" kern="1200" baseline="30000" dirty="0">
              <a:solidFill>
                <a:schemeClr val="tx1"/>
              </a:solidFill>
              <a:effectLst/>
              <a:latin typeface="Times New Roman" panose="02020603050405020304" pitchFamily="18" charset="0"/>
              <a:ea typeface="+mn-ea"/>
              <a:cs typeface="+mn-cs"/>
            </a:endParaRPr>
          </a:p>
          <a:p>
            <a:pPr eaLnBrk="1" hangingPunct="1"/>
            <a:r>
              <a:rPr lang="en-US" altLang="zh-TW" sz="2000" b="0" i="0" u="none" strike="noStrike" kern="1200" baseline="30000" dirty="0" err="1">
                <a:solidFill>
                  <a:schemeClr val="tx1"/>
                </a:solidFill>
                <a:effectLst/>
                <a:latin typeface="Times New Roman" panose="02020603050405020304" pitchFamily="18" charset="0"/>
                <a:ea typeface="+mn-ea"/>
                <a:cs typeface="+mn-cs"/>
              </a:rPr>
              <a:t>PPPoE</a:t>
            </a:r>
            <a:r>
              <a:rPr lang="en-US" altLang="zh-TW" sz="2000" b="0" i="0" u="none" strike="noStrike" kern="1200" baseline="30000" dirty="0">
                <a:solidFill>
                  <a:schemeClr val="tx1"/>
                </a:solidFill>
                <a:effectLst/>
                <a:latin typeface="Times New Roman" panose="02020603050405020304" pitchFamily="18" charset="0"/>
                <a:ea typeface="+mn-ea"/>
                <a:cs typeface="+mn-cs"/>
              </a:rPr>
              <a:t> v2                          1492</a:t>
            </a:r>
          </a:p>
          <a:p>
            <a:pPr eaLnBrk="1" hangingPunct="1"/>
            <a:r>
              <a:rPr lang="en-US" altLang="zh-TW" sz="2000" b="0" i="0" u="none" strike="noStrike" kern="1200" baseline="30000" dirty="0">
                <a:solidFill>
                  <a:schemeClr val="tx1"/>
                </a:solidFill>
                <a:effectLst/>
                <a:latin typeface="Times New Roman" panose="02020603050405020304" pitchFamily="18" charset="0"/>
                <a:ea typeface="+mn-ea"/>
                <a:cs typeface="+mn-cs"/>
              </a:rPr>
              <a:t>IEEE 80.11 Wi-Fi                2304</a:t>
            </a:r>
          </a:p>
          <a:p>
            <a:pPr eaLnBrk="1" hangingPunct="1"/>
            <a:r>
              <a:rPr lang="en-US" altLang="zh-TW" sz="2000" b="0" i="0" u="none" strike="noStrike" kern="1200" baseline="30000" dirty="0">
                <a:solidFill>
                  <a:schemeClr val="tx1"/>
                </a:solidFill>
                <a:effectLst/>
                <a:latin typeface="Times New Roman" panose="02020603050405020304" pitchFamily="18" charset="0"/>
                <a:ea typeface="+mn-ea"/>
                <a:cs typeface="+mn-cs"/>
              </a:rPr>
              <a:t>Token Ring                       4464</a:t>
            </a:r>
          </a:p>
          <a:p>
            <a:pPr eaLnBrk="1" hangingPunct="1"/>
            <a:r>
              <a:rPr lang="en-US" altLang="zh-TW" sz="2000" b="0" i="0" u="none" strike="noStrike" kern="1200" baseline="30000" dirty="0">
                <a:solidFill>
                  <a:schemeClr val="tx1"/>
                </a:solidFill>
                <a:effectLst/>
                <a:latin typeface="Times New Roman" panose="02020603050405020304" pitchFamily="18" charset="0"/>
                <a:ea typeface="+mn-ea"/>
                <a:cs typeface="+mn-cs"/>
              </a:rPr>
              <a:t>FDDI                                 4352</a:t>
            </a:r>
          </a:p>
          <a:p>
            <a:pPr eaLnBrk="1" hangingPunct="1"/>
            <a:endParaRPr lang="zh-TW" altLang="zh-TW"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FBE45340-A6EF-4E49-BC63-D7517154EB4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8D98CCA-A526-427F-8D45-39414B4DD2F1}" type="slidenum">
              <a:rPr lang="en-US" altLang="zh-TW" b="0" smtClean="0">
                <a:latin typeface="Times New Roman" panose="02020603050405020304" pitchFamily="18" charset="0"/>
              </a:rPr>
              <a:pPr/>
              <a:t>32</a:t>
            </a:fld>
            <a:endParaRPr lang="en-US" altLang="zh-TW" b="0">
              <a:latin typeface="Times New Roman" panose="02020603050405020304" pitchFamily="18" charset="0"/>
            </a:endParaRPr>
          </a:p>
        </p:txBody>
      </p:sp>
      <p:sp>
        <p:nvSpPr>
          <p:cNvPr id="65539" name="Rectangle 2">
            <a:extLst>
              <a:ext uri="{FF2B5EF4-FFF2-40B4-BE49-F238E27FC236}">
                <a16:creationId xmlns:a16="http://schemas.microsoft.com/office/drawing/2014/main" id="{8F27774D-5110-44C1-A027-FC1307434729}"/>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34989962-DD1F-4E21-855C-ACCE75ACF99B}"/>
              </a:ext>
            </a:extLst>
          </p:cNvPr>
          <p:cNvSpPr>
            <a:spLocks noGrp="1" noChangeArrowheads="1"/>
          </p:cNvSpPr>
          <p:nvPr>
            <p:ph type="body" idx="1"/>
          </p:nvPr>
        </p:nvSpPr>
        <p:spPr>
          <a:noFill/>
        </p:spPr>
        <p:txBody>
          <a:bodyPr/>
          <a:lstStyle/>
          <a:p>
            <a:r>
              <a:rPr lang="en-US" altLang="en-US" b="1"/>
              <a:t>FRAGMENTATION</a:t>
            </a:r>
          </a:p>
          <a:p>
            <a:r>
              <a:rPr lang="en-US" altLang="en-US"/>
              <a:t>A datagram can travel through different networks. Each router decapsulates the IP datagram</a:t>
            </a:r>
          </a:p>
          <a:p>
            <a:r>
              <a:rPr lang="en-US" altLang="en-US"/>
              <a:t>from the frame it receives, processes it, and then encapsulates it in another frame.</a:t>
            </a:r>
          </a:p>
          <a:p>
            <a:r>
              <a:rPr lang="en-US" altLang="en-US"/>
              <a:t>The format and size of the received frame depend on the protocol used by the physical</a:t>
            </a:r>
          </a:p>
          <a:p>
            <a:r>
              <a:rPr lang="en-US" altLang="en-US"/>
              <a:t>network through which the frame has just traveled. The format and size of the sent</a:t>
            </a:r>
          </a:p>
          <a:p>
            <a:r>
              <a:rPr lang="en-US" altLang="en-US"/>
              <a:t>frame depend on the protocol used by the physical network through which the frame is</a:t>
            </a:r>
          </a:p>
          <a:p>
            <a:r>
              <a:rPr lang="en-US" altLang="en-US"/>
              <a:t>going to travel. For example, if a router connects a LAN to a WAN, it receives a frame</a:t>
            </a:r>
          </a:p>
          <a:p>
            <a:r>
              <a:rPr lang="en-US" altLang="en-US"/>
              <a:t>in the LAN format and sends a frame in the WAN format.</a:t>
            </a:r>
            <a:endParaRPr lang="zh-TW" altLang="zh-TW"/>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1B38E430-6F2B-447F-ACDF-964D621FA26F}"/>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7168DF3-FDC1-4E7F-B1F9-4E2BAD0FE503}" type="slidenum">
              <a:rPr lang="en-US" altLang="zh-TW" b="0" smtClean="0">
                <a:latin typeface="Times New Roman" panose="02020603050405020304" pitchFamily="18" charset="0"/>
              </a:rPr>
              <a:pPr/>
              <a:t>33</a:t>
            </a:fld>
            <a:endParaRPr lang="en-US" altLang="zh-TW" b="0">
              <a:latin typeface="Times New Roman" panose="02020603050405020304" pitchFamily="18" charset="0"/>
            </a:endParaRPr>
          </a:p>
        </p:txBody>
      </p:sp>
      <p:sp>
        <p:nvSpPr>
          <p:cNvPr id="67587" name="Rectangle 2">
            <a:extLst>
              <a:ext uri="{FF2B5EF4-FFF2-40B4-BE49-F238E27FC236}">
                <a16:creationId xmlns:a16="http://schemas.microsoft.com/office/drawing/2014/main" id="{56563752-7852-47DA-9365-720C16C8E2B4}"/>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3E9572F8-65FE-44E6-B155-590B3F4408B6}"/>
              </a:ext>
            </a:extLst>
          </p:cNvPr>
          <p:cNvSpPr>
            <a:spLocks noGrp="1" noChangeArrowheads="1"/>
          </p:cNvSpPr>
          <p:nvPr>
            <p:ph type="body" idx="1"/>
          </p:nvPr>
        </p:nvSpPr>
        <p:spPr>
          <a:noFill/>
        </p:spPr>
        <p:txBody>
          <a:bodyPr/>
          <a:lstStyle/>
          <a:p>
            <a:r>
              <a:rPr lang="en-US" altLang="en-US" b="1" dirty="0"/>
              <a:t>FDDI </a:t>
            </a:r>
            <a:r>
              <a:rPr lang="en-US" altLang="en-US" b="0" dirty="0"/>
              <a:t>- </a:t>
            </a:r>
            <a:r>
              <a:rPr lang="en-US" sz="1200" b="1" i="0" kern="1200" dirty="0">
                <a:solidFill>
                  <a:schemeClr val="tx1"/>
                </a:solidFill>
                <a:effectLst/>
                <a:latin typeface="Times New Roman" panose="02020603050405020304" pitchFamily="18" charset="0"/>
                <a:ea typeface="+mn-ea"/>
                <a:cs typeface="+mn-cs"/>
              </a:rPr>
              <a:t>Fiber Distributed Data Interface</a:t>
            </a:r>
            <a:r>
              <a:rPr lang="en-US" sz="1200" b="0" i="0" kern="1200" dirty="0">
                <a:solidFill>
                  <a:schemeClr val="tx1"/>
                </a:solidFill>
                <a:effectLst/>
                <a:latin typeface="Times New Roman" panose="02020603050405020304" pitchFamily="18" charset="0"/>
                <a:ea typeface="+mn-ea"/>
                <a:cs typeface="+mn-cs"/>
              </a:rPr>
              <a:t> (</a:t>
            </a:r>
            <a:r>
              <a:rPr lang="en-US" sz="1200" b="1" i="0" kern="1200" dirty="0">
                <a:solidFill>
                  <a:schemeClr val="tx1"/>
                </a:solidFill>
                <a:effectLst/>
                <a:latin typeface="Times New Roman" panose="02020603050405020304" pitchFamily="18" charset="0"/>
                <a:ea typeface="+mn-ea"/>
                <a:cs typeface="+mn-cs"/>
              </a:rPr>
              <a:t>FDDI</a:t>
            </a:r>
            <a:r>
              <a:rPr lang="en-US" sz="1200" b="0" i="0" kern="1200" dirty="0">
                <a:solidFill>
                  <a:schemeClr val="tx1"/>
                </a:solidFill>
                <a:effectLst/>
                <a:latin typeface="Times New Roman" panose="02020603050405020304" pitchFamily="18" charset="0"/>
                <a:ea typeface="+mn-ea"/>
                <a:cs typeface="+mn-cs"/>
              </a:rPr>
              <a:t>) is a standard for </a:t>
            </a:r>
            <a:r>
              <a:rPr lang="en-US" sz="1200" b="0" i="0" u="none" strike="noStrike" kern="1200" dirty="0">
                <a:solidFill>
                  <a:schemeClr val="tx1"/>
                </a:solidFill>
                <a:effectLst/>
                <a:latin typeface="Times New Roman" panose="02020603050405020304" pitchFamily="18" charset="0"/>
                <a:ea typeface="+mn-ea"/>
                <a:cs typeface="+mn-cs"/>
                <a:hlinkClick r:id="rId3" tooltip="Data transmission"/>
              </a:rPr>
              <a:t>data transmission</a:t>
            </a:r>
            <a:r>
              <a:rPr lang="en-US" sz="1200" b="0" i="0" kern="1200" dirty="0">
                <a:solidFill>
                  <a:schemeClr val="tx1"/>
                </a:solidFill>
                <a:effectLst/>
                <a:latin typeface="Times New Roman" panose="02020603050405020304" pitchFamily="18" charset="0"/>
                <a:ea typeface="+mn-ea"/>
                <a:cs typeface="+mn-cs"/>
              </a:rPr>
              <a:t> in a </a:t>
            </a:r>
            <a:r>
              <a:rPr lang="en-US" sz="1200" b="0" i="0" u="none" strike="noStrike" kern="1200" dirty="0">
                <a:solidFill>
                  <a:schemeClr val="tx1"/>
                </a:solidFill>
                <a:effectLst/>
                <a:latin typeface="Times New Roman" panose="02020603050405020304" pitchFamily="18" charset="0"/>
                <a:ea typeface="+mn-ea"/>
                <a:cs typeface="+mn-cs"/>
                <a:hlinkClick r:id="rId4" tooltip="Local area network"/>
              </a:rPr>
              <a:t>local area network</a:t>
            </a:r>
            <a:r>
              <a:rPr lang="en-US" sz="1200" b="0" i="0" kern="1200" dirty="0">
                <a:solidFill>
                  <a:schemeClr val="tx1"/>
                </a:solidFill>
                <a:effectLst/>
                <a:latin typeface="Times New Roman" panose="02020603050405020304" pitchFamily="18" charset="0"/>
                <a:ea typeface="+mn-ea"/>
                <a:cs typeface="+mn-cs"/>
              </a:rPr>
              <a:t>. It uses </a:t>
            </a:r>
            <a:r>
              <a:rPr lang="en-US" sz="1200" b="0" i="0" u="none" strike="noStrike" kern="1200" dirty="0">
                <a:solidFill>
                  <a:schemeClr val="tx1"/>
                </a:solidFill>
                <a:effectLst/>
                <a:latin typeface="Times New Roman" panose="02020603050405020304" pitchFamily="18" charset="0"/>
                <a:ea typeface="+mn-ea"/>
                <a:cs typeface="+mn-cs"/>
                <a:hlinkClick r:id="rId5" tooltip="Optical fiber"/>
              </a:rPr>
              <a:t>optical fiber</a:t>
            </a:r>
            <a:r>
              <a:rPr lang="en-US" sz="1200" b="0" i="0" kern="1200" dirty="0">
                <a:solidFill>
                  <a:schemeClr val="tx1"/>
                </a:solidFill>
                <a:effectLst/>
                <a:latin typeface="Times New Roman" panose="02020603050405020304" pitchFamily="18" charset="0"/>
                <a:ea typeface="+mn-ea"/>
                <a:cs typeface="+mn-cs"/>
              </a:rPr>
              <a:t> as its standard underlying physical medium</a:t>
            </a:r>
            <a:endParaRPr lang="en-US" altLang="en-US" b="1" dirty="0"/>
          </a:p>
          <a:p>
            <a:r>
              <a:rPr lang="en-US" altLang="en-US" b="1" dirty="0"/>
              <a:t>Maximum Transfer Unit (MTU)</a:t>
            </a:r>
          </a:p>
          <a:p>
            <a:r>
              <a:rPr lang="en-US" altLang="en-US" dirty="0"/>
              <a:t>Each data link layer protocol has its own frame format in most protocols. One of the</a:t>
            </a:r>
          </a:p>
          <a:p>
            <a:r>
              <a:rPr lang="en-US" altLang="en-US" dirty="0"/>
              <a:t>fields defined in the format is the maximum size of the data field. In other words, when</a:t>
            </a:r>
          </a:p>
          <a:p>
            <a:r>
              <a:rPr lang="en-US" altLang="en-US" dirty="0"/>
              <a:t>a datagram is encapsulated in a frame, the total size of the datagram must be less than</a:t>
            </a:r>
          </a:p>
          <a:p>
            <a:r>
              <a:rPr lang="en-US" altLang="en-US" dirty="0"/>
              <a:t>this maximum size, which is defined by the restrictions imposed by the hardware and</a:t>
            </a:r>
          </a:p>
          <a:p>
            <a:r>
              <a:rPr lang="en-US" altLang="en-US" dirty="0"/>
              <a:t>software used in the network.</a:t>
            </a:r>
          </a:p>
          <a:p>
            <a:endParaRPr lang="en-US" altLang="zh-TW" dirty="0"/>
          </a:p>
          <a:p>
            <a:r>
              <a:rPr lang="en-US" altLang="en-US" dirty="0"/>
              <a:t>The value of the MTU differs from one physical network protocol to another. For</a:t>
            </a:r>
          </a:p>
          <a:p>
            <a:r>
              <a:rPr lang="en-US" altLang="en-US" dirty="0"/>
              <a:t>example, the MTU value for the </a:t>
            </a:r>
            <a:r>
              <a:rPr lang="en-US" altLang="en-US" b="1" dirty="0"/>
              <a:t>Ethernet</a:t>
            </a:r>
            <a:r>
              <a:rPr lang="en-US" altLang="en-US" dirty="0"/>
              <a:t> </a:t>
            </a:r>
            <a:r>
              <a:rPr lang="en-US" altLang="en-US" b="1" dirty="0"/>
              <a:t>LAN is 1500 bytes(i.e. Max size of PDU(IP datagram) encapsulated in Ethernet frame, excluding 18byte frame Header)) </a:t>
            </a:r>
            <a:r>
              <a:rPr lang="en-US" altLang="en-US" dirty="0"/>
              <a:t>, for </a:t>
            </a:r>
            <a:r>
              <a:rPr lang="en-US" altLang="en-US" b="1" dirty="0"/>
              <a:t>FDDI LAN is 4352 bytes</a:t>
            </a:r>
            <a:r>
              <a:rPr lang="en-US" altLang="en-US" dirty="0"/>
              <a:t>, and for </a:t>
            </a:r>
            <a:r>
              <a:rPr lang="en-US" altLang="en-US" b="1" dirty="0"/>
              <a:t>PPP is 296 bytes</a:t>
            </a:r>
            <a:r>
              <a:rPr lang="en-US" altLang="en-US" dirty="0"/>
              <a:t>.</a:t>
            </a:r>
          </a:p>
          <a:p>
            <a:r>
              <a:rPr lang="en-US" altLang="en-US" sz="400" b="1" dirty="0"/>
              <a:t>FDDI</a:t>
            </a:r>
            <a:r>
              <a:rPr lang="en-US" altLang="en-US" sz="400" dirty="0"/>
              <a:t> (</a:t>
            </a:r>
            <a:r>
              <a:rPr lang="en-US" altLang="en-US" sz="400" b="1" u="sng" dirty="0"/>
              <a:t>Fiber Distributed Data Interface</a:t>
            </a:r>
            <a:r>
              <a:rPr lang="en-US" altLang="en-US" sz="400" dirty="0"/>
              <a:t>) is a set of ANSI and ISO standards for data transmission on fiber optic lines in a local area </a:t>
            </a:r>
            <a:r>
              <a:rPr lang="en-US" altLang="en-US" sz="400" b="1" dirty="0"/>
              <a:t>network</a:t>
            </a:r>
            <a:r>
              <a:rPr lang="en-US" altLang="en-US" sz="400" dirty="0"/>
              <a:t> (</a:t>
            </a:r>
            <a:r>
              <a:rPr lang="en-US" altLang="en-US" sz="400" b="1" dirty="0"/>
              <a:t>LAN</a:t>
            </a:r>
            <a:r>
              <a:rPr lang="en-US" altLang="en-US" sz="400" dirty="0"/>
              <a:t>)</a:t>
            </a:r>
            <a:endParaRPr lang="en-US" altLang="en-US" dirty="0"/>
          </a:p>
          <a:p>
            <a:endParaRPr lang="en-US" altLang="en-US" dirty="0"/>
          </a:p>
          <a:p>
            <a:r>
              <a:rPr lang="en-US" altLang="en-US" dirty="0"/>
              <a:t>In order </a:t>
            </a:r>
            <a:r>
              <a:rPr lang="en-US" altLang="en-US" b="1" dirty="0"/>
              <a:t>to make the IP protocol independent of the physical network</a:t>
            </a:r>
            <a:r>
              <a:rPr lang="en-US" altLang="en-US" dirty="0"/>
              <a:t>, the designers</a:t>
            </a:r>
          </a:p>
          <a:p>
            <a:r>
              <a:rPr lang="en-US" altLang="en-US" dirty="0"/>
              <a:t>decided to make the maximum length of the IP datagram </a:t>
            </a:r>
            <a:r>
              <a:rPr lang="en-US" altLang="en-US" b="1" dirty="0"/>
              <a:t>equal to 65,535 bytes</a:t>
            </a:r>
            <a:r>
              <a:rPr lang="en-US" altLang="en-US" dirty="0"/>
              <a:t>. This</a:t>
            </a:r>
          </a:p>
          <a:p>
            <a:r>
              <a:rPr lang="en-US" altLang="en-US" b="1" dirty="0"/>
              <a:t>makes transmission more efficient if we use a protocol with an MTU of this size. </a:t>
            </a:r>
            <a:r>
              <a:rPr lang="en-US" altLang="en-US" dirty="0"/>
              <a:t>However,</a:t>
            </a:r>
          </a:p>
          <a:p>
            <a:r>
              <a:rPr lang="en-US" altLang="en-US" b="1" dirty="0"/>
              <a:t>for other physical networks</a:t>
            </a:r>
            <a:r>
              <a:rPr lang="en-US" altLang="en-US" dirty="0"/>
              <a:t>, we must divide the datagram to make it possible to</a:t>
            </a:r>
          </a:p>
          <a:p>
            <a:r>
              <a:rPr lang="en-US" altLang="en-US" dirty="0"/>
              <a:t>pass through these networks. This is called </a:t>
            </a:r>
            <a:r>
              <a:rPr lang="en-US" altLang="en-US" b="1" dirty="0"/>
              <a:t>fragmentation.</a:t>
            </a:r>
          </a:p>
          <a:p>
            <a:r>
              <a:rPr lang="en-US" altLang="en-US" dirty="0"/>
              <a:t>The source usually </a:t>
            </a:r>
            <a:r>
              <a:rPr lang="en-US" altLang="en-US" b="1" dirty="0"/>
              <a:t>does not fragment the IP packet</a:t>
            </a:r>
            <a:r>
              <a:rPr lang="en-US" altLang="en-US" dirty="0"/>
              <a:t>.  The </a:t>
            </a:r>
            <a:r>
              <a:rPr lang="en-US" altLang="en-US" b="1" u="sng" dirty="0"/>
              <a:t>transport layer will instead segment the data into a size that can be accommodated by IP and the data link layer in use.</a:t>
            </a:r>
          </a:p>
          <a:p>
            <a:endParaRPr lang="en-US" altLang="zh-TW" b="1" u="sng" dirty="0"/>
          </a:p>
          <a:p>
            <a:endParaRPr lang="zh-TW" altLang="zh-TW" b="1" u="sng"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CDF96084-98D6-42C4-8A77-DB0AF0DD20FF}"/>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B053076-331D-473C-BD45-220B98E56B2B}" type="slidenum">
              <a:rPr lang="en-US" altLang="zh-TW" b="0" smtClean="0">
                <a:latin typeface="Times New Roman" panose="02020603050405020304" pitchFamily="18" charset="0"/>
              </a:rPr>
              <a:pPr/>
              <a:t>34</a:t>
            </a:fld>
            <a:endParaRPr lang="en-US" altLang="zh-TW" b="0">
              <a:latin typeface="Times New Roman" panose="02020603050405020304" pitchFamily="18" charset="0"/>
            </a:endParaRPr>
          </a:p>
        </p:txBody>
      </p:sp>
      <p:sp>
        <p:nvSpPr>
          <p:cNvPr id="69635" name="Rectangle 2">
            <a:extLst>
              <a:ext uri="{FF2B5EF4-FFF2-40B4-BE49-F238E27FC236}">
                <a16:creationId xmlns:a16="http://schemas.microsoft.com/office/drawing/2014/main" id="{80CBC753-2970-4576-82F9-1C12C6AF38CF}"/>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7A0228E4-D3E2-4B05-AF8D-DAFAAD328316}"/>
              </a:ext>
            </a:extLst>
          </p:cNvPr>
          <p:cNvSpPr>
            <a:spLocks noGrp="1" noChangeArrowheads="1"/>
          </p:cNvSpPr>
          <p:nvPr>
            <p:ph type="body" idx="1"/>
          </p:nvPr>
        </p:nvSpPr>
        <p:spPr>
          <a:noFill/>
        </p:spPr>
        <p:txBody>
          <a:bodyPr/>
          <a:lstStyle/>
          <a:p>
            <a:r>
              <a:rPr lang="en-US" altLang="en-US" dirty="0"/>
              <a:t>The source usually does not fragment the IP packet. The </a:t>
            </a:r>
            <a:r>
              <a:rPr lang="en-US" altLang="en-US" b="1" u="sng" dirty="0"/>
              <a:t>transport layer </a:t>
            </a:r>
            <a:r>
              <a:rPr lang="en-US" altLang="en-US" b="1" dirty="0"/>
              <a:t>will</a:t>
            </a:r>
          </a:p>
          <a:p>
            <a:r>
              <a:rPr lang="en-US" altLang="en-US" b="1" dirty="0"/>
              <a:t>instead segment</a:t>
            </a:r>
            <a:r>
              <a:rPr lang="en-US" altLang="en-US" dirty="0"/>
              <a:t> the data into </a:t>
            </a:r>
            <a:r>
              <a:rPr lang="en-US" altLang="en-US" b="1" dirty="0"/>
              <a:t>a size that can be accommodated by IP and the data link</a:t>
            </a:r>
          </a:p>
          <a:p>
            <a:r>
              <a:rPr lang="en-US" altLang="en-US" b="1" dirty="0"/>
              <a:t>layer in use.</a:t>
            </a:r>
          </a:p>
          <a:p>
            <a:endParaRPr lang="en-US" altLang="en-US" dirty="0"/>
          </a:p>
          <a:p>
            <a:r>
              <a:rPr lang="en-US" altLang="en-US" dirty="0"/>
              <a:t>When a datagram is fragmented, </a:t>
            </a:r>
            <a:r>
              <a:rPr lang="en-US" altLang="en-US" b="1" dirty="0"/>
              <a:t>each fragment has </a:t>
            </a:r>
            <a:r>
              <a:rPr lang="en-US" altLang="en-US" dirty="0"/>
              <a:t>its </a:t>
            </a:r>
            <a:r>
              <a:rPr lang="en-US" altLang="en-US" b="1" dirty="0"/>
              <a:t>own header </a:t>
            </a:r>
            <a:r>
              <a:rPr lang="en-US" altLang="en-US" dirty="0"/>
              <a:t>with most of</a:t>
            </a:r>
          </a:p>
          <a:p>
            <a:r>
              <a:rPr lang="en-US" altLang="en-US" dirty="0"/>
              <a:t>the fields repeated, but some changed. A fragmented datagram may itself be fragmented</a:t>
            </a:r>
          </a:p>
          <a:p>
            <a:r>
              <a:rPr lang="en-US" altLang="en-US" dirty="0"/>
              <a:t>if it encounters a network with an even smaller MTU.</a:t>
            </a:r>
          </a:p>
          <a:p>
            <a:endParaRPr lang="en-US" altLang="zh-TW" dirty="0"/>
          </a:p>
          <a:p>
            <a:r>
              <a:rPr lang="en-US" altLang="en-US" dirty="0"/>
              <a:t>When </a:t>
            </a:r>
            <a:r>
              <a:rPr lang="en-US" altLang="en-US" b="1" dirty="0"/>
              <a:t>a datagram is fragmented</a:t>
            </a:r>
            <a:r>
              <a:rPr lang="en-US" altLang="en-US" dirty="0"/>
              <a:t>, required parts of the header must be copied by all</a:t>
            </a:r>
          </a:p>
          <a:p>
            <a:r>
              <a:rPr lang="en-US" altLang="en-US" dirty="0"/>
              <a:t>fragments. </a:t>
            </a:r>
          </a:p>
          <a:p>
            <a:r>
              <a:rPr lang="en-US" altLang="en-US" dirty="0"/>
              <a:t>The host or router that fragments a datagram must change the values of three fields:</a:t>
            </a:r>
          </a:p>
          <a:p>
            <a:r>
              <a:rPr lang="en-US" altLang="en-US" b="1" dirty="0"/>
              <a:t>flags, fragmentation offset</a:t>
            </a:r>
            <a:r>
              <a:rPr lang="en-US" altLang="en-US" dirty="0"/>
              <a:t>, and </a:t>
            </a:r>
            <a:r>
              <a:rPr lang="en-US" altLang="en-US" b="1" dirty="0"/>
              <a:t>total length</a:t>
            </a:r>
            <a:r>
              <a:rPr lang="en-US" altLang="en-US" dirty="0"/>
              <a:t>. The rest of the fields must be copied. Of</a:t>
            </a:r>
          </a:p>
          <a:p>
            <a:r>
              <a:rPr lang="en-US" altLang="en-US" dirty="0"/>
              <a:t>course, the value of the </a:t>
            </a:r>
            <a:r>
              <a:rPr lang="en-US" altLang="en-US" b="1" dirty="0"/>
              <a:t>checksum must be recalculated </a:t>
            </a:r>
            <a:r>
              <a:rPr lang="en-US" altLang="en-US" dirty="0"/>
              <a:t>regardless of fragmentation.</a:t>
            </a:r>
          </a:p>
          <a:p>
            <a:r>
              <a:rPr lang="en-US" altLang="zh-TW" b="1" dirty="0"/>
              <a:t>Why Reassembly not done at Router?</a:t>
            </a:r>
          </a:p>
          <a:p>
            <a:r>
              <a:rPr lang="en-US" altLang="en-US" dirty="0"/>
              <a:t>The fragmented datagram can </a:t>
            </a:r>
            <a:r>
              <a:rPr lang="en-US" altLang="en-US" b="1" dirty="0"/>
              <a:t>travel through different routes</a:t>
            </a:r>
            <a:r>
              <a:rPr lang="en-US" altLang="en-US" dirty="0"/>
              <a:t>, and we can </a:t>
            </a:r>
            <a:r>
              <a:rPr lang="en-US" altLang="en-US" b="1" dirty="0"/>
              <a:t>never control or guarantee</a:t>
            </a:r>
            <a:r>
              <a:rPr lang="en-US" altLang="en-US" dirty="0"/>
              <a:t> which route a </a:t>
            </a:r>
            <a:r>
              <a:rPr lang="en-US" altLang="en-US" b="1" dirty="0"/>
              <a:t>fragmented datagram </a:t>
            </a:r>
            <a:r>
              <a:rPr lang="en-US" altLang="en-US" dirty="0"/>
              <a:t>may take, all of the fragments belonging to the same datagram</a:t>
            </a:r>
          </a:p>
          <a:p>
            <a:r>
              <a:rPr lang="en-US" altLang="en-US" dirty="0"/>
              <a:t>should finally arrive at the destination host. So it is </a:t>
            </a:r>
            <a:r>
              <a:rPr lang="en-US" altLang="en-US" b="1" dirty="0"/>
              <a:t>logical to do the reassembly </a:t>
            </a:r>
            <a:r>
              <a:rPr lang="en-US" altLang="en-US" dirty="0"/>
              <a:t>at the final destination. </a:t>
            </a:r>
          </a:p>
          <a:p>
            <a:r>
              <a:rPr lang="en-US" sz="1200" b="1" i="0" kern="1200" dirty="0">
                <a:solidFill>
                  <a:schemeClr val="tx1"/>
                </a:solidFill>
                <a:effectLst/>
                <a:latin typeface="Times New Roman" panose="02020603050405020304" pitchFamily="18" charset="0"/>
                <a:ea typeface="+mn-ea"/>
                <a:cs typeface="+mn-cs"/>
              </a:rPr>
              <a:t>When a packet is fragmented, each fragment may go a different path</a:t>
            </a:r>
            <a:r>
              <a:rPr lang="en-US" sz="1200" b="0" i="0" kern="1200" dirty="0">
                <a:solidFill>
                  <a:schemeClr val="tx1"/>
                </a:solidFill>
                <a:effectLst/>
                <a:latin typeface="Times New Roman" panose="02020603050405020304" pitchFamily="18" charset="0"/>
                <a:ea typeface="+mn-ea"/>
                <a:cs typeface="+mn-cs"/>
              </a:rPr>
              <a:t>. This means that not all fragments visit all routers. In other words, a router may not have all fragments belonging to the same packet to reassemble them. The only place that all fragments eventually arrive (if not lost) is the destination host.</a:t>
            </a:r>
          </a:p>
          <a:p>
            <a:endParaRPr lang="en-US" altLang="en-US" sz="1200" b="0" i="0" kern="1200" dirty="0">
              <a:solidFill>
                <a:schemeClr val="tx1"/>
              </a:solidFill>
              <a:effectLst/>
              <a:latin typeface="Times New Roman" panose="02020603050405020304" pitchFamily="18" charset="0"/>
              <a:ea typeface="+mn-ea"/>
              <a:cs typeface="+mn-cs"/>
            </a:endParaRPr>
          </a:p>
          <a:p>
            <a:r>
              <a:rPr lang="en-US" altLang="en-US" sz="1200" b="0" i="0" kern="1200" dirty="0">
                <a:solidFill>
                  <a:schemeClr val="tx1"/>
                </a:solidFill>
                <a:effectLst/>
                <a:latin typeface="Times New Roman" panose="02020603050405020304" pitchFamily="18" charset="0"/>
                <a:ea typeface="+mn-ea"/>
                <a:cs typeface="+mn-cs"/>
              </a:rPr>
              <a:t>Even if we fix all fragments to follow a path and in intermediate path if we are trying to reassemble and forward, it may result into processing overhead(hence delay) at router (R1) and in next router(r2) which receives say assembled IP (from R1) may do fragmentation again. Results multiple times reassembly simple introduces delays at each router.</a:t>
            </a:r>
          </a:p>
          <a:p>
            <a:endParaRPr lang="en-US" altLang="en-US" dirty="0"/>
          </a:p>
          <a:p>
            <a:endParaRPr lang="en-US" altLang="zh-TW" dirty="0"/>
          </a:p>
          <a:p>
            <a:r>
              <a:rPr lang="en-US" altLang="en-US" sz="1200" b="1" dirty="0">
                <a:solidFill>
                  <a:srgbClr val="C00000"/>
                </a:solidFill>
                <a:latin typeface="Sitka Text" panose="02000505000000020004" pitchFamily="2" charset="0"/>
              </a:rPr>
              <a:t>Why Reassembly not done at Router?</a:t>
            </a:r>
            <a:r>
              <a:rPr lang="en-US" altLang="en-US" sz="1200" dirty="0">
                <a:solidFill>
                  <a:srgbClr val="C00000"/>
                </a:solidFill>
                <a:latin typeface="Sitka Text" panose="02000505000000020004" pitchFamily="2" charset="0"/>
              </a:rPr>
              <a:t> – more overhead on Routers and possible that the datagram may undergo fragmentation again afterwards while traveling through other routers.</a:t>
            </a:r>
          </a:p>
          <a:p>
            <a:r>
              <a:rPr lang="en-US" altLang="en-US" sz="1200" dirty="0">
                <a:solidFill>
                  <a:srgbClr val="C00000"/>
                </a:solidFill>
                <a:latin typeface="Sitka Text" panose="02000505000000020004" pitchFamily="2" charset="0"/>
              </a:rPr>
              <a:t> </a:t>
            </a:r>
            <a:endParaRPr lang="zh-TW" altLang="zh-TW"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29113841-A110-4645-91F2-4D8B64C2C70D}"/>
              </a:ext>
            </a:extLst>
          </p:cNvPr>
          <p:cNvSpPr>
            <a:spLocks noGrp="1" noRot="1" noChangeAspect="1" noTextEdit="1"/>
          </p:cNvSpPr>
          <p:nvPr>
            <p:ph type="sldImg"/>
          </p:nvPr>
        </p:nvSpPr>
        <p:spPr>
          <a:ln/>
        </p:spPr>
      </p:sp>
      <p:sp>
        <p:nvSpPr>
          <p:cNvPr id="71683" name="Notes Placeholder 2">
            <a:extLst>
              <a:ext uri="{FF2B5EF4-FFF2-40B4-BE49-F238E27FC236}">
                <a16:creationId xmlns:a16="http://schemas.microsoft.com/office/drawing/2014/main" id="{6B51D2AF-8F28-4F21-A788-3C1584700A7B}"/>
              </a:ext>
            </a:extLst>
          </p:cNvPr>
          <p:cNvSpPr>
            <a:spLocks noGrp="1"/>
          </p:cNvSpPr>
          <p:nvPr>
            <p:ph type="body" idx="1"/>
          </p:nvPr>
        </p:nvSpPr>
        <p:spPr>
          <a:noFill/>
        </p:spPr>
        <p:txBody>
          <a:bodyPr/>
          <a:lstStyle/>
          <a:p>
            <a:r>
              <a:rPr lang="en-US" altLang="en-US" b="1" dirty="0"/>
              <a:t>Identification. </a:t>
            </a:r>
            <a:r>
              <a:rPr lang="en-US" altLang="en-US" dirty="0"/>
              <a:t>This 16-bit field identifies a datagram originating from the source</a:t>
            </a:r>
          </a:p>
          <a:p>
            <a:r>
              <a:rPr lang="en-US" altLang="en-US" dirty="0"/>
              <a:t>host. The </a:t>
            </a:r>
            <a:r>
              <a:rPr lang="en-US" altLang="en-US" b="1" dirty="0"/>
              <a:t>combination of the identification and source IP address must uniquely. </a:t>
            </a:r>
          </a:p>
          <a:p>
            <a:endParaRPr lang="en-US" altLang="zh-TW" b="1" dirty="0"/>
          </a:p>
          <a:p>
            <a:r>
              <a:rPr lang="en-US" altLang="en-US" dirty="0"/>
              <a:t>To guarantee uniqueness, the IP protocol </a:t>
            </a:r>
            <a:r>
              <a:rPr lang="en-US" altLang="en-US" b="1" dirty="0"/>
              <a:t>uses one counter to label the datagrams</a:t>
            </a:r>
            <a:r>
              <a:rPr lang="en-US" altLang="en-US" dirty="0"/>
              <a:t>. The </a:t>
            </a:r>
            <a:r>
              <a:rPr lang="en-US" altLang="en-US" b="1" dirty="0"/>
              <a:t>counter is initialized to a positive number</a:t>
            </a:r>
            <a:r>
              <a:rPr lang="en-US" altLang="en-US" dirty="0"/>
              <a:t>. </a:t>
            </a:r>
          </a:p>
          <a:p>
            <a:r>
              <a:rPr lang="en-US" altLang="en-US" dirty="0"/>
              <a:t>When the IP protocol sends a datagram, </a:t>
            </a:r>
            <a:r>
              <a:rPr lang="en-US" altLang="en-US" b="1" dirty="0"/>
              <a:t>it copies the current value of the counter to the identification field </a:t>
            </a:r>
            <a:r>
              <a:rPr lang="en-US" altLang="en-US" dirty="0"/>
              <a:t>and </a:t>
            </a:r>
            <a:r>
              <a:rPr lang="en-US" altLang="en-US" b="1" dirty="0"/>
              <a:t>increments the counter by one</a:t>
            </a:r>
            <a:r>
              <a:rPr lang="en-US" altLang="en-US" dirty="0"/>
              <a:t>.</a:t>
            </a:r>
          </a:p>
          <a:p>
            <a:endParaRPr lang="en-US" altLang="zh-TW" dirty="0"/>
          </a:p>
          <a:p>
            <a:r>
              <a:rPr lang="en-US" altLang="en-US" dirty="0"/>
              <a:t>When a datagram is fragmented, the value in the identification field is copied into all fragments. In</a:t>
            </a:r>
          </a:p>
          <a:p>
            <a:r>
              <a:rPr lang="en-US" altLang="en-US" dirty="0"/>
              <a:t>other words, all fragments have the same identification number, which is also the</a:t>
            </a:r>
          </a:p>
          <a:p>
            <a:r>
              <a:rPr lang="en-US" altLang="en-US" dirty="0"/>
              <a:t>same as the original datagram. The identification number helps the destination in</a:t>
            </a:r>
          </a:p>
          <a:p>
            <a:r>
              <a:rPr lang="en-US" altLang="en-US" dirty="0"/>
              <a:t>reassembling the datagram. It knows that all fragments having the same identification</a:t>
            </a:r>
          </a:p>
          <a:p>
            <a:r>
              <a:rPr lang="en-US" altLang="en-US" dirty="0"/>
              <a:t>value should be assembled into one datagram.</a:t>
            </a:r>
            <a:endParaRPr lang="zh-TW" altLang="zh-TW" b="1" dirty="0"/>
          </a:p>
          <a:p>
            <a:endParaRPr lang="en-US" altLang="en-US" dirty="0"/>
          </a:p>
        </p:txBody>
      </p:sp>
      <p:sp>
        <p:nvSpPr>
          <p:cNvPr id="71684" name="Slide Number Placeholder 3">
            <a:extLst>
              <a:ext uri="{FF2B5EF4-FFF2-40B4-BE49-F238E27FC236}">
                <a16:creationId xmlns:a16="http://schemas.microsoft.com/office/drawing/2014/main" id="{05F3BDFC-90DC-4728-8D40-0E554316FED6}"/>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6EB9C7F-A73C-4D5D-9330-AD29AEF8EA30}" type="slidenum">
              <a:rPr lang="en-US" altLang="zh-TW" b="0" smtClean="0">
                <a:latin typeface="Times New Roman" panose="02020603050405020304" pitchFamily="18" charset="0"/>
              </a:rPr>
              <a:pPr/>
              <a:t>35</a:t>
            </a:fld>
            <a:endParaRPr lang="en-US" altLang="zh-TW" b="0">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6AED4F9A-955E-4A52-8ED7-9971B4A65CD0}"/>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6403434-D952-448B-9E7E-54A5D9798B74}" type="slidenum">
              <a:rPr lang="en-US" altLang="zh-TW" b="0" smtClean="0">
                <a:latin typeface="Times New Roman" panose="02020603050405020304" pitchFamily="18" charset="0"/>
              </a:rPr>
              <a:pPr/>
              <a:t>36</a:t>
            </a:fld>
            <a:endParaRPr lang="en-US" altLang="zh-TW" b="0">
              <a:latin typeface="Times New Roman" panose="02020603050405020304" pitchFamily="18" charset="0"/>
            </a:endParaRPr>
          </a:p>
        </p:txBody>
      </p:sp>
      <p:sp>
        <p:nvSpPr>
          <p:cNvPr id="75779" name="Rectangle 2">
            <a:extLst>
              <a:ext uri="{FF2B5EF4-FFF2-40B4-BE49-F238E27FC236}">
                <a16:creationId xmlns:a16="http://schemas.microsoft.com/office/drawing/2014/main" id="{D70419A1-A659-4808-A240-F59588A23EB6}"/>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7AF27DA5-194B-4E82-A893-0CE9C07E054A}"/>
              </a:ext>
            </a:extLst>
          </p:cNvPr>
          <p:cNvSpPr>
            <a:spLocks noGrp="1" noChangeArrowheads="1"/>
          </p:cNvSpPr>
          <p:nvPr>
            <p:ph type="body" idx="1"/>
          </p:nvPr>
        </p:nvSpPr>
        <p:spPr>
          <a:noFill/>
        </p:spPr>
        <p:txBody>
          <a:bodyPr/>
          <a:lstStyle/>
          <a:p>
            <a:r>
              <a:rPr lang="en-US" altLang="zh-TW" b="1" dirty="0"/>
              <a:t>Why divisible by 8?</a:t>
            </a:r>
          </a:p>
          <a:p>
            <a:r>
              <a:rPr lang="en-US" altLang="zh-TW" dirty="0"/>
              <a:t>Offset field size 13 bits; 2</a:t>
            </a:r>
            <a:r>
              <a:rPr lang="en-US" altLang="zh-TW" baseline="30000" dirty="0"/>
              <a:t>13</a:t>
            </a:r>
            <a:r>
              <a:rPr lang="en-US" altLang="zh-TW" dirty="0"/>
              <a:t>= 8192 max value that can be stored in Offset filed. </a:t>
            </a:r>
          </a:p>
          <a:p>
            <a:r>
              <a:rPr lang="en-US" altLang="zh-TW" dirty="0"/>
              <a:t>Min size of a fragment =Max size of IP/8192 =65536/8192 =8 bytes , means fragment size has to be 8 byte or multiples of 8 bytes. </a:t>
            </a:r>
          </a:p>
          <a:p>
            <a:r>
              <a:rPr lang="en-US" altLang="zh-TW" dirty="0"/>
              <a:t>Initial offset zero</a:t>
            </a:r>
          </a:p>
          <a:p>
            <a:r>
              <a:rPr lang="en-US" altLang="zh-TW" dirty="0"/>
              <a:t>i.e. if we represent all 8192 fragments then –</a:t>
            </a:r>
          </a:p>
          <a:p>
            <a:r>
              <a:rPr lang="en-US" altLang="zh-TW" dirty="0"/>
              <a:t>1</a:t>
            </a:r>
            <a:r>
              <a:rPr lang="en-US" altLang="zh-TW" baseline="30000" dirty="0"/>
              <a:t>st</a:t>
            </a:r>
            <a:r>
              <a:rPr lang="en-US" altLang="zh-TW" dirty="0"/>
              <a:t> fragment offset -0 (0 -7 bytes)</a:t>
            </a:r>
          </a:p>
          <a:p>
            <a:r>
              <a:rPr lang="en-US" altLang="zh-TW" dirty="0"/>
              <a:t>2</a:t>
            </a:r>
            <a:r>
              <a:rPr lang="en-US" altLang="zh-TW" baseline="30000" dirty="0"/>
              <a:t>nd</a:t>
            </a:r>
            <a:r>
              <a:rPr lang="en-US" altLang="zh-TW" dirty="0"/>
              <a:t> fragment offset -1(8 -15 bytes)</a:t>
            </a:r>
          </a:p>
          <a:p>
            <a:r>
              <a:rPr lang="en-US" altLang="zh-TW" dirty="0"/>
              <a:t>3rd fragment offset -2 (16 -23 bytes)</a:t>
            </a:r>
          </a:p>
          <a:p>
            <a:r>
              <a:rPr lang="en-US" altLang="zh-TW" dirty="0"/>
              <a:t>4</a:t>
            </a:r>
            <a:r>
              <a:rPr lang="en-US" altLang="zh-TW" baseline="30000" dirty="0"/>
              <a:t>th</a:t>
            </a:r>
            <a:r>
              <a:rPr lang="en-US" altLang="zh-TW" dirty="0"/>
              <a:t> fragment offset – 3 ( 24-31 byte)</a:t>
            </a:r>
          </a:p>
          <a:p>
            <a:r>
              <a:rPr lang="en-US" altLang="zh-TW" dirty="0"/>
              <a:t>……………….</a:t>
            </a:r>
          </a:p>
          <a:p>
            <a:r>
              <a:rPr lang="en-US" altLang="zh-TW" dirty="0"/>
              <a:t>8192th fragment offset -8191 (65528-65535)</a:t>
            </a:r>
          </a:p>
          <a:p>
            <a:r>
              <a:rPr lang="en-US" altLang="zh-TW" b="1" dirty="0"/>
              <a:t>How to Fragment?</a:t>
            </a:r>
          </a:p>
          <a:p>
            <a:r>
              <a:rPr lang="en-US" altLang="zh-TW" dirty="0"/>
              <a:t>Assume MTU is 1420 Bytes .</a:t>
            </a:r>
          </a:p>
          <a:p>
            <a:endParaRPr lang="en-US" altLang="zh-TW" dirty="0"/>
          </a:p>
          <a:p>
            <a:r>
              <a:rPr lang="en-US" altLang="zh-TW" dirty="0"/>
              <a:t>The MTU of outgoing N/w is  say M=1420 Bytes, fragment is created (with </a:t>
            </a:r>
            <a:r>
              <a:rPr lang="en-US" altLang="zh-TW" b="1" dirty="0"/>
              <a:t>20 Byte IP header + data</a:t>
            </a:r>
            <a:r>
              <a:rPr lang="en-US" altLang="zh-TW" dirty="0"/>
              <a:t>) with size </a:t>
            </a:r>
            <a:r>
              <a:rPr lang="en-US" altLang="zh-TW" b="1" dirty="0"/>
              <a:t>M=1420. </a:t>
            </a:r>
            <a:r>
              <a:rPr lang="en-US" altLang="zh-TW" dirty="0"/>
              <a:t>If </a:t>
            </a:r>
            <a:r>
              <a:rPr lang="en-US" altLang="zh-TW" b="1" dirty="0"/>
              <a:t> x </a:t>
            </a:r>
            <a:r>
              <a:rPr lang="en-US" altLang="zh-TW" dirty="0"/>
              <a:t>is the </a:t>
            </a:r>
            <a:r>
              <a:rPr lang="en-US" altLang="zh-TW" b="1" dirty="0"/>
              <a:t>data size in fragment</a:t>
            </a:r>
            <a:r>
              <a:rPr lang="en-US" altLang="zh-TW" dirty="0"/>
              <a:t>(assuming no Options in header) , </a:t>
            </a:r>
            <a:r>
              <a:rPr lang="en-US" altLang="zh-TW" b="1" dirty="0"/>
              <a:t>x+20</a:t>
            </a:r>
            <a:r>
              <a:rPr lang="en-US" altLang="zh-TW" dirty="0"/>
              <a:t> is IP packet size which must pass through Network with MTU </a:t>
            </a:r>
            <a:r>
              <a:rPr lang="en-US" altLang="zh-TW" b="1" dirty="0"/>
              <a:t>M;   x+20=M</a:t>
            </a:r>
            <a:r>
              <a:rPr lang="en-US" altLang="zh-TW" dirty="0"/>
              <a:t> , so </a:t>
            </a:r>
            <a:r>
              <a:rPr lang="en-US" altLang="zh-TW" b="1" dirty="0"/>
              <a:t>x= M-20 =1420-20=1400</a:t>
            </a:r>
          </a:p>
          <a:p>
            <a:r>
              <a:rPr lang="en-US" altLang="zh-TW" b="1" dirty="0"/>
              <a:t>x</a:t>
            </a:r>
            <a:r>
              <a:rPr lang="en-US" altLang="zh-TW" dirty="0"/>
              <a:t>=1420-20 =1400</a:t>
            </a:r>
          </a:p>
          <a:p>
            <a:endParaRPr lang="en-US" altLang="zh-TW" dirty="0"/>
          </a:p>
          <a:p>
            <a:r>
              <a:rPr lang="en-US" altLang="zh-TW" b="1" dirty="0"/>
              <a:t>IP datagram size is 4020 </a:t>
            </a:r>
            <a:r>
              <a:rPr lang="en-US" altLang="zh-TW" dirty="0"/>
              <a:t>(including Base Header 20 only, assuming no Options in header), so Data is 4000 bytes </a:t>
            </a:r>
            <a:r>
              <a:rPr lang="en-US" altLang="zh-TW" dirty="0" err="1"/>
              <a:t>i,e</a:t>
            </a:r>
            <a:r>
              <a:rPr lang="en-US" altLang="zh-TW" dirty="0"/>
              <a:t>, byte numbers 0 to 3999 . , </a:t>
            </a:r>
          </a:p>
          <a:p>
            <a:r>
              <a:rPr lang="en-US" altLang="zh-TW" dirty="0"/>
              <a:t>Therefore data is </a:t>
            </a:r>
            <a:r>
              <a:rPr lang="en-US" altLang="zh-TW" b="1" dirty="0"/>
              <a:t>T</a:t>
            </a:r>
            <a:r>
              <a:rPr lang="en-US" altLang="zh-TW" dirty="0"/>
              <a:t>= 4000 bytes to be fragmented.</a:t>
            </a:r>
          </a:p>
          <a:p>
            <a:r>
              <a:rPr lang="en-US" altLang="zh-TW" dirty="0"/>
              <a:t>No of Fragments= </a:t>
            </a:r>
            <a:r>
              <a:rPr lang="en-US" altLang="zh-TW" b="1" dirty="0"/>
              <a:t>(Total Data size)/(Size of data in fragment) i.e. T/x</a:t>
            </a:r>
            <a:r>
              <a:rPr lang="en-US" altLang="zh-TW" dirty="0"/>
              <a:t>  is the number of Fragments created.</a:t>
            </a:r>
          </a:p>
          <a:p>
            <a:r>
              <a:rPr lang="en-US" altLang="zh-TW" b="1" dirty="0"/>
              <a:t>T/x </a:t>
            </a:r>
            <a:r>
              <a:rPr lang="en-US" altLang="zh-TW" dirty="0"/>
              <a:t> is the number of Fragments created. Means  </a:t>
            </a:r>
            <a:r>
              <a:rPr lang="en-US" altLang="zh-TW" b="1" dirty="0"/>
              <a:t>4000/1400 =Upper-Bound(2.85</a:t>
            </a:r>
            <a:r>
              <a:rPr lang="en-US" altLang="zh-TW" dirty="0"/>
              <a:t>..)  , means </a:t>
            </a:r>
            <a:r>
              <a:rPr lang="en-US" altLang="zh-TW" b="1" dirty="0"/>
              <a:t>3 fragments</a:t>
            </a:r>
            <a:r>
              <a:rPr lang="en-US" altLang="zh-TW" dirty="0"/>
              <a:t>.  </a:t>
            </a:r>
          </a:p>
          <a:p>
            <a:r>
              <a:rPr lang="en-US" altLang="zh-TW" dirty="0"/>
              <a:t>Both 1</a:t>
            </a:r>
            <a:r>
              <a:rPr lang="en-US" altLang="zh-TW" baseline="30000" dirty="0"/>
              <a:t>st</a:t>
            </a:r>
            <a:r>
              <a:rPr lang="en-US" altLang="zh-TW" dirty="0"/>
              <a:t> &amp; 2</a:t>
            </a:r>
            <a:r>
              <a:rPr lang="en-US" altLang="zh-TW" baseline="30000" dirty="0"/>
              <a:t>nd</a:t>
            </a:r>
            <a:r>
              <a:rPr lang="en-US" altLang="zh-TW" dirty="0"/>
              <a:t>  fragments(data) each of 1400 and remaining 4000-2800=1200(data) in 3</a:t>
            </a:r>
            <a:r>
              <a:rPr lang="en-US" altLang="zh-TW" baseline="30000" dirty="0"/>
              <a:t>rd</a:t>
            </a:r>
            <a:r>
              <a:rPr lang="en-US" altLang="zh-TW" dirty="0"/>
              <a:t> Fragment.</a:t>
            </a:r>
          </a:p>
          <a:p>
            <a:endParaRPr lang="en-US" altLang="zh-TW" b="1" dirty="0"/>
          </a:p>
          <a:p>
            <a:r>
              <a:rPr lang="en-US" altLang="en-US" b="1" dirty="0"/>
              <a:t>Fragmentation offset. </a:t>
            </a:r>
            <a:r>
              <a:rPr lang="en-US" altLang="en-US" dirty="0"/>
              <a:t>This 13-bit field shows the relative position of this</a:t>
            </a:r>
          </a:p>
          <a:p>
            <a:r>
              <a:rPr lang="en-US" altLang="en-US" dirty="0"/>
              <a:t>fragment with respect to the whole datagram. It is the offset of the data in the original</a:t>
            </a:r>
          </a:p>
          <a:p>
            <a:r>
              <a:rPr lang="en-US" altLang="en-US" dirty="0"/>
              <a:t>datagram measured in units of 8 bytes. Figure 7.8 shows a datagram with a</a:t>
            </a:r>
          </a:p>
          <a:p>
            <a:r>
              <a:rPr lang="en-US" altLang="en-US" dirty="0"/>
              <a:t>data size of 4000 bytes fragmented into three fragments. The bytes in the original</a:t>
            </a:r>
          </a:p>
          <a:p>
            <a:r>
              <a:rPr lang="en-US" altLang="en-US" dirty="0"/>
              <a:t>datagram are numbered 0 to 3999. The first fragment carries bytes 0 to 1399. The</a:t>
            </a:r>
          </a:p>
          <a:p>
            <a:r>
              <a:rPr lang="en-US" altLang="en-US" dirty="0"/>
              <a:t>offset for this datagram is </a:t>
            </a:r>
            <a:r>
              <a:rPr lang="en-US" altLang="en-US" b="1" dirty="0"/>
              <a:t>0/8 = 0</a:t>
            </a:r>
            <a:r>
              <a:rPr lang="en-US" altLang="en-US" dirty="0"/>
              <a:t>. </a:t>
            </a:r>
          </a:p>
          <a:p>
            <a:r>
              <a:rPr lang="en-US" altLang="en-US" dirty="0"/>
              <a:t>The second fragment carries bytes 1400 to 2799;</a:t>
            </a:r>
          </a:p>
          <a:p>
            <a:r>
              <a:rPr lang="en-US" altLang="en-US" dirty="0"/>
              <a:t>the offset value for this fragment is </a:t>
            </a:r>
            <a:r>
              <a:rPr lang="en-US" altLang="en-US" b="1" dirty="0"/>
              <a:t>1400/8 = 175.</a:t>
            </a:r>
            <a:r>
              <a:rPr lang="en-US" altLang="en-US" dirty="0"/>
              <a:t> Finally, the third fragment</a:t>
            </a:r>
          </a:p>
          <a:p>
            <a:r>
              <a:rPr lang="en-US" altLang="en-US" dirty="0"/>
              <a:t>carries bytes 2800 to 3999. The offset value for this fragment is </a:t>
            </a:r>
            <a:r>
              <a:rPr lang="en-US" altLang="en-US" b="1" dirty="0"/>
              <a:t>2800/8 = 350.</a:t>
            </a:r>
          </a:p>
          <a:p>
            <a:endParaRPr lang="en-US" altLang="en-US" dirty="0"/>
          </a:p>
          <a:p>
            <a:r>
              <a:rPr lang="en-US" altLang="en-US" dirty="0"/>
              <a:t>Remember that the </a:t>
            </a:r>
            <a:r>
              <a:rPr lang="en-US" altLang="en-US" b="1" dirty="0"/>
              <a:t>value of the offset is measured in units of 8 bytes</a:t>
            </a:r>
            <a:r>
              <a:rPr lang="en-US" altLang="en-US" dirty="0"/>
              <a:t>. This is done</a:t>
            </a:r>
          </a:p>
          <a:p>
            <a:r>
              <a:rPr lang="en-US" altLang="en-US" dirty="0"/>
              <a:t>because the </a:t>
            </a:r>
            <a:r>
              <a:rPr lang="en-US" altLang="en-US" b="1" dirty="0"/>
              <a:t>length of the offset field is only 13 bits </a:t>
            </a:r>
            <a:r>
              <a:rPr lang="en-US" altLang="en-US" dirty="0"/>
              <a:t>long and </a:t>
            </a:r>
            <a:r>
              <a:rPr lang="en-US" altLang="en-US" b="1" dirty="0"/>
              <a:t>cannot represent </a:t>
            </a:r>
            <a:r>
              <a:rPr lang="en-US" altLang="en-US" dirty="0"/>
              <a:t>a</a:t>
            </a:r>
          </a:p>
          <a:p>
            <a:r>
              <a:rPr lang="en-US" altLang="en-US" b="1" dirty="0"/>
              <a:t>Offset value greater than 8191</a:t>
            </a:r>
            <a:r>
              <a:rPr lang="en-US" altLang="en-US" dirty="0"/>
              <a:t>. This forces hosts or routers that fragment</a:t>
            </a:r>
          </a:p>
          <a:p>
            <a:r>
              <a:rPr lang="en-US" altLang="en-US" dirty="0"/>
              <a:t>datagrams to choose the size of each fragment so that the </a:t>
            </a:r>
            <a:r>
              <a:rPr lang="en-US" altLang="en-US" b="1" dirty="0"/>
              <a:t>first byte number is divisible</a:t>
            </a:r>
          </a:p>
          <a:p>
            <a:r>
              <a:rPr lang="en-US" altLang="en-US" b="1" dirty="0"/>
              <a:t>by 8. </a:t>
            </a:r>
          </a:p>
          <a:p>
            <a:endParaRPr lang="en-US" altLang="zh-TW" b="1" dirty="0"/>
          </a:p>
          <a:p>
            <a:r>
              <a:rPr lang="en-US" altLang="zh-TW" b="1" dirty="0"/>
              <a:t>Offset is 13 bit size, max size representable is ; 2</a:t>
            </a:r>
            <a:r>
              <a:rPr lang="en-US" altLang="zh-TW" b="1" baseline="30000" dirty="0"/>
              <a:t>13</a:t>
            </a:r>
            <a:r>
              <a:rPr lang="en-US" altLang="zh-TW" b="1" dirty="0"/>
              <a:t> =8192, as offsets start from 0 , last offset number can be 8191.</a:t>
            </a:r>
          </a:p>
          <a:p>
            <a:r>
              <a:rPr lang="en-US" altLang="zh-TW" b="1" dirty="0"/>
              <a:t>8* 8191 =65528 will be the starting byte number of last fragment.</a:t>
            </a:r>
          </a:p>
          <a:p>
            <a:r>
              <a:rPr lang="en-US" altLang="zh-TW" b="1" dirty="0"/>
              <a:t>8* 8192 =65536</a:t>
            </a:r>
            <a:r>
              <a:rPr lang="en-US" altLang="zh-TW" b="1" baseline="30000" dirty="0"/>
              <a:t>th</a:t>
            </a:r>
            <a:r>
              <a:rPr lang="en-US" altLang="zh-TW" b="1" dirty="0"/>
              <a:t> </a:t>
            </a:r>
            <a:r>
              <a:rPr lang="en-US" altLang="zh-TW" b="1" baseline="30000" dirty="0"/>
              <a:t> </a:t>
            </a:r>
            <a:r>
              <a:rPr lang="en-US" altLang="zh-TW" b="1" dirty="0"/>
              <a:t>byte, but last byte of any IP is 65535 (Max IP length is 65535).</a:t>
            </a:r>
          </a:p>
          <a:p>
            <a:r>
              <a:rPr lang="en-US" altLang="zh-TW" b="1" dirty="0"/>
              <a:t>Therefore Offset number may be at the max equal to 8191,  can’t be more than 8191</a:t>
            </a:r>
          </a:p>
          <a:p>
            <a:endParaRPr lang="en-US" altLang="zh-TW" b="1" dirty="0"/>
          </a:p>
          <a:p>
            <a:r>
              <a:rPr lang="en-US" altLang="zh-TW" b="1" dirty="0"/>
              <a:t>Example: if we take byte number say 13,949 which is not divisible by 8 then offset value 1743.625</a:t>
            </a:r>
          </a:p>
          <a:p>
            <a:r>
              <a:rPr lang="en-US" altLang="zh-TW" b="1" dirty="0"/>
              <a:t>If we try to represent 1743.625 in binary under 13 bits Identification field we get 11011001111.101 which exceeds 13 bits also floating value can’t be interpreted.</a:t>
            </a:r>
            <a:endParaRPr lang="zh-TW" altLang="zh-TW"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5054BC0E-2044-4EC9-B821-CCE100C83B81}"/>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484B8F8-649C-48AB-AB66-8F6FD5EA6593}" type="slidenum">
              <a:rPr lang="en-US" altLang="zh-TW" b="0" smtClean="0">
                <a:latin typeface="Times New Roman" panose="02020603050405020304" pitchFamily="18" charset="0"/>
              </a:rPr>
              <a:pPr/>
              <a:t>37</a:t>
            </a:fld>
            <a:endParaRPr lang="en-US" altLang="zh-TW" b="0">
              <a:latin typeface="Times New Roman" panose="02020603050405020304" pitchFamily="18" charset="0"/>
            </a:endParaRPr>
          </a:p>
        </p:txBody>
      </p:sp>
      <p:sp>
        <p:nvSpPr>
          <p:cNvPr id="73731" name="Rectangle 2">
            <a:extLst>
              <a:ext uri="{FF2B5EF4-FFF2-40B4-BE49-F238E27FC236}">
                <a16:creationId xmlns:a16="http://schemas.microsoft.com/office/drawing/2014/main" id="{61F91F64-3596-4757-863B-E32E983280F1}"/>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7122AC88-152D-4DA4-9D29-1318D65FF3B7}"/>
              </a:ext>
            </a:extLst>
          </p:cNvPr>
          <p:cNvSpPr>
            <a:spLocks noGrp="1" noChangeArrowheads="1"/>
          </p:cNvSpPr>
          <p:nvPr>
            <p:ph type="body" idx="1"/>
          </p:nvPr>
        </p:nvSpPr>
        <p:spPr>
          <a:noFill/>
        </p:spPr>
        <p:txBody>
          <a:bodyPr/>
          <a:lstStyle/>
          <a:p>
            <a:r>
              <a:rPr lang="en-US" altLang="en-US" b="1" dirty="0"/>
              <a:t>Flags. </a:t>
            </a:r>
            <a:r>
              <a:rPr lang="en-US" altLang="en-US" dirty="0"/>
              <a:t>This is a three-bit field. </a:t>
            </a:r>
          </a:p>
          <a:p>
            <a:r>
              <a:rPr lang="en-US" altLang="en-US" dirty="0"/>
              <a:t>The </a:t>
            </a:r>
            <a:r>
              <a:rPr lang="en-US" altLang="en-US" b="1" dirty="0"/>
              <a:t>first bit is reserved (not used</a:t>
            </a:r>
            <a:r>
              <a:rPr lang="en-US" altLang="en-US" dirty="0"/>
              <a:t>). </a:t>
            </a:r>
          </a:p>
          <a:p>
            <a:endParaRPr lang="en-US" altLang="en-US" dirty="0"/>
          </a:p>
          <a:p>
            <a:r>
              <a:rPr lang="en-US" altLang="en-US" b="1" dirty="0"/>
              <a:t>The second bit </a:t>
            </a:r>
            <a:r>
              <a:rPr lang="en-US" altLang="en-US" dirty="0"/>
              <a:t>is called the </a:t>
            </a:r>
            <a:r>
              <a:rPr lang="en-US" altLang="en-US" b="1" i="1" dirty="0"/>
              <a:t>do not fragment </a:t>
            </a:r>
            <a:r>
              <a:rPr lang="en-US" altLang="en-US" dirty="0"/>
              <a:t>bit. </a:t>
            </a:r>
            <a:r>
              <a:rPr lang="en-US" altLang="en-US" b="1" dirty="0"/>
              <a:t>If</a:t>
            </a:r>
            <a:r>
              <a:rPr lang="en-US" altLang="en-US" dirty="0"/>
              <a:t> its </a:t>
            </a:r>
            <a:r>
              <a:rPr lang="en-US" altLang="en-US" b="1" dirty="0"/>
              <a:t>value is 1</a:t>
            </a:r>
            <a:r>
              <a:rPr lang="en-US" altLang="en-US" dirty="0"/>
              <a:t>, the </a:t>
            </a:r>
            <a:r>
              <a:rPr lang="en-US" altLang="en-US" b="1" dirty="0"/>
              <a:t>machine must not fragment </a:t>
            </a:r>
            <a:r>
              <a:rPr lang="en-US" altLang="en-US" dirty="0"/>
              <a:t>the</a:t>
            </a:r>
          </a:p>
          <a:p>
            <a:r>
              <a:rPr lang="en-US" altLang="en-US" dirty="0"/>
              <a:t>datagram. If it cannot pass the datagram through any available physical network, it</a:t>
            </a:r>
          </a:p>
          <a:p>
            <a:r>
              <a:rPr lang="en-US" altLang="en-US" b="1" dirty="0"/>
              <a:t>discards the datagram and sends an ICMP error message </a:t>
            </a:r>
            <a:r>
              <a:rPr lang="en-US" altLang="en-US" dirty="0"/>
              <a:t>to the source host. </a:t>
            </a:r>
          </a:p>
          <a:p>
            <a:r>
              <a:rPr lang="en-US" altLang="en-US" b="1" dirty="0"/>
              <a:t>If </a:t>
            </a:r>
            <a:r>
              <a:rPr lang="en-US" altLang="en-US" dirty="0"/>
              <a:t>its </a:t>
            </a:r>
            <a:r>
              <a:rPr lang="en-US" altLang="en-US" b="1" dirty="0"/>
              <a:t>value is 0</a:t>
            </a:r>
            <a:r>
              <a:rPr lang="en-US" altLang="en-US" dirty="0"/>
              <a:t>, the datagram </a:t>
            </a:r>
            <a:r>
              <a:rPr lang="en-US" altLang="en-US" b="1" dirty="0"/>
              <a:t>can be fragmented if necessary</a:t>
            </a:r>
            <a:r>
              <a:rPr lang="en-US" altLang="en-US" dirty="0"/>
              <a:t>. </a:t>
            </a:r>
          </a:p>
          <a:p>
            <a:endParaRPr lang="en-US" altLang="en-US" dirty="0"/>
          </a:p>
          <a:p>
            <a:r>
              <a:rPr lang="en-US" altLang="en-US" dirty="0"/>
              <a:t>The </a:t>
            </a:r>
            <a:r>
              <a:rPr lang="en-US" altLang="en-US" b="1" dirty="0"/>
              <a:t>third bit </a:t>
            </a:r>
            <a:r>
              <a:rPr lang="en-US" altLang="en-US" dirty="0"/>
              <a:t>is called the </a:t>
            </a:r>
            <a:r>
              <a:rPr lang="en-US" altLang="en-US" b="1" i="1" dirty="0"/>
              <a:t>more fragment </a:t>
            </a:r>
            <a:r>
              <a:rPr lang="en-US" altLang="en-US" dirty="0"/>
              <a:t>bit. If its </a:t>
            </a:r>
            <a:r>
              <a:rPr lang="en-US" altLang="en-US" b="1" dirty="0"/>
              <a:t>value is 1</a:t>
            </a:r>
            <a:r>
              <a:rPr lang="en-US" altLang="en-US" dirty="0"/>
              <a:t>, it </a:t>
            </a:r>
            <a:r>
              <a:rPr lang="en-US" altLang="en-US" b="1" dirty="0"/>
              <a:t>means</a:t>
            </a:r>
            <a:r>
              <a:rPr lang="en-US" altLang="en-US" dirty="0"/>
              <a:t> the datagram is not the</a:t>
            </a:r>
          </a:p>
          <a:p>
            <a:r>
              <a:rPr lang="en-US" altLang="en-US" dirty="0"/>
              <a:t>last fragment; </a:t>
            </a:r>
            <a:r>
              <a:rPr lang="en-US" altLang="en-US" b="1" dirty="0"/>
              <a:t>there are more fragments after this one</a:t>
            </a:r>
            <a:r>
              <a:rPr lang="en-US" altLang="en-US" dirty="0"/>
              <a:t>. If its </a:t>
            </a:r>
            <a:r>
              <a:rPr lang="en-US" altLang="en-US" b="1" dirty="0"/>
              <a:t>value is 0</a:t>
            </a:r>
            <a:r>
              <a:rPr lang="en-US" altLang="en-US" dirty="0"/>
              <a:t>, it means this</a:t>
            </a:r>
          </a:p>
          <a:p>
            <a:r>
              <a:rPr lang="en-US" altLang="en-US" dirty="0"/>
              <a:t>is the </a:t>
            </a:r>
            <a:r>
              <a:rPr lang="en-US" altLang="en-US" b="1" dirty="0"/>
              <a:t>last or only fragment.</a:t>
            </a:r>
          </a:p>
          <a:p>
            <a:endParaRPr lang="en-US" altLang="zh-TW" b="1" dirty="0"/>
          </a:p>
          <a:p>
            <a:r>
              <a:rPr lang="en-US" altLang="zh-TW" b="1" dirty="0"/>
              <a:t>https://www.summit360.com/2019/01/18/best-ways-to-avoid-ip-fragmentation/</a:t>
            </a:r>
          </a:p>
          <a:p>
            <a:r>
              <a:rPr lang="en-US" sz="1200" b="1" i="0" kern="1200" dirty="0">
                <a:solidFill>
                  <a:schemeClr val="tx1"/>
                </a:solidFill>
                <a:effectLst/>
                <a:latin typeface="Times New Roman" panose="02020603050405020304" pitchFamily="18" charset="0"/>
                <a:ea typeface="+mn-ea"/>
                <a:cs typeface="+mn-cs"/>
              </a:rPr>
              <a:t>Avoiding IP Fragmentation Attacks</a:t>
            </a:r>
          </a:p>
          <a:p>
            <a:r>
              <a:rPr lang="en-US" sz="1200" b="0" i="0" kern="1200" dirty="0">
                <a:solidFill>
                  <a:schemeClr val="tx1"/>
                </a:solidFill>
                <a:effectLst/>
                <a:latin typeface="Times New Roman" panose="02020603050405020304" pitchFamily="18" charset="0"/>
                <a:ea typeface="+mn-ea"/>
                <a:cs typeface="+mn-cs"/>
              </a:rPr>
              <a:t>In addition to causing network inefficiencies and performance issues, IP fragmentation can lead to security issues as well. IP fragmentation attacks are a form of DDoS attack where the fragmentation mechanisms overwhelm the target network.</a:t>
            </a:r>
          </a:p>
          <a:p>
            <a:r>
              <a:rPr lang="en-US" sz="1200" b="0" i="0" kern="1200" dirty="0">
                <a:solidFill>
                  <a:schemeClr val="tx1"/>
                </a:solidFill>
                <a:effectLst/>
                <a:latin typeface="Times New Roman" panose="02020603050405020304" pitchFamily="18" charset="0"/>
                <a:ea typeface="+mn-ea"/>
                <a:cs typeface="+mn-cs"/>
              </a:rPr>
              <a:t>There are two known ways that fragmentation can be exploited.</a:t>
            </a:r>
          </a:p>
          <a:p>
            <a:r>
              <a:rPr lang="en-US" sz="1200" b="1" i="0" kern="1200" dirty="0">
                <a:solidFill>
                  <a:schemeClr val="tx1"/>
                </a:solidFill>
                <a:effectLst/>
                <a:latin typeface="Times New Roman" panose="02020603050405020304" pitchFamily="18" charset="0"/>
                <a:ea typeface="+mn-ea"/>
                <a:cs typeface="+mn-cs"/>
              </a:rPr>
              <a:t>UDP and ICMP Fragmentation Attacks</a:t>
            </a:r>
            <a:endParaRPr lang="en-US" sz="1200" b="0" i="0" kern="1200" dirty="0">
              <a:solidFill>
                <a:schemeClr val="tx1"/>
              </a:solidFill>
              <a:effectLst/>
              <a:latin typeface="Times New Roman" panose="02020603050405020304" pitchFamily="18" charset="0"/>
              <a:ea typeface="+mn-ea"/>
              <a:cs typeface="+mn-cs"/>
            </a:endParaRPr>
          </a:p>
          <a:p>
            <a:r>
              <a:rPr lang="en-US" sz="1200" b="0" i="0" kern="1200" dirty="0">
                <a:solidFill>
                  <a:schemeClr val="tx1"/>
                </a:solidFill>
                <a:effectLst/>
                <a:latin typeface="Times New Roman" panose="02020603050405020304" pitchFamily="18" charset="0"/>
                <a:ea typeface="+mn-ea"/>
                <a:cs typeface="+mn-cs"/>
              </a:rPr>
              <a:t>This type of attack sends fraudulent UDP or ICMP packets that exceed the MTU of the network. Since the packets aren’t real, they can’t be reassembled, but the network will continue to retransmit them. This overwhelms the server and may take it out altogether.</a:t>
            </a:r>
          </a:p>
          <a:p>
            <a:r>
              <a:rPr lang="en-US" sz="1200" b="1" i="0" kern="1200" dirty="0">
                <a:solidFill>
                  <a:schemeClr val="tx1"/>
                </a:solidFill>
                <a:effectLst/>
                <a:latin typeface="Times New Roman" panose="02020603050405020304" pitchFamily="18" charset="0"/>
                <a:ea typeface="+mn-ea"/>
                <a:cs typeface="+mn-cs"/>
              </a:rPr>
              <a:t>TCP Fragmentation Attacks</a:t>
            </a:r>
            <a:endParaRPr lang="en-US" sz="1200" b="0" i="0" kern="1200" dirty="0">
              <a:solidFill>
                <a:schemeClr val="tx1"/>
              </a:solidFill>
              <a:effectLst/>
              <a:latin typeface="Times New Roman" panose="02020603050405020304" pitchFamily="18" charset="0"/>
              <a:ea typeface="+mn-ea"/>
              <a:cs typeface="+mn-cs"/>
            </a:endParaRPr>
          </a:p>
          <a:p>
            <a:r>
              <a:rPr lang="en-US" sz="1200" b="0" i="0" kern="1200" dirty="0">
                <a:solidFill>
                  <a:schemeClr val="tx1"/>
                </a:solidFill>
                <a:effectLst/>
                <a:latin typeface="Times New Roman" panose="02020603050405020304" pitchFamily="18" charset="0"/>
                <a:ea typeface="+mn-ea"/>
                <a:cs typeface="+mn-cs"/>
              </a:rPr>
              <a:t>The best-known form of this attack is the Teardrop attack, which exploited a vulnerability in old versions of Windows. These kinds of fragmentation attacks target TCP/IP reassembly mechanisms by preventing them from putting fragmented packets together. Data packets begin to overlap and overwhelm the server, which can cause it to fail.</a:t>
            </a:r>
          </a:p>
          <a:p>
            <a:r>
              <a:rPr lang="en-US" sz="1200" b="0" i="0" kern="1200" dirty="0">
                <a:solidFill>
                  <a:schemeClr val="tx1"/>
                </a:solidFill>
                <a:effectLst/>
                <a:latin typeface="Times New Roman" panose="02020603050405020304" pitchFamily="18" charset="0"/>
                <a:ea typeface="+mn-ea"/>
                <a:cs typeface="+mn-cs"/>
              </a:rPr>
              <a:t>You can protect your network from these kinds of attacks by setting fragmentation rules and inspecting incoming data packets for things that violate those rules, like using a router or a secured proxy</a:t>
            </a:r>
          </a:p>
          <a:p>
            <a:endParaRPr lang="zh-TW" altLang="zh-TW" b="1"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76A6C221-31AA-42D2-91E9-54BD012B0C6D}"/>
              </a:ext>
            </a:extLst>
          </p:cNvPr>
          <p:cNvSpPr>
            <a:spLocks noGrp="1" noRot="1" noChangeAspect="1" noTextEdit="1"/>
          </p:cNvSpPr>
          <p:nvPr>
            <p:ph type="sldImg"/>
          </p:nvPr>
        </p:nvSpPr>
        <p:spPr>
          <a:ln/>
        </p:spPr>
      </p:sp>
      <p:sp>
        <p:nvSpPr>
          <p:cNvPr id="77827" name="Notes Placeholder 2">
            <a:extLst>
              <a:ext uri="{FF2B5EF4-FFF2-40B4-BE49-F238E27FC236}">
                <a16:creationId xmlns:a16="http://schemas.microsoft.com/office/drawing/2014/main" id="{31374D02-F604-436E-87C1-8386047B3F44}"/>
              </a:ext>
            </a:extLst>
          </p:cNvPr>
          <p:cNvSpPr>
            <a:spLocks noGrp="1"/>
          </p:cNvSpPr>
          <p:nvPr>
            <p:ph type="body" idx="1"/>
          </p:nvPr>
        </p:nvSpPr>
        <p:spPr>
          <a:noFill/>
        </p:spPr>
        <p:txBody>
          <a:bodyPr/>
          <a:lstStyle/>
          <a:p>
            <a:r>
              <a:rPr lang="en-US" altLang="zh-TW" b="1" dirty="0"/>
              <a:t>Assume MTU is 1420</a:t>
            </a:r>
          </a:p>
          <a:p>
            <a:r>
              <a:rPr lang="en-US" altLang="zh-TW" b="1" dirty="0"/>
              <a:t>How to Fragment?</a:t>
            </a:r>
          </a:p>
          <a:p>
            <a:r>
              <a:rPr lang="en-US" altLang="zh-TW" dirty="0"/>
              <a:t>Assume MTU is 1420 Bytes </a:t>
            </a:r>
          </a:p>
          <a:p>
            <a:r>
              <a:rPr lang="en-US" altLang="zh-TW" dirty="0"/>
              <a:t>Assume </a:t>
            </a:r>
            <a:r>
              <a:rPr lang="en-US" altLang="zh-TW" b="1" dirty="0"/>
              <a:t>IP datagram size is 4020 </a:t>
            </a:r>
            <a:r>
              <a:rPr lang="en-US" altLang="zh-TW" dirty="0"/>
              <a:t>(including Base Header 20 only, assuming no Options in header), so Data is 4000 bytes i.e. byte numbers 0 to 3999 . , Therefore data is </a:t>
            </a:r>
            <a:r>
              <a:rPr lang="en-US" altLang="zh-TW" b="1" dirty="0"/>
              <a:t>T</a:t>
            </a:r>
            <a:r>
              <a:rPr lang="en-US" altLang="zh-TW" dirty="0"/>
              <a:t>= 4000 bytes to be fragmented.</a:t>
            </a:r>
          </a:p>
          <a:p>
            <a:r>
              <a:rPr lang="en-US" altLang="zh-TW" dirty="0"/>
              <a:t>Assume if MTU of outgoing N/w is  say ‘M’ Bytes, fragment is created (with </a:t>
            </a:r>
            <a:r>
              <a:rPr lang="en-US" altLang="zh-TW" b="1" dirty="0"/>
              <a:t>20 Byte IP header + data</a:t>
            </a:r>
            <a:r>
              <a:rPr lang="en-US" altLang="zh-TW" dirty="0"/>
              <a:t>) with size </a:t>
            </a:r>
            <a:r>
              <a:rPr lang="en-US" altLang="zh-TW" b="1" dirty="0"/>
              <a:t>M. </a:t>
            </a:r>
            <a:r>
              <a:rPr lang="en-US" altLang="zh-TW" dirty="0"/>
              <a:t>If </a:t>
            </a:r>
            <a:r>
              <a:rPr lang="en-US" altLang="zh-TW" b="1" dirty="0"/>
              <a:t> x </a:t>
            </a:r>
            <a:r>
              <a:rPr lang="en-US" altLang="zh-TW" dirty="0"/>
              <a:t>is the </a:t>
            </a:r>
            <a:r>
              <a:rPr lang="en-US" altLang="zh-TW" b="1" dirty="0"/>
              <a:t>data size in fragment</a:t>
            </a:r>
            <a:r>
              <a:rPr lang="en-US" altLang="zh-TW" dirty="0"/>
              <a:t>(assuming no Options in header) , </a:t>
            </a:r>
            <a:r>
              <a:rPr lang="en-US" altLang="zh-TW" b="1" dirty="0"/>
              <a:t>x+20</a:t>
            </a:r>
            <a:r>
              <a:rPr lang="en-US" altLang="zh-TW" dirty="0"/>
              <a:t> is IP packet size which must pass through Network with MTU </a:t>
            </a:r>
            <a:r>
              <a:rPr lang="en-US" altLang="zh-TW" b="1" dirty="0"/>
              <a:t>M;   x+20=M</a:t>
            </a:r>
            <a:r>
              <a:rPr lang="en-US" altLang="zh-TW" dirty="0"/>
              <a:t> , so </a:t>
            </a:r>
            <a:r>
              <a:rPr lang="en-US" altLang="zh-TW" b="1" dirty="0"/>
              <a:t>x= M-20</a:t>
            </a:r>
          </a:p>
          <a:p>
            <a:r>
              <a:rPr lang="en-US" altLang="zh-TW" b="1" dirty="0"/>
              <a:t>x</a:t>
            </a:r>
            <a:r>
              <a:rPr lang="en-US" altLang="zh-TW" dirty="0"/>
              <a:t>=1420-20 =1400</a:t>
            </a:r>
          </a:p>
          <a:p>
            <a:r>
              <a:rPr lang="en-US" altLang="zh-TW" b="1" dirty="0"/>
              <a:t>(Total Data size)/(Size of data in fragment) i.e. T/x</a:t>
            </a:r>
            <a:r>
              <a:rPr lang="en-US" altLang="zh-TW" dirty="0"/>
              <a:t>  is the number of Fragments created. Means  </a:t>
            </a:r>
            <a:r>
              <a:rPr lang="en-US" altLang="zh-TW" b="1" dirty="0"/>
              <a:t>4000/1400 =upper-bound( 2.85</a:t>
            </a:r>
            <a:r>
              <a:rPr lang="en-US" altLang="zh-TW" dirty="0"/>
              <a:t>..)  , </a:t>
            </a:r>
            <a:r>
              <a:rPr lang="en-US" altLang="zh-TW" b="1" dirty="0"/>
              <a:t>means 3 fragments</a:t>
            </a:r>
            <a:r>
              <a:rPr lang="en-US" altLang="zh-TW" dirty="0"/>
              <a:t>.  </a:t>
            </a:r>
          </a:p>
          <a:p>
            <a:r>
              <a:rPr lang="en-US" altLang="zh-TW" dirty="0"/>
              <a:t>Both </a:t>
            </a:r>
            <a:r>
              <a:rPr lang="en-US" altLang="zh-TW" b="1" dirty="0"/>
              <a:t>1</a:t>
            </a:r>
            <a:r>
              <a:rPr lang="en-US" altLang="zh-TW" b="1" baseline="30000" dirty="0"/>
              <a:t>st</a:t>
            </a:r>
            <a:r>
              <a:rPr lang="en-US" altLang="zh-TW" dirty="0"/>
              <a:t> &amp; </a:t>
            </a:r>
            <a:r>
              <a:rPr lang="en-US" altLang="zh-TW" b="1" dirty="0"/>
              <a:t>2</a:t>
            </a:r>
            <a:r>
              <a:rPr lang="en-US" altLang="zh-TW" b="1" baseline="30000" dirty="0"/>
              <a:t>nd</a:t>
            </a:r>
            <a:r>
              <a:rPr lang="en-US" altLang="zh-TW" dirty="0"/>
              <a:t>  </a:t>
            </a:r>
            <a:r>
              <a:rPr lang="en-US" altLang="zh-TW" b="1" dirty="0"/>
              <a:t>fragments(data)</a:t>
            </a:r>
            <a:r>
              <a:rPr lang="en-US" altLang="zh-TW" dirty="0"/>
              <a:t> each of </a:t>
            </a:r>
            <a:r>
              <a:rPr lang="en-US" altLang="zh-TW" b="1" dirty="0"/>
              <a:t>1400</a:t>
            </a:r>
            <a:r>
              <a:rPr lang="en-US" altLang="zh-TW" dirty="0"/>
              <a:t> and remaining </a:t>
            </a:r>
            <a:r>
              <a:rPr lang="en-US" altLang="zh-TW" b="1" dirty="0"/>
              <a:t>4000-2800=1200(data) in 3</a:t>
            </a:r>
            <a:r>
              <a:rPr lang="en-US" altLang="zh-TW" b="1" baseline="30000" dirty="0"/>
              <a:t>rd</a:t>
            </a:r>
            <a:r>
              <a:rPr lang="en-US" altLang="zh-TW" b="1" dirty="0"/>
              <a:t> Fragment</a:t>
            </a:r>
            <a:r>
              <a:rPr lang="en-US" altLang="zh-TW" dirty="0"/>
              <a:t>.</a:t>
            </a:r>
          </a:p>
          <a:p>
            <a:endParaRPr lang="en-US" altLang="zh-TW" b="1" dirty="0"/>
          </a:p>
          <a:p>
            <a:r>
              <a:rPr lang="en-US" altLang="en-US" b="1" dirty="0"/>
              <a:t>Fragmentation offset. </a:t>
            </a:r>
            <a:r>
              <a:rPr lang="en-US" altLang="en-US" dirty="0"/>
              <a:t>This 13-bit field shows the relative position of this</a:t>
            </a:r>
          </a:p>
          <a:p>
            <a:r>
              <a:rPr lang="en-US" altLang="en-US" dirty="0"/>
              <a:t>fragment with respect to the whole datagram. It is the offset of the data in the original</a:t>
            </a:r>
          </a:p>
          <a:p>
            <a:r>
              <a:rPr lang="en-US" altLang="en-US" dirty="0"/>
              <a:t>datagram </a:t>
            </a:r>
            <a:r>
              <a:rPr lang="en-US" altLang="en-US" b="1" dirty="0"/>
              <a:t>measured in units of 8 bytes</a:t>
            </a:r>
            <a:r>
              <a:rPr lang="en-US" altLang="en-US" dirty="0"/>
              <a:t>. Figure 7.8 shows a datagram with a</a:t>
            </a:r>
          </a:p>
          <a:p>
            <a:r>
              <a:rPr lang="en-US" altLang="en-US" dirty="0"/>
              <a:t>data size of 4000 bytes fragmented into three fragments. The bytes in the original</a:t>
            </a:r>
          </a:p>
          <a:p>
            <a:r>
              <a:rPr lang="en-US" altLang="en-US" dirty="0"/>
              <a:t>datagram are numbered 0 to 3999. The </a:t>
            </a:r>
            <a:r>
              <a:rPr lang="en-US" altLang="en-US" b="1" dirty="0"/>
              <a:t>first fragment </a:t>
            </a:r>
            <a:r>
              <a:rPr lang="en-US" altLang="en-US" dirty="0"/>
              <a:t>carries </a:t>
            </a:r>
            <a:r>
              <a:rPr lang="en-US" altLang="en-US" b="1" dirty="0"/>
              <a:t>bytes 0 to 1399</a:t>
            </a:r>
            <a:r>
              <a:rPr lang="en-US" altLang="en-US" dirty="0"/>
              <a:t>. </a:t>
            </a:r>
          </a:p>
          <a:p>
            <a:r>
              <a:rPr lang="en-US" altLang="en-US" dirty="0"/>
              <a:t>The offset for this datagram is </a:t>
            </a:r>
            <a:r>
              <a:rPr lang="en-US" altLang="en-US" b="1" dirty="0"/>
              <a:t>0/8 = 0</a:t>
            </a:r>
            <a:r>
              <a:rPr lang="en-US" altLang="en-US" dirty="0"/>
              <a:t>. </a:t>
            </a:r>
          </a:p>
          <a:p>
            <a:r>
              <a:rPr lang="en-US" altLang="en-US" dirty="0"/>
              <a:t>The second fragment carries </a:t>
            </a:r>
            <a:r>
              <a:rPr lang="en-US" altLang="en-US" b="1" dirty="0"/>
              <a:t>bytes 1400 to 2799</a:t>
            </a:r>
            <a:r>
              <a:rPr lang="en-US" altLang="en-US" dirty="0"/>
              <a:t>;</a:t>
            </a:r>
          </a:p>
          <a:p>
            <a:r>
              <a:rPr lang="en-US" altLang="en-US" dirty="0"/>
              <a:t>the offset value for this </a:t>
            </a:r>
            <a:r>
              <a:rPr lang="en-US" altLang="en-US" b="1" dirty="0"/>
              <a:t>fragment is 1400/8 = 175.</a:t>
            </a:r>
            <a:r>
              <a:rPr lang="en-US" altLang="en-US" dirty="0"/>
              <a:t> (if you select wrong byte number, example instead of 1399 1398, (0-1398)means length is 1399 not divisible by 8.</a:t>
            </a:r>
          </a:p>
          <a:p>
            <a:r>
              <a:rPr lang="en-US" altLang="en-US" dirty="0"/>
              <a:t>In any case if you found length of fragment according to MTU) is not divisible by 8 ,then select a largest multiple of 8 but less than (MTU-Header)(</a:t>
            </a:r>
            <a:r>
              <a:rPr lang="en-US" altLang="en-US" b="1" dirty="0"/>
              <a:t>More details </a:t>
            </a:r>
            <a:r>
              <a:rPr lang="en-US" altLang="en-US" dirty="0"/>
              <a:t>see in the example explained at </a:t>
            </a:r>
            <a:r>
              <a:rPr lang="en-US" altLang="en-US" b="1" dirty="0"/>
              <a:t>end of this notes</a:t>
            </a:r>
            <a:r>
              <a:rPr lang="en-US" altLang="en-US" dirty="0"/>
              <a:t>)</a:t>
            </a:r>
          </a:p>
          <a:p>
            <a:r>
              <a:rPr lang="en-US" altLang="en-US" dirty="0"/>
              <a:t>Finally, the third fragment carries bytes 2800 to 3999. The offset value for this fragment is 2800/8 = 350.</a:t>
            </a:r>
          </a:p>
          <a:p>
            <a:endParaRPr lang="en-US" altLang="en-US" dirty="0"/>
          </a:p>
          <a:p>
            <a:r>
              <a:rPr lang="en-US" altLang="en-US" dirty="0"/>
              <a:t>Remember that the </a:t>
            </a:r>
            <a:r>
              <a:rPr lang="en-US" altLang="en-US" b="1" dirty="0"/>
              <a:t>value of the offset is measured in units of 8 bytes</a:t>
            </a:r>
            <a:r>
              <a:rPr lang="en-US" altLang="en-US" dirty="0"/>
              <a:t>. This is done</a:t>
            </a:r>
          </a:p>
          <a:p>
            <a:r>
              <a:rPr lang="en-US" altLang="en-US" dirty="0"/>
              <a:t>because the </a:t>
            </a:r>
            <a:r>
              <a:rPr lang="en-US" altLang="en-US" b="1" dirty="0"/>
              <a:t>length of the offset field is only 13 bits </a:t>
            </a:r>
            <a:r>
              <a:rPr lang="en-US" altLang="en-US" dirty="0"/>
              <a:t>long and </a:t>
            </a:r>
            <a:r>
              <a:rPr lang="en-US" altLang="en-US" b="1" dirty="0"/>
              <a:t>cannot represent </a:t>
            </a:r>
            <a:r>
              <a:rPr lang="en-US" altLang="en-US" dirty="0"/>
              <a:t>a</a:t>
            </a:r>
          </a:p>
          <a:p>
            <a:r>
              <a:rPr lang="en-US" altLang="en-US" b="1" dirty="0"/>
              <a:t>Offset value greater than 8191</a:t>
            </a:r>
            <a:r>
              <a:rPr lang="en-US" altLang="en-US" dirty="0"/>
              <a:t>. This forces hosts or routers that fragment</a:t>
            </a:r>
          </a:p>
          <a:p>
            <a:r>
              <a:rPr lang="en-US" altLang="en-US" dirty="0"/>
              <a:t>datagrams to choose the size of each fragment so that the </a:t>
            </a:r>
            <a:r>
              <a:rPr lang="en-US" altLang="en-US" b="1" dirty="0"/>
              <a:t>first byte number is divisible</a:t>
            </a:r>
          </a:p>
          <a:p>
            <a:r>
              <a:rPr lang="en-US" altLang="en-US" b="1" dirty="0"/>
              <a:t>by 8. </a:t>
            </a:r>
          </a:p>
          <a:p>
            <a:endParaRPr lang="en-US" altLang="zh-TW" b="1" dirty="0"/>
          </a:p>
          <a:p>
            <a:r>
              <a:rPr lang="en-US" altLang="zh-TW" b="1" dirty="0"/>
              <a:t>Offset is 13 bit size, max size representable is ; 2</a:t>
            </a:r>
            <a:r>
              <a:rPr lang="en-US" altLang="zh-TW" b="1" baseline="30000" dirty="0"/>
              <a:t>13</a:t>
            </a:r>
            <a:r>
              <a:rPr lang="en-US" altLang="zh-TW" b="1" dirty="0"/>
              <a:t> =8192, as offsets start from 0 , last offset number can be 8191.</a:t>
            </a:r>
          </a:p>
          <a:p>
            <a:r>
              <a:rPr lang="en-US" altLang="zh-TW" b="1" dirty="0"/>
              <a:t>8* 8191 =65528 will be the starting byte number of last fragment.</a:t>
            </a:r>
          </a:p>
          <a:p>
            <a:r>
              <a:rPr lang="en-US" altLang="zh-TW" b="1" dirty="0"/>
              <a:t>8* 8192 =65536</a:t>
            </a:r>
            <a:r>
              <a:rPr lang="en-US" altLang="zh-TW" b="1" baseline="30000" dirty="0"/>
              <a:t>th</a:t>
            </a:r>
            <a:r>
              <a:rPr lang="en-US" altLang="zh-TW" b="1" dirty="0"/>
              <a:t> </a:t>
            </a:r>
            <a:r>
              <a:rPr lang="en-US" altLang="zh-TW" b="1" baseline="30000" dirty="0"/>
              <a:t> </a:t>
            </a:r>
            <a:r>
              <a:rPr lang="en-US" altLang="zh-TW" b="1" dirty="0"/>
              <a:t>byte, but last byte of any IP is 65535(0 to 65535) (Max IP length is 65536).</a:t>
            </a:r>
          </a:p>
          <a:p>
            <a:r>
              <a:rPr lang="en-US" altLang="zh-TW" b="1" dirty="0"/>
              <a:t>Therefore Offset number may be at the max equal to 8191,  can’t be more than 8191</a:t>
            </a:r>
            <a:endParaRPr lang="zh-TW" altLang="zh-TW" dirty="0"/>
          </a:p>
          <a:p>
            <a:endParaRPr lang="en-US" altLang="en-US" dirty="0"/>
          </a:p>
          <a:p>
            <a:r>
              <a:rPr lang="en-US" altLang="en-US" b="1" u="sng" dirty="0"/>
              <a:t>For example</a:t>
            </a:r>
            <a:r>
              <a:rPr lang="en-US" altLang="en-US" dirty="0"/>
              <a:t>- Assume that an IP  with payload(data part) of 1000 Bytes is to be passed through a network of MTU 512 Bytes. Every fragmented data part has IP header part(assume 20 byte mandatory header) , so in fragment data part is 512-20=492.  </a:t>
            </a:r>
          </a:p>
          <a:p>
            <a:r>
              <a:rPr lang="en-US" altLang="en-US" dirty="0"/>
              <a:t>Number of fragments= 1000/492 =2.0325.</a:t>
            </a:r>
          </a:p>
          <a:p>
            <a:r>
              <a:rPr lang="en-US" altLang="en-US" dirty="0"/>
              <a:t>If we allow each fragment of length 492 bytes , then Offset value will be 492/8 =61.5 , fractional values are no allowed in offset , because it has to be  multiple of 8.</a:t>
            </a:r>
          </a:p>
          <a:p>
            <a:r>
              <a:rPr lang="en-US" altLang="en-US" b="1" dirty="0"/>
              <a:t>Largest multiple of  8 but less than 492 is 488 byte</a:t>
            </a:r>
            <a:r>
              <a:rPr lang="en-US" altLang="en-US" dirty="0"/>
              <a:t>. Therefore now fragments are 1000/488 =2.049. Means </a:t>
            </a:r>
            <a:r>
              <a:rPr lang="en-US" altLang="en-US" b="1" dirty="0"/>
              <a:t>2 fragments each of 488 data part </a:t>
            </a:r>
            <a:r>
              <a:rPr lang="en-US" altLang="en-US" dirty="0"/>
              <a:t>and remaining </a:t>
            </a:r>
            <a:r>
              <a:rPr lang="en-US" altLang="en-US" b="1" dirty="0"/>
              <a:t>24 Bytes in the 3</a:t>
            </a:r>
            <a:r>
              <a:rPr lang="en-US" altLang="en-US" b="1" baseline="30000" dirty="0"/>
              <a:t>rd</a:t>
            </a:r>
            <a:r>
              <a:rPr lang="en-US" altLang="en-US" b="1" dirty="0"/>
              <a:t> fragment</a:t>
            </a:r>
            <a:r>
              <a:rPr lang="en-US" altLang="en-US" dirty="0"/>
              <a:t>)</a:t>
            </a:r>
          </a:p>
          <a:p>
            <a:endParaRPr lang="en-US" altLang="en-US" dirty="0"/>
          </a:p>
        </p:txBody>
      </p:sp>
      <p:sp>
        <p:nvSpPr>
          <p:cNvPr id="77828" name="Slide Number Placeholder 3">
            <a:extLst>
              <a:ext uri="{FF2B5EF4-FFF2-40B4-BE49-F238E27FC236}">
                <a16:creationId xmlns:a16="http://schemas.microsoft.com/office/drawing/2014/main" id="{8828E093-FDAA-402E-951C-0477CAE41B8E}"/>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0B6CE8E-0E74-4882-9680-1FCFE07B65DA}" type="slidenum">
              <a:rPr lang="en-US" altLang="zh-TW" b="0" smtClean="0">
                <a:latin typeface="Times New Roman" panose="02020603050405020304" pitchFamily="18" charset="0"/>
              </a:rPr>
              <a:pPr/>
              <a:t>38</a:t>
            </a:fld>
            <a:endParaRPr lang="en-US" altLang="zh-TW" b="0">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6F637018-AF12-4CC3-AC1C-9CD185899EE9}"/>
              </a:ext>
            </a:extLst>
          </p:cNvPr>
          <p:cNvSpPr>
            <a:spLocks noGrp="1" noRot="1" noChangeAspect="1" noTextEdit="1"/>
          </p:cNvSpPr>
          <p:nvPr>
            <p:ph type="sldImg"/>
          </p:nvPr>
        </p:nvSpPr>
        <p:spPr>
          <a:ln/>
        </p:spPr>
      </p:sp>
      <p:sp>
        <p:nvSpPr>
          <p:cNvPr id="79875" name="Notes Placeholder 2">
            <a:extLst>
              <a:ext uri="{FF2B5EF4-FFF2-40B4-BE49-F238E27FC236}">
                <a16:creationId xmlns:a16="http://schemas.microsoft.com/office/drawing/2014/main" id="{270B5B8D-2A17-4D5D-AE5E-91A9C7BAD0A7}"/>
              </a:ext>
            </a:extLst>
          </p:cNvPr>
          <p:cNvSpPr>
            <a:spLocks noGrp="1"/>
          </p:cNvSpPr>
          <p:nvPr>
            <p:ph type="body" idx="1"/>
          </p:nvPr>
        </p:nvSpPr>
        <p:spPr>
          <a:noFill/>
        </p:spPr>
        <p:txBody>
          <a:bodyPr/>
          <a:lstStyle/>
          <a:p>
            <a:endParaRPr lang="en-US" altLang="en-US" dirty="0"/>
          </a:p>
          <a:p>
            <a:r>
              <a:rPr lang="en-US" altLang="en-US" dirty="0"/>
              <a:t>Assume we have 5 of fragments having Identification number say -14567(previous example)</a:t>
            </a:r>
          </a:p>
          <a:p>
            <a:r>
              <a:rPr lang="en-US" altLang="en-US" dirty="0"/>
              <a:t>Discuss Fragmentation Reassembly method at receiver end.</a:t>
            </a:r>
          </a:p>
          <a:p>
            <a:endParaRPr lang="en-US" altLang="en-US" dirty="0"/>
          </a:p>
          <a:p>
            <a:r>
              <a:rPr lang="en-US" altLang="en-US" b="1" dirty="0"/>
              <a:t>4</a:t>
            </a:r>
            <a:r>
              <a:rPr lang="en-US" altLang="en-US" b="1" baseline="30000" dirty="0"/>
              <a:t>th</a:t>
            </a:r>
            <a:r>
              <a:rPr lang="en-US" altLang="en-US" b="1" dirty="0"/>
              <a:t> fragment </a:t>
            </a:r>
            <a:r>
              <a:rPr lang="en-US" altLang="en-US" dirty="0"/>
              <a:t>offset is found by adding length of all 3 fragments &amp; dividing by 8</a:t>
            </a:r>
          </a:p>
          <a:p>
            <a:r>
              <a:rPr lang="en-US" altLang="en-US" dirty="0"/>
              <a:t>1400+800+600=2800 ; 2800/8= 350.</a:t>
            </a:r>
          </a:p>
          <a:p>
            <a:r>
              <a:rPr lang="en-US" altLang="en-US" b="1" dirty="0"/>
              <a:t>4</a:t>
            </a:r>
            <a:r>
              <a:rPr lang="en-US" altLang="en-US" b="1" baseline="30000" dirty="0"/>
              <a:t>th</a:t>
            </a:r>
            <a:r>
              <a:rPr lang="en-US" altLang="en-US" b="1" dirty="0"/>
              <a:t> fragment </a:t>
            </a:r>
            <a:r>
              <a:rPr lang="en-US" altLang="en-US" dirty="0"/>
              <a:t>is one which is having fragmentation offset </a:t>
            </a:r>
            <a:r>
              <a:rPr lang="en-US" altLang="en-US" b="1" dirty="0"/>
              <a:t>=375 </a:t>
            </a:r>
            <a:r>
              <a:rPr lang="en-US" altLang="en-US" dirty="0"/>
              <a:t>&amp; this fragment is also having </a:t>
            </a:r>
            <a:r>
              <a:rPr lang="en-US" altLang="en-US" b="1" dirty="0"/>
              <a:t>M bit 0</a:t>
            </a:r>
            <a:r>
              <a:rPr lang="en-US" altLang="en-US" dirty="0"/>
              <a:t>, </a:t>
            </a:r>
            <a:r>
              <a:rPr lang="en-US" altLang="en-US" dirty="0" err="1"/>
              <a:t>whch</a:t>
            </a:r>
            <a:r>
              <a:rPr lang="en-US" altLang="en-US" dirty="0"/>
              <a:t> means it is last fragment.</a:t>
            </a:r>
          </a:p>
        </p:txBody>
      </p:sp>
      <p:sp>
        <p:nvSpPr>
          <p:cNvPr id="79876" name="Slide Number Placeholder 3">
            <a:extLst>
              <a:ext uri="{FF2B5EF4-FFF2-40B4-BE49-F238E27FC236}">
                <a16:creationId xmlns:a16="http://schemas.microsoft.com/office/drawing/2014/main" id="{143BF93C-99F3-4088-B7F8-9F7E5C59A241}"/>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A094CA4-CD31-46FF-9632-311E427EA218}" type="slidenum">
              <a:rPr lang="en-US" altLang="zh-TW" b="0" smtClean="0">
                <a:latin typeface="Times New Roman" panose="02020603050405020304" pitchFamily="18" charset="0"/>
              </a:rPr>
              <a:pPr/>
              <a:t>39</a:t>
            </a:fld>
            <a:endParaRPr lang="en-US" altLang="zh-TW" b="0">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FBC706EB-5A65-4408-BC41-373DF54B37A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E37E0BB-87AB-4B92-ACBD-A8263C8D13C2}" type="slidenum">
              <a:rPr lang="en-US" altLang="zh-TW" b="0" smtClean="0">
                <a:latin typeface="Times New Roman" panose="02020603050405020304" pitchFamily="18" charset="0"/>
              </a:rPr>
              <a:pPr/>
              <a:t>40</a:t>
            </a:fld>
            <a:endParaRPr lang="en-US" altLang="zh-TW" b="0">
              <a:latin typeface="Times New Roman" panose="02020603050405020304" pitchFamily="18" charset="0"/>
            </a:endParaRPr>
          </a:p>
        </p:txBody>
      </p:sp>
      <p:sp>
        <p:nvSpPr>
          <p:cNvPr id="81923" name="Rectangle 2">
            <a:extLst>
              <a:ext uri="{FF2B5EF4-FFF2-40B4-BE49-F238E27FC236}">
                <a16:creationId xmlns:a16="http://schemas.microsoft.com/office/drawing/2014/main" id="{D5299669-4093-4FBD-8070-7A47E5FC72A2}"/>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F8C2F837-BB27-495C-A70D-41CABB7AB266}"/>
              </a:ext>
            </a:extLst>
          </p:cNvPr>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sz="1200">
                <a:latin typeface="Arial Unicode MS" pitchFamily="34" charset="-128"/>
                <a:ea typeface="+mn-ea"/>
              </a:rPr>
              <a:t>A non-fragmented packet is considered the last fragment.</a:t>
            </a:r>
          </a:p>
          <a:p>
            <a:pPr eaLnBrk="1" hangingPunct="1"/>
            <a:endParaRPr lang="zh-TW" altLang="zh-TW"/>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CC660DDC-CF11-443E-829E-00D0942E3AEC}"/>
              </a:ext>
            </a:extLst>
          </p:cNvPr>
          <p:cNvSpPr>
            <a:spLocks noGrp="1" noRot="1" noChangeAspect="1" noTextEdit="1"/>
          </p:cNvSpPr>
          <p:nvPr>
            <p:ph type="sldImg"/>
          </p:nvPr>
        </p:nvSpPr>
        <p:spPr>
          <a:ln/>
        </p:spPr>
      </p:sp>
      <p:sp>
        <p:nvSpPr>
          <p:cNvPr id="11267" name="Notes Placeholder 2">
            <a:extLst>
              <a:ext uri="{FF2B5EF4-FFF2-40B4-BE49-F238E27FC236}">
                <a16:creationId xmlns:a16="http://schemas.microsoft.com/office/drawing/2014/main" id="{95440E92-6457-4F82-8FEE-8BADC1479E0E}"/>
              </a:ext>
            </a:extLst>
          </p:cNvPr>
          <p:cNvSpPr>
            <a:spLocks noGrp="1"/>
          </p:cNvSpPr>
          <p:nvPr>
            <p:ph type="body" idx="1"/>
          </p:nvPr>
        </p:nvSpPr>
        <p:spPr>
          <a:noFill/>
        </p:spPr>
        <p:txBody>
          <a:bodyPr/>
          <a:lstStyle/>
          <a:p>
            <a:r>
              <a:rPr lang="en-US" altLang="en-US" b="1" dirty="0"/>
              <a:t>Services Provided at the Source Computer</a:t>
            </a:r>
          </a:p>
          <a:p>
            <a:r>
              <a:rPr lang="en-US" altLang="en-US" dirty="0"/>
              <a:t>The network layer receives several pieces of information from the upper layer:</a:t>
            </a:r>
          </a:p>
          <a:p>
            <a:r>
              <a:rPr lang="en-US" altLang="en-US" dirty="0"/>
              <a:t>data, length of data, logical destination address, protocol ID (the identifier of the protocol</a:t>
            </a:r>
          </a:p>
          <a:p>
            <a:r>
              <a:rPr lang="en-US" altLang="en-US" dirty="0"/>
              <a:t>using the network layer), and service type (discussed later). The network layer</a:t>
            </a:r>
          </a:p>
          <a:p>
            <a:r>
              <a:rPr lang="en-US" altLang="en-US" dirty="0"/>
              <a:t>processes these pieces of information to create a set of fragmented datagrams and the</a:t>
            </a:r>
          </a:p>
          <a:p>
            <a:r>
              <a:rPr lang="en-US" altLang="en-US" dirty="0"/>
              <a:t>next-hop MAC address and delivered them to the data link layer.</a:t>
            </a:r>
          </a:p>
          <a:p>
            <a:r>
              <a:rPr lang="en-US" altLang="en-US" b="1" i="1" dirty="0"/>
              <a:t>Packetizing</a:t>
            </a:r>
          </a:p>
          <a:p>
            <a:r>
              <a:rPr lang="en-US" altLang="en-US" dirty="0"/>
              <a:t>The first duty of the network layer is to encapsulate the data coming from the upper</a:t>
            </a:r>
          </a:p>
          <a:p>
            <a:r>
              <a:rPr lang="en-US" altLang="en-US" dirty="0"/>
              <a:t>layer in a datagram. This is done by adding a header to the data that contains the logical</a:t>
            </a:r>
          </a:p>
          <a:p>
            <a:r>
              <a:rPr lang="en-US" altLang="en-US" dirty="0"/>
              <a:t>source and destination address of the packet, information about fragmentation, the protocol</a:t>
            </a:r>
          </a:p>
          <a:p>
            <a:r>
              <a:rPr lang="en-US" altLang="en-US" dirty="0"/>
              <a:t>ID of the protocol that has requested the service, the data length, and possibly</a:t>
            </a:r>
          </a:p>
          <a:p>
            <a:r>
              <a:rPr lang="en-US" altLang="en-US" dirty="0"/>
              <a:t>some options. The network layer also includes a checksum that is calculated only over</a:t>
            </a:r>
          </a:p>
          <a:p>
            <a:r>
              <a:rPr lang="en-US" altLang="en-US" dirty="0"/>
              <a:t>the datagram header.</a:t>
            </a:r>
          </a:p>
          <a:p>
            <a:r>
              <a:rPr lang="en-US" altLang="en-US" b="1" i="1" dirty="0"/>
              <a:t>Finding Logical Address of Next Hop</a:t>
            </a:r>
          </a:p>
          <a:p>
            <a:r>
              <a:rPr lang="en-US" altLang="en-US" dirty="0"/>
              <a:t>The prepared datagram contains the source and destination addresses of the packet. The</a:t>
            </a:r>
          </a:p>
          <a:p>
            <a:r>
              <a:rPr lang="en-US" altLang="en-US" dirty="0"/>
              <a:t>datagram, as we saw before, may have to pass through many networks to reach its final</a:t>
            </a:r>
          </a:p>
          <a:p>
            <a:r>
              <a:rPr lang="en-US" altLang="en-US" dirty="0"/>
              <a:t>destination. If the destination computer is not connected to the same network as the</a:t>
            </a:r>
          </a:p>
          <a:p>
            <a:r>
              <a:rPr lang="en-US" altLang="en-US" dirty="0"/>
              <a:t>source, the datagram should be delivered to the next router. The source and destination</a:t>
            </a:r>
          </a:p>
          <a:p>
            <a:r>
              <a:rPr lang="en-US" altLang="en-US" dirty="0"/>
              <a:t>address in the datagram does not tell anything about the logical address of the next hop.</a:t>
            </a:r>
          </a:p>
          <a:p>
            <a:r>
              <a:rPr lang="en-US" altLang="en-US" dirty="0"/>
              <a:t>The network layer at the source computer needs to consult a routing table to find the</a:t>
            </a:r>
          </a:p>
          <a:p>
            <a:r>
              <a:rPr lang="en-US" altLang="en-US" dirty="0"/>
              <a:t>logical address of the next hop.</a:t>
            </a:r>
          </a:p>
          <a:p>
            <a:r>
              <a:rPr lang="en-US" altLang="en-US" b="1" i="1" dirty="0"/>
              <a:t>Finding MAC Address of Next Hop</a:t>
            </a:r>
          </a:p>
          <a:p>
            <a:r>
              <a:rPr lang="en-US" altLang="en-US" dirty="0"/>
              <a:t>The network layer does not actually deliver the datagram to the next hop; it is the duty</a:t>
            </a:r>
          </a:p>
          <a:p>
            <a:r>
              <a:rPr lang="en-US" altLang="en-US" dirty="0"/>
              <a:t>of the data link layer to do the delivery. The data link layer needs the MAC address of</a:t>
            </a:r>
          </a:p>
          <a:p>
            <a:r>
              <a:rPr lang="en-US" altLang="en-US" dirty="0"/>
              <a:t>the next hop to do the delivery. To find the MAC address of the next hop, the network</a:t>
            </a:r>
          </a:p>
          <a:p>
            <a:r>
              <a:rPr lang="en-US" altLang="en-US" dirty="0"/>
              <a:t>layer could use another table to map the next-hop logical address to the MAC address.</a:t>
            </a:r>
          </a:p>
          <a:p>
            <a:r>
              <a:rPr lang="en-US" altLang="en-US" dirty="0"/>
              <a:t>However, for the reason we discuss in Chapter 8, this task has been assigned to another</a:t>
            </a:r>
          </a:p>
          <a:p>
            <a:r>
              <a:rPr lang="en-US" altLang="en-US" dirty="0"/>
              <a:t>auxiliary protocol called Address Resolution Protocol (ARP) that finds the MAC</a:t>
            </a:r>
          </a:p>
          <a:p>
            <a:r>
              <a:rPr lang="en-US" altLang="en-US" dirty="0"/>
              <a:t>address of the next hop given the logical address.</a:t>
            </a:r>
          </a:p>
          <a:p>
            <a:r>
              <a:rPr lang="en-US" altLang="en-US" b="1" i="1" dirty="0"/>
              <a:t>Fragmentation</a:t>
            </a:r>
          </a:p>
          <a:p>
            <a:r>
              <a:rPr lang="en-US" altLang="en-US" dirty="0"/>
              <a:t>The datagram at this step may not be ready to be passed to the data link layer. As we</a:t>
            </a:r>
          </a:p>
          <a:p>
            <a:r>
              <a:rPr lang="en-US" altLang="en-US" dirty="0"/>
              <a:t>saw in Chapter 3, most LANs and WANs have a limit on the size of the data to be carried</a:t>
            </a:r>
          </a:p>
          <a:p>
            <a:r>
              <a:rPr lang="en-US" altLang="en-US" dirty="0"/>
              <a:t>in a frame (MTU). The datagram prepared at the network layer, may be larger than</a:t>
            </a:r>
          </a:p>
          <a:p>
            <a:r>
              <a:rPr lang="en-US" altLang="en-US" dirty="0"/>
              <a:t>that limit. The datagram needs to be fragmented to smaller units before being passed to</a:t>
            </a:r>
          </a:p>
          <a:p>
            <a:r>
              <a:rPr lang="en-US" altLang="en-US" dirty="0"/>
              <a:t>the data link layer. Fragmentation needs to preserve the information at the header of the</a:t>
            </a:r>
          </a:p>
          <a:p>
            <a:r>
              <a:rPr lang="en-US" altLang="en-US" dirty="0"/>
              <a:t>datagram. In other words, although the data can be fragmented, the header needs to</a:t>
            </a:r>
          </a:p>
          <a:p>
            <a:r>
              <a:rPr lang="en-US" altLang="en-US" dirty="0"/>
              <a:t>be repeated. In addition, some more information needs to be added to the header to</a:t>
            </a:r>
          </a:p>
          <a:p>
            <a:r>
              <a:rPr lang="en-US" altLang="en-US" dirty="0"/>
              <a:t>define the position of the fragment in the whole datagram.</a:t>
            </a:r>
          </a:p>
        </p:txBody>
      </p:sp>
      <p:sp>
        <p:nvSpPr>
          <p:cNvPr id="11268" name="Slide Number Placeholder 3">
            <a:extLst>
              <a:ext uri="{FF2B5EF4-FFF2-40B4-BE49-F238E27FC236}">
                <a16:creationId xmlns:a16="http://schemas.microsoft.com/office/drawing/2014/main" id="{76E23A57-4D9F-480F-AF3A-1BE37881E555}"/>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7563249-4B7A-419A-B3BC-7CDF03CD0A92}" type="slidenum">
              <a:rPr lang="en-US" altLang="zh-TW" b="0" smtClean="0">
                <a:latin typeface="Times New Roman" panose="02020603050405020304" pitchFamily="18" charset="0"/>
              </a:rPr>
              <a:pPr/>
              <a:t>4</a:t>
            </a:fld>
            <a:endParaRPr lang="en-US" altLang="zh-TW" b="0">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32E18597-C0F9-497E-A2AA-F10FA05198A5}"/>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2520196-B2B3-48B8-8483-66EFF9C636BA}" type="slidenum">
              <a:rPr lang="en-US" altLang="zh-TW" b="0" smtClean="0">
                <a:latin typeface="Times New Roman" panose="02020603050405020304" pitchFamily="18" charset="0"/>
              </a:rPr>
              <a:pPr/>
              <a:t>41</a:t>
            </a:fld>
            <a:endParaRPr lang="en-US" altLang="zh-TW" b="0">
              <a:latin typeface="Times New Roman" panose="02020603050405020304" pitchFamily="18" charset="0"/>
            </a:endParaRPr>
          </a:p>
        </p:txBody>
      </p:sp>
      <p:sp>
        <p:nvSpPr>
          <p:cNvPr id="83971" name="Rectangle 2">
            <a:extLst>
              <a:ext uri="{FF2B5EF4-FFF2-40B4-BE49-F238E27FC236}">
                <a16:creationId xmlns:a16="http://schemas.microsoft.com/office/drawing/2014/main" id="{0ACD155F-FBFC-4410-A9EB-8FBE578FC76A}"/>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AD5D3476-F102-4DEB-8A2C-99B320B47332}"/>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F57A8F7C-6622-49B0-8F61-7280A662B796}"/>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0F2AAB1-AD4E-4FA2-A74B-CD8EDA5A0E25}" type="slidenum">
              <a:rPr lang="en-US" altLang="zh-TW" b="0" smtClean="0">
                <a:latin typeface="Times New Roman" panose="02020603050405020304" pitchFamily="18" charset="0"/>
              </a:rPr>
              <a:pPr/>
              <a:t>42</a:t>
            </a:fld>
            <a:endParaRPr lang="en-US" altLang="zh-TW" b="0">
              <a:latin typeface="Times New Roman" panose="02020603050405020304" pitchFamily="18" charset="0"/>
            </a:endParaRPr>
          </a:p>
        </p:txBody>
      </p:sp>
      <p:sp>
        <p:nvSpPr>
          <p:cNvPr id="86019" name="Rectangle 2">
            <a:extLst>
              <a:ext uri="{FF2B5EF4-FFF2-40B4-BE49-F238E27FC236}">
                <a16:creationId xmlns:a16="http://schemas.microsoft.com/office/drawing/2014/main" id="{40B7F3AE-1E97-4A06-AA77-0F8A2D8FD58C}"/>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A810E4CD-E1CE-4A94-BF3B-B705D99AA90E}"/>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C9400BFD-8FD3-4E64-92B8-0FBE55233197}"/>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A878678-6FD1-42A3-895A-32A23C491B33}" type="slidenum">
              <a:rPr lang="en-US" altLang="zh-TW" b="0" smtClean="0">
                <a:latin typeface="Times New Roman" panose="02020603050405020304" pitchFamily="18" charset="0"/>
              </a:rPr>
              <a:pPr/>
              <a:t>43</a:t>
            </a:fld>
            <a:endParaRPr lang="en-US" altLang="zh-TW" b="0">
              <a:latin typeface="Times New Roman" panose="02020603050405020304" pitchFamily="18" charset="0"/>
            </a:endParaRPr>
          </a:p>
        </p:txBody>
      </p:sp>
      <p:sp>
        <p:nvSpPr>
          <p:cNvPr id="88067" name="Rectangle 2">
            <a:extLst>
              <a:ext uri="{FF2B5EF4-FFF2-40B4-BE49-F238E27FC236}">
                <a16:creationId xmlns:a16="http://schemas.microsoft.com/office/drawing/2014/main" id="{697B6005-CDF3-4B53-951D-B36E59AA4718}"/>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FA40933A-22C2-452F-A08F-D900ED316292}"/>
              </a:ext>
            </a:extLst>
          </p:cNvPr>
          <p:cNvSpPr>
            <a:spLocks noGrp="1" noChangeArrowheads="1"/>
          </p:cNvSpPr>
          <p:nvPr>
            <p:ph type="body" idx="1"/>
          </p:nvPr>
        </p:nvSpPr>
        <p:spPr>
          <a:noFill/>
        </p:spPr>
        <p:txBody>
          <a:bodyPr/>
          <a:lstStyle/>
          <a:p>
            <a:pPr eaLnBrk="1" hangingPunct="1"/>
            <a:endParaRPr lang="zh-TW" altLang="zh-TW"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B5E5E848-C8AB-492D-8A81-476F47E4C0DD}"/>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B84A19A-A5FA-4F69-9867-F0598F10432C}" type="slidenum">
              <a:rPr lang="en-US" altLang="zh-TW" b="0" smtClean="0">
                <a:latin typeface="Times New Roman" panose="02020603050405020304" pitchFamily="18" charset="0"/>
              </a:rPr>
              <a:pPr/>
              <a:t>44</a:t>
            </a:fld>
            <a:endParaRPr lang="en-US" altLang="zh-TW" b="0">
              <a:latin typeface="Times New Roman" panose="02020603050405020304" pitchFamily="18" charset="0"/>
            </a:endParaRPr>
          </a:p>
        </p:txBody>
      </p:sp>
      <p:sp>
        <p:nvSpPr>
          <p:cNvPr id="90115" name="Rectangle 2">
            <a:extLst>
              <a:ext uri="{FF2B5EF4-FFF2-40B4-BE49-F238E27FC236}">
                <a16:creationId xmlns:a16="http://schemas.microsoft.com/office/drawing/2014/main" id="{C6EF7457-2F7D-495F-BA49-D8A32DD3EC77}"/>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F7C1A7A7-CE51-44CD-8431-6A9F1A8A9454}"/>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Exercise</a:t>
            </a:r>
            <a:endParaRPr lang="en-IN" dirty="0"/>
          </a:p>
        </p:txBody>
      </p:sp>
      <p:sp>
        <p:nvSpPr>
          <p:cNvPr id="4" name="Slide Number Placeholder 3"/>
          <p:cNvSpPr>
            <a:spLocks noGrp="1"/>
          </p:cNvSpPr>
          <p:nvPr>
            <p:ph type="sldNum" sz="quarter" idx="5"/>
          </p:nvPr>
        </p:nvSpPr>
        <p:spPr/>
        <p:txBody>
          <a:bodyPr/>
          <a:lstStyle/>
          <a:p>
            <a:pPr>
              <a:defRPr/>
            </a:pPr>
            <a:fld id="{8F65157A-1FCE-4F68-BF56-65B3E9F93120}" type="slidenum">
              <a:rPr lang="en-US" altLang="zh-TW" smtClean="0"/>
              <a:pPr>
                <a:defRPr/>
              </a:pPr>
              <a:t>45</a:t>
            </a:fld>
            <a:endParaRPr lang="en-US" altLang="zh-TW"/>
          </a:p>
        </p:txBody>
      </p:sp>
    </p:spTree>
    <p:extLst>
      <p:ext uri="{BB962C8B-B14F-4D97-AF65-F5344CB8AC3E}">
        <p14:creationId xmlns:p14="http://schemas.microsoft.com/office/powerpoint/2010/main" val="40908064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3393D6DD-8042-4E38-82E7-775F0757200B}"/>
              </a:ext>
            </a:extLst>
          </p:cNvPr>
          <p:cNvSpPr>
            <a:spLocks noGrp="1" noRot="1" noChangeAspect="1" noTextEdit="1"/>
          </p:cNvSpPr>
          <p:nvPr>
            <p:ph type="sldImg"/>
          </p:nvPr>
        </p:nvSpPr>
        <p:spPr>
          <a:ln/>
        </p:spPr>
      </p:sp>
      <p:sp>
        <p:nvSpPr>
          <p:cNvPr id="93187" name="Notes Placeholder 2">
            <a:extLst>
              <a:ext uri="{FF2B5EF4-FFF2-40B4-BE49-F238E27FC236}">
                <a16:creationId xmlns:a16="http://schemas.microsoft.com/office/drawing/2014/main" id="{8D96085C-8666-4501-8EFD-0F7C4CA5A308}"/>
              </a:ext>
            </a:extLst>
          </p:cNvPr>
          <p:cNvSpPr>
            <a:spLocks noGrp="1"/>
          </p:cNvSpPr>
          <p:nvPr>
            <p:ph type="body" idx="1"/>
          </p:nvPr>
        </p:nvSpPr>
        <p:spPr>
          <a:noFill/>
        </p:spPr>
        <p:txBody>
          <a:bodyPr/>
          <a:lstStyle/>
          <a:p>
            <a:r>
              <a:rPr lang="en-US" altLang="en-US"/>
              <a:t>IP datagram size received is =2048+20(IP header)=2068 Bytes. </a:t>
            </a:r>
          </a:p>
          <a:p>
            <a:endParaRPr lang="en-US" altLang="en-US"/>
          </a:p>
          <a:p>
            <a:r>
              <a:rPr lang="en-US" altLang="en-US"/>
              <a:t>Homework- Draw an IP packet by filling field values corresponding to other fields like Version, HLEN, Total Length, Identification number(assume), offset, D,M bits.</a:t>
            </a:r>
          </a:p>
        </p:txBody>
      </p:sp>
      <p:sp>
        <p:nvSpPr>
          <p:cNvPr id="93188" name="Slide Number Placeholder 3">
            <a:extLst>
              <a:ext uri="{FF2B5EF4-FFF2-40B4-BE49-F238E27FC236}">
                <a16:creationId xmlns:a16="http://schemas.microsoft.com/office/drawing/2014/main" id="{4FAB0903-11EF-42F0-BEC7-041427BF7490}"/>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9829D41-13E2-40CA-AF75-BA7762D169C0}" type="slidenum">
              <a:rPr lang="en-US" altLang="zh-TW" b="0" smtClean="0">
                <a:latin typeface="Times New Roman" panose="02020603050405020304" pitchFamily="18" charset="0"/>
              </a:rPr>
              <a:pPr/>
              <a:t>46</a:t>
            </a:fld>
            <a:endParaRPr lang="en-US" altLang="zh-TW" b="0">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A044F158-719E-4E5C-BA72-585D3ADD4BF6}"/>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9BE7554-3A81-449B-AC44-73CA70B1196D}" type="slidenum">
              <a:rPr lang="en-US" altLang="zh-TW" b="0" smtClean="0">
                <a:latin typeface="Times New Roman" panose="02020603050405020304" pitchFamily="18" charset="0"/>
              </a:rPr>
              <a:pPr/>
              <a:t>47</a:t>
            </a:fld>
            <a:endParaRPr lang="en-US" altLang="zh-TW" b="0">
              <a:latin typeface="Times New Roman" panose="02020603050405020304" pitchFamily="18" charset="0"/>
            </a:endParaRPr>
          </a:p>
        </p:txBody>
      </p:sp>
      <p:sp>
        <p:nvSpPr>
          <p:cNvPr id="95235" name="Rectangle 2">
            <a:extLst>
              <a:ext uri="{FF2B5EF4-FFF2-40B4-BE49-F238E27FC236}">
                <a16:creationId xmlns:a16="http://schemas.microsoft.com/office/drawing/2014/main" id="{E57CF354-23BA-44AE-9DF0-3FB352EC3171}"/>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F6002FAE-365C-40DB-8199-0F4FE51F2EC9}"/>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732C813C-54C8-44BA-BA7A-CCB45C249824}"/>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497D708-3C62-48E5-848C-A3E01111D503}" type="slidenum">
              <a:rPr lang="en-US" altLang="zh-TW" b="0" smtClean="0">
                <a:latin typeface="Times New Roman" panose="02020603050405020304" pitchFamily="18" charset="0"/>
              </a:rPr>
              <a:pPr/>
              <a:t>48</a:t>
            </a:fld>
            <a:endParaRPr lang="en-US" altLang="zh-TW" b="0">
              <a:latin typeface="Times New Roman" panose="02020603050405020304" pitchFamily="18" charset="0"/>
            </a:endParaRPr>
          </a:p>
        </p:txBody>
      </p:sp>
      <p:sp>
        <p:nvSpPr>
          <p:cNvPr id="97283" name="Rectangle 2">
            <a:extLst>
              <a:ext uri="{FF2B5EF4-FFF2-40B4-BE49-F238E27FC236}">
                <a16:creationId xmlns:a16="http://schemas.microsoft.com/office/drawing/2014/main" id="{C9BF1E80-9445-4B80-A6F6-7406E5C013A6}"/>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2BB0872E-9CDF-47EE-9A3D-D16591391E1B}"/>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A3336136-AB74-4EEC-B30F-937FDFAECF6D}"/>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738971B-8256-4BAE-A402-0AF8394E04B1}" type="slidenum">
              <a:rPr lang="en-US" altLang="zh-TW" b="0" smtClean="0">
                <a:latin typeface="Times New Roman" panose="02020603050405020304" pitchFamily="18" charset="0"/>
              </a:rPr>
              <a:pPr/>
              <a:t>49</a:t>
            </a:fld>
            <a:endParaRPr lang="en-US" altLang="zh-TW" b="0">
              <a:latin typeface="Times New Roman" panose="02020603050405020304" pitchFamily="18" charset="0"/>
            </a:endParaRPr>
          </a:p>
        </p:txBody>
      </p:sp>
      <p:sp>
        <p:nvSpPr>
          <p:cNvPr id="99331" name="Rectangle 2">
            <a:extLst>
              <a:ext uri="{FF2B5EF4-FFF2-40B4-BE49-F238E27FC236}">
                <a16:creationId xmlns:a16="http://schemas.microsoft.com/office/drawing/2014/main" id="{B2C30C96-71B7-42CE-AEB8-FE82F519E4D4}"/>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F7526599-B14E-490C-BA04-BE22BF13C19E}"/>
              </a:ext>
            </a:extLst>
          </p:cNvPr>
          <p:cNvSpPr>
            <a:spLocks noGrp="1" noChangeArrowheads="1"/>
          </p:cNvSpPr>
          <p:nvPr>
            <p:ph type="body" idx="1"/>
          </p:nvPr>
        </p:nvSpPr>
        <p:spPr>
          <a:noFill/>
        </p:spPr>
        <p:txBody>
          <a:bodyPr/>
          <a:lstStyle/>
          <a:p>
            <a:pPr eaLnBrk="1" hangingPunct="1"/>
            <a:r>
              <a:rPr lang="en-US" altLang="zh-TW" dirty="0"/>
              <a:t>Length- length of value , type &amp; length itself.</a:t>
            </a:r>
          </a:p>
          <a:p>
            <a:pPr eaLnBrk="1" hangingPunct="1"/>
            <a:r>
              <a:rPr lang="en-US" altLang="zh-TW" b="1" dirty="0"/>
              <a:t>Copy-0</a:t>
            </a:r>
            <a:r>
              <a:rPr lang="en-US" altLang="zh-TW" dirty="0"/>
              <a:t> means, while fragmenting ( most in intermediate devices like routers),along with Base header(</a:t>
            </a:r>
            <a:r>
              <a:rPr lang="en-US" altLang="zh-TW" b="1" dirty="0"/>
              <a:t>20</a:t>
            </a:r>
            <a:r>
              <a:rPr lang="en-US" altLang="zh-TW" dirty="0"/>
              <a:t> Bytes) also copy options only in </a:t>
            </a:r>
            <a:r>
              <a:rPr lang="en-US" altLang="zh-TW" b="1" dirty="0"/>
              <a:t>1</a:t>
            </a:r>
            <a:r>
              <a:rPr lang="en-US" altLang="zh-TW" b="1" baseline="30000" dirty="0"/>
              <a:t>st</a:t>
            </a:r>
            <a:r>
              <a:rPr lang="en-US" altLang="zh-TW" b="1" dirty="0"/>
              <a:t> </a:t>
            </a:r>
            <a:r>
              <a:rPr lang="en-US" altLang="zh-TW" dirty="0"/>
              <a:t>fragments and rest of fragments will have only Base header.</a:t>
            </a:r>
          </a:p>
          <a:p>
            <a:pPr eaLnBrk="1" hangingPunct="1"/>
            <a:r>
              <a:rPr lang="en-US" altLang="zh-TW" b="1" dirty="0"/>
              <a:t>Copy-1</a:t>
            </a:r>
            <a:r>
              <a:rPr lang="en-US" altLang="zh-TW" dirty="0"/>
              <a:t>  Means all fragments carry options part too along with base header. </a:t>
            </a:r>
          </a:p>
          <a:p>
            <a:pPr eaLnBrk="1" hangingPunct="1"/>
            <a:endParaRPr lang="en-US" altLang="zh-TW" dirty="0"/>
          </a:p>
          <a:p>
            <a:pPr eaLnBrk="1" hangingPunct="1"/>
            <a:r>
              <a:rPr lang="en-US" altLang="zh-TW" dirty="0"/>
              <a:t>For example:</a:t>
            </a:r>
          </a:p>
          <a:p>
            <a:pPr eaLnBrk="1" hangingPunct="1"/>
            <a:r>
              <a:rPr lang="en-US" altLang="zh-TW" b="1" dirty="0">
                <a:solidFill>
                  <a:srgbClr val="CF1729"/>
                </a:solidFill>
              </a:rPr>
              <a:t>  Timestamp option </a:t>
            </a:r>
            <a:r>
              <a:rPr lang="en-US" altLang="zh-TW" dirty="0"/>
              <a:t>is of </a:t>
            </a:r>
            <a:r>
              <a:rPr lang="en-US" altLang="zh-TW" b="1" dirty="0"/>
              <a:t>class Debugging &amp; Management</a:t>
            </a:r>
            <a:r>
              <a:rPr lang="en-US" altLang="zh-TW" dirty="0"/>
              <a:t>.</a:t>
            </a:r>
          </a:p>
          <a:p>
            <a:pPr eaLnBrk="1" hangingPunct="1"/>
            <a:r>
              <a:rPr lang="en-US" altLang="zh-TW" dirty="0"/>
              <a:t>   </a:t>
            </a:r>
            <a:r>
              <a:rPr lang="en-US" altLang="zh-TW" b="1" dirty="0"/>
              <a:t>Record Route </a:t>
            </a:r>
            <a:r>
              <a:rPr lang="en-US" altLang="zh-TW" dirty="0"/>
              <a:t>option is  of </a:t>
            </a:r>
            <a:r>
              <a:rPr lang="en-US" altLang="zh-TW" b="1" dirty="0"/>
              <a:t>class</a:t>
            </a:r>
            <a:r>
              <a:rPr lang="en-US" altLang="zh-TW" dirty="0"/>
              <a:t> </a:t>
            </a:r>
            <a:r>
              <a:rPr lang="en-US" altLang="zh-TW" b="1" dirty="0"/>
              <a:t>datagram Control</a:t>
            </a:r>
          </a:p>
          <a:p>
            <a:pPr eaLnBrk="1" hangingPunct="1"/>
            <a:endParaRPr lang="en-IN" altLang="zh-TW" dirty="0"/>
          </a:p>
          <a:p>
            <a:r>
              <a:rPr lang="en-US" sz="1200" b="0" i="0" u="none" strike="noStrike" kern="1200" baseline="0" dirty="0">
                <a:solidFill>
                  <a:schemeClr val="tx1"/>
                </a:solidFill>
                <a:latin typeface="Times New Roman" panose="02020603050405020304" pitchFamily="18" charset="0"/>
                <a:ea typeface="+mn-ea"/>
                <a:cs typeface="+mn-cs"/>
              </a:rPr>
              <a:t>The next two bits define the option “class” (an option class is a grouping of</a:t>
            </a:r>
          </a:p>
          <a:p>
            <a:r>
              <a:rPr lang="en-US" sz="1200" b="0" i="0" u="none" strike="noStrike" kern="1200" baseline="0" dirty="0">
                <a:solidFill>
                  <a:schemeClr val="tx1"/>
                </a:solidFill>
                <a:latin typeface="Times New Roman" panose="02020603050405020304" pitchFamily="18" charset="0"/>
                <a:ea typeface="+mn-ea"/>
                <a:cs typeface="+mn-cs"/>
              </a:rPr>
              <a:t>options according to their functionality). Since there are two bits, there are</a:t>
            </a:r>
          </a:p>
          <a:p>
            <a:r>
              <a:rPr lang="en-US" sz="1200" b="0" i="0" u="none" strike="noStrike" kern="1200" baseline="0" dirty="0">
                <a:solidFill>
                  <a:schemeClr val="tx1"/>
                </a:solidFill>
                <a:latin typeface="Times New Roman" panose="02020603050405020304" pitchFamily="18" charset="0"/>
                <a:ea typeface="+mn-ea"/>
                <a:cs typeface="+mn-cs"/>
              </a:rPr>
              <a:t>four possible classes, although only two are used. Class 0 is used for network</a:t>
            </a:r>
          </a:p>
          <a:p>
            <a:r>
              <a:rPr lang="en-US" sz="1200" b="0" i="0" u="none" strike="noStrike" kern="1200" baseline="0" dirty="0">
                <a:solidFill>
                  <a:schemeClr val="tx1"/>
                </a:solidFill>
                <a:latin typeface="Times New Roman" panose="02020603050405020304" pitchFamily="18" charset="0"/>
                <a:ea typeface="+mn-ea"/>
                <a:cs typeface="+mn-cs"/>
              </a:rPr>
              <a:t>control options, while class 2 is used for debugging services. Classes 1 and 3</a:t>
            </a:r>
          </a:p>
          <a:p>
            <a:r>
              <a:rPr lang="en-US" sz="1200" b="0" i="0" u="none" strike="noStrike" kern="1200" baseline="0" dirty="0">
                <a:solidFill>
                  <a:schemeClr val="tx1"/>
                </a:solidFill>
                <a:latin typeface="Times New Roman" panose="02020603050405020304" pitchFamily="18" charset="0"/>
                <a:ea typeface="+mn-ea"/>
                <a:cs typeface="+mn-cs"/>
              </a:rPr>
              <a:t>are reserved for future use.</a:t>
            </a:r>
            <a:endParaRPr lang="zh-TW" altLang="zh-TW"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7F4E2FE9-2762-42A1-992D-A7EFF3B2D0B8}"/>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5FDF21B-BD75-4024-AF90-8C3E57593B8B}" type="slidenum">
              <a:rPr lang="en-US" altLang="zh-TW" b="0" smtClean="0">
                <a:latin typeface="Times New Roman" panose="02020603050405020304" pitchFamily="18" charset="0"/>
              </a:rPr>
              <a:pPr/>
              <a:t>50</a:t>
            </a:fld>
            <a:endParaRPr lang="en-US" altLang="zh-TW" b="0">
              <a:latin typeface="Times New Roman" panose="02020603050405020304" pitchFamily="18" charset="0"/>
            </a:endParaRPr>
          </a:p>
        </p:txBody>
      </p:sp>
      <p:sp>
        <p:nvSpPr>
          <p:cNvPr id="101379" name="Rectangle 2">
            <a:extLst>
              <a:ext uri="{FF2B5EF4-FFF2-40B4-BE49-F238E27FC236}">
                <a16:creationId xmlns:a16="http://schemas.microsoft.com/office/drawing/2014/main" id="{20456A72-FF08-46A5-A222-B0F59E2EDE2A}"/>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E2CAECBC-056C-4953-8261-E2F1B06A144B}"/>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55EB5321-8250-408E-AEA4-DD67D57F6C86}"/>
              </a:ext>
            </a:extLst>
          </p:cNvPr>
          <p:cNvSpPr>
            <a:spLocks noGrp="1" noRot="1" noChangeAspect="1" noTextEdit="1"/>
          </p:cNvSpPr>
          <p:nvPr>
            <p:ph type="sldImg"/>
          </p:nvPr>
        </p:nvSpPr>
        <p:spPr>
          <a:ln/>
        </p:spPr>
      </p:sp>
      <p:sp>
        <p:nvSpPr>
          <p:cNvPr id="13315" name="Notes Placeholder 2">
            <a:extLst>
              <a:ext uri="{FF2B5EF4-FFF2-40B4-BE49-F238E27FC236}">
                <a16:creationId xmlns:a16="http://schemas.microsoft.com/office/drawing/2014/main" id="{F303BB06-F0EC-4972-BC83-0840EA68D843}"/>
              </a:ext>
            </a:extLst>
          </p:cNvPr>
          <p:cNvSpPr>
            <a:spLocks noGrp="1"/>
          </p:cNvSpPr>
          <p:nvPr>
            <p:ph type="body" idx="1"/>
          </p:nvPr>
        </p:nvSpPr>
        <p:spPr>
          <a:noFill/>
        </p:spPr>
        <p:txBody>
          <a:bodyPr/>
          <a:lstStyle/>
          <a:p>
            <a:r>
              <a:rPr lang="en-US" altLang="en-US"/>
              <a:t>A router is involved with two interfaces with respect to a</a:t>
            </a:r>
          </a:p>
          <a:p>
            <a:r>
              <a:rPr lang="en-US" altLang="en-US"/>
              <a:t>single datagram: </a:t>
            </a:r>
            <a:r>
              <a:rPr lang="en-US" altLang="en-US" b="1"/>
              <a:t>the incoming interface and the outgoing interface. </a:t>
            </a:r>
            <a:r>
              <a:rPr lang="en-US" altLang="en-US"/>
              <a:t>The network layer</a:t>
            </a:r>
          </a:p>
          <a:p>
            <a:r>
              <a:rPr lang="en-US" altLang="en-US"/>
              <a:t>at the router, therefore, needs to interact with two data link layers: the data link of the</a:t>
            </a:r>
          </a:p>
          <a:p>
            <a:r>
              <a:rPr lang="en-US" altLang="en-US"/>
              <a:t>incoming interface and the data link layer of the outgoing interface. The network layer</a:t>
            </a:r>
          </a:p>
          <a:p>
            <a:r>
              <a:rPr lang="en-US" altLang="en-US"/>
              <a:t>is responsible to receive a datagram from the data link layer of the incoming interface,</a:t>
            </a:r>
          </a:p>
          <a:p>
            <a:r>
              <a:rPr lang="en-US" altLang="en-US"/>
              <a:t>fragment it if necessary, and </a:t>
            </a:r>
            <a:r>
              <a:rPr lang="en-US" altLang="en-US" b="1"/>
              <a:t>deliver the fragments to the data link of the outgoing interface</a:t>
            </a:r>
            <a:r>
              <a:rPr lang="en-US" altLang="en-US"/>
              <a:t>.</a:t>
            </a:r>
          </a:p>
          <a:p>
            <a:r>
              <a:rPr lang="en-US" altLang="en-US"/>
              <a:t>The router normally does not involve upper layers (with some exceptions discussed</a:t>
            </a:r>
          </a:p>
          <a:p>
            <a:r>
              <a:rPr lang="en-US" altLang="en-US"/>
              <a:t>in future chapters). Figure 4.14 shows the services provides by a router at the</a:t>
            </a:r>
          </a:p>
          <a:p>
            <a:r>
              <a:rPr lang="en-US" altLang="en-US"/>
              <a:t>network layer.</a:t>
            </a:r>
          </a:p>
          <a:p>
            <a:r>
              <a:rPr lang="en-US" altLang="en-US" b="1"/>
              <a:t>The three processes </a:t>
            </a:r>
            <a:r>
              <a:rPr lang="en-US" altLang="en-US"/>
              <a:t>(</a:t>
            </a:r>
            <a:r>
              <a:rPr lang="en-US" altLang="en-US" b="1"/>
              <a:t>finding next-hop logical address</a:t>
            </a:r>
            <a:r>
              <a:rPr lang="en-US" altLang="en-US"/>
              <a:t>, </a:t>
            </a:r>
            <a:r>
              <a:rPr lang="en-US" altLang="en-US" b="1"/>
              <a:t>finding next-hop MAC</a:t>
            </a:r>
          </a:p>
          <a:p>
            <a:r>
              <a:rPr lang="en-US" altLang="en-US"/>
              <a:t>address, and </a:t>
            </a:r>
            <a:r>
              <a:rPr lang="en-US" altLang="en-US" b="1"/>
              <a:t>fragmentation</a:t>
            </a:r>
            <a:r>
              <a:rPr lang="en-US" altLang="en-US"/>
              <a:t>) here are the same as the </a:t>
            </a:r>
            <a:r>
              <a:rPr lang="en-US" altLang="en-US" b="1"/>
              <a:t>last three processes </a:t>
            </a:r>
            <a:r>
              <a:rPr lang="en-US" altLang="en-US"/>
              <a:t>mentioned for</a:t>
            </a:r>
          </a:p>
          <a:p>
            <a:r>
              <a:rPr lang="en-US" altLang="en-US"/>
              <a:t>a source. Before applying these processes, however, the router needs to check the validity</a:t>
            </a:r>
          </a:p>
          <a:p>
            <a:r>
              <a:rPr lang="en-US" altLang="en-US"/>
              <a:t>of the datagram using the checksum (see Chapter 7). Validation here means that the</a:t>
            </a:r>
          </a:p>
          <a:p>
            <a:r>
              <a:rPr lang="en-US" altLang="en-US"/>
              <a:t>datagram header is not corrupted and the datagram is delivered to the correct router.</a:t>
            </a:r>
          </a:p>
        </p:txBody>
      </p:sp>
      <p:sp>
        <p:nvSpPr>
          <p:cNvPr id="13316" name="Slide Number Placeholder 3">
            <a:extLst>
              <a:ext uri="{FF2B5EF4-FFF2-40B4-BE49-F238E27FC236}">
                <a16:creationId xmlns:a16="http://schemas.microsoft.com/office/drawing/2014/main" id="{8AFDF684-A663-4C67-B260-E7A79312B1AE}"/>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8F8E6D1-6574-42C2-ADD7-A270775AD697}" type="slidenum">
              <a:rPr lang="en-US" altLang="zh-TW" b="0" smtClean="0">
                <a:latin typeface="Times New Roman" panose="02020603050405020304" pitchFamily="18" charset="0"/>
              </a:rPr>
              <a:pPr/>
              <a:t>5</a:t>
            </a:fld>
            <a:endParaRPr lang="en-US" altLang="zh-TW" b="0">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008AA470-F2EE-4607-8562-5590A4450466}"/>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6FB51F2-8F90-4A9A-8AE1-1F0B25307584}" type="slidenum">
              <a:rPr lang="en-US" altLang="zh-TW" b="0" smtClean="0">
                <a:latin typeface="Times New Roman" panose="02020603050405020304" pitchFamily="18" charset="0"/>
              </a:rPr>
              <a:pPr/>
              <a:t>51</a:t>
            </a:fld>
            <a:endParaRPr lang="en-US" altLang="zh-TW" b="0">
              <a:latin typeface="Times New Roman" panose="02020603050405020304" pitchFamily="18" charset="0"/>
            </a:endParaRPr>
          </a:p>
        </p:txBody>
      </p:sp>
      <p:sp>
        <p:nvSpPr>
          <p:cNvPr id="103427" name="Rectangle 2">
            <a:extLst>
              <a:ext uri="{FF2B5EF4-FFF2-40B4-BE49-F238E27FC236}">
                <a16:creationId xmlns:a16="http://schemas.microsoft.com/office/drawing/2014/main" id="{EE1958F5-2684-42BB-82AF-3BED6145992C}"/>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0A87A805-2F9B-40FF-AB5B-39486DCAAF4A}"/>
              </a:ext>
            </a:extLst>
          </p:cNvPr>
          <p:cNvSpPr>
            <a:spLocks noGrp="1" noChangeArrowheads="1"/>
          </p:cNvSpPr>
          <p:nvPr>
            <p:ph type="body" idx="1"/>
          </p:nvPr>
        </p:nvSpPr>
        <p:spPr>
          <a:noFill/>
        </p:spPr>
        <p:txBody>
          <a:bodyPr/>
          <a:lstStyle/>
          <a:p>
            <a:r>
              <a:rPr lang="en-US" altLang="en-US" dirty="0"/>
              <a:t>A </a:t>
            </a:r>
            <a:r>
              <a:rPr lang="en-US" altLang="en-US" b="1" dirty="0"/>
              <a:t>no-operation option </a:t>
            </a:r>
            <a:r>
              <a:rPr lang="en-US" altLang="en-US" dirty="0"/>
              <a:t>is a 1-byte option used as a filler between options. For example,</a:t>
            </a:r>
          </a:p>
          <a:p>
            <a:r>
              <a:rPr lang="en-US" altLang="en-US" dirty="0"/>
              <a:t>it can be used to align the next option on a 16-bit or 32-bit boundary.</a:t>
            </a:r>
          </a:p>
          <a:p>
            <a:endParaRPr lang="en-US" altLang="zh-TW" dirty="0"/>
          </a:p>
          <a:p>
            <a:r>
              <a:rPr lang="en-US" altLang="zh-TW" dirty="0"/>
              <a:t>NO-OP – 1 byte is not counted in </a:t>
            </a:r>
          </a:p>
          <a:p>
            <a:endParaRPr lang="en-US" altLang="zh-TW" dirty="0"/>
          </a:p>
          <a:p>
            <a:r>
              <a:rPr lang="en-US" sz="1200" b="0" i="0" u="none" strike="noStrike" baseline="0" dirty="0">
                <a:latin typeface="Times New Roman" panose="02020603050405020304" pitchFamily="18" charset="0"/>
              </a:rPr>
              <a:t>NO-OP and END-OP are 1-byte options, and they do not require the length or the data fields. So not counted while calculating Length filed value. </a:t>
            </a:r>
          </a:p>
          <a:p>
            <a:endParaRPr lang="en-US" altLang="zh-TW" sz="1200" b="0" i="0" u="none" strike="noStrike" baseline="0" dirty="0">
              <a:latin typeface="Times New Roman" panose="02020603050405020304" pitchFamily="18" charset="0"/>
            </a:endParaRPr>
          </a:p>
          <a:p>
            <a:r>
              <a:rPr lang="en-US" altLang="zh-TW" sz="1200" b="1" i="0" u="none" strike="noStrike" baseline="0" dirty="0">
                <a:latin typeface="Times New Roman" panose="02020603050405020304" pitchFamily="18" charset="0"/>
              </a:rPr>
              <a:t>0 00 0001</a:t>
            </a:r>
            <a:endParaRPr lang="zh-TW" altLang="zh-TW" b="1"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7225BC4F-9678-4C2D-995F-1D4D3609660E}"/>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06CAE1C-32CC-418B-84AD-EDCC74FDD8EF}" type="slidenum">
              <a:rPr lang="en-US" altLang="zh-TW" b="0" smtClean="0">
                <a:latin typeface="Times New Roman" panose="02020603050405020304" pitchFamily="18" charset="0"/>
              </a:rPr>
              <a:pPr/>
              <a:t>52</a:t>
            </a:fld>
            <a:endParaRPr lang="en-US" altLang="zh-TW" b="0">
              <a:latin typeface="Times New Roman" panose="02020603050405020304" pitchFamily="18" charset="0"/>
            </a:endParaRPr>
          </a:p>
        </p:txBody>
      </p:sp>
      <p:sp>
        <p:nvSpPr>
          <p:cNvPr id="105475" name="Rectangle 2">
            <a:extLst>
              <a:ext uri="{FF2B5EF4-FFF2-40B4-BE49-F238E27FC236}">
                <a16:creationId xmlns:a16="http://schemas.microsoft.com/office/drawing/2014/main" id="{97F5055D-BB90-40DD-9B18-AA3AF7AF5576}"/>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515E2C76-8B09-4463-8CCF-7AB940A6488E}"/>
              </a:ext>
            </a:extLst>
          </p:cNvPr>
          <p:cNvSpPr>
            <a:spLocks noGrp="1" noChangeArrowheads="1"/>
          </p:cNvSpPr>
          <p:nvPr>
            <p:ph type="body" idx="1"/>
          </p:nvPr>
        </p:nvSpPr>
        <p:spPr>
          <a:noFill/>
        </p:spPr>
        <p:txBody>
          <a:bodyPr/>
          <a:lstStyle/>
          <a:p>
            <a:r>
              <a:rPr lang="en-US" altLang="en-US"/>
              <a:t>An </a:t>
            </a:r>
            <a:r>
              <a:rPr lang="en-US" altLang="en-US" b="1"/>
              <a:t>end-of-option option </a:t>
            </a:r>
            <a:r>
              <a:rPr lang="en-US" altLang="en-US"/>
              <a:t>is also a 1-byte option used for padding at the end of the</a:t>
            </a:r>
          </a:p>
          <a:p>
            <a:r>
              <a:rPr lang="en-US" altLang="en-US"/>
              <a:t>option field. It, however, can only be used as the last option. Only one end-of-option</a:t>
            </a:r>
          </a:p>
          <a:p>
            <a:r>
              <a:rPr lang="en-US" altLang="en-US"/>
              <a:t>option can be used. After this option, the receiver looks for the payload data.</a:t>
            </a:r>
          </a:p>
          <a:p>
            <a:r>
              <a:rPr lang="en-US" altLang="zh-TW"/>
              <a:t>This </a:t>
            </a:r>
            <a:r>
              <a:rPr lang="en-US" altLang="en-US"/>
              <a:t>means that if more than 1 byte is needed to align the option field, some no-operation</a:t>
            </a:r>
          </a:p>
          <a:p>
            <a:r>
              <a:rPr lang="en-US" altLang="en-US"/>
              <a:t>options must be used, followed by an end-of-option option.</a:t>
            </a:r>
            <a:endParaRPr lang="zh-TW" altLang="zh-TW"/>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719E96D5-117C-40C4-82EE-5A182F0124E3}"/>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3C08EFE-7F19-48A9-98CB-AE1FC82BB446}" type="slidenum">
              <a:rPr lang="en-US" altLang="zh-TW" b="0" smtClean="0">
                <a:latin typeface="Times New Roman" panose="02020603050405020304" pitchFamily="18" charset="0"/>
              </a:rPr>
              <a:pPr/>
              <a:t>53</a:t>
            </a:fld>
            <a:endParaRPr lang="en-US" altLang="zh-TW" b="0">
              <a:latin typeface="Times New Roman" panose="02020603050405020304" pitchFamily="18" charset="0"/>
            </a:endParaRPr>
          </a:p>
        </p:txBody>
      </p:sp>
      <p:sp>
        <p:nvSpPr>
          <p:cNvPr id="107523" name="Rectangle 2">
            <a:extLst>
              <a:ext uri="{FF2B5EF4-FFF2-40B4-BE49-F238E27FC236}">
                <a16:creationId xmlns:a16="http://schemas.microsoft.com/office/drawing/2014/main" id="{B4DA5705-7381-4A55-8E54-6C1276F05879}"/>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AF4F38B5-D79E-44E6-91F1-F6CD753B3D56}"/>
              </a:ext>
            </a:extLst>
          </p:cNvPr>
          <p:cNvSpPr>
            <a:spLocks noGrp="1" noChangeArrowheads="1"/>
          </p:cNvSpPr>
          <p:nvPr>
            <p:ph type="body" idx="1"/>
          </p:nvPr>
        </p:nvSpPr>
        <p:spPr>
          <a:noFill/>
        </p:spPr>
        <p:txBody>
          <a:bodyPr/>
          <a:lstStyle/>
          <a:p>
            <a:r>
              <a:rPr lang="en-US" altLang="en-US"/>
              <a:t>A </a:t>
            </a:r>
            <a:r>
              <a:rPr lang="en-US" altLang="en-US" b="1"/>
              <a:t>record-route option </a:t>
            </a:r>
            <a:r>
              <a:rPr lang="en-US" altLang="en-US"/>
              <a:t>is used to record the Internet routers that handle the datagram. It</a:t>
            </a:r>
          </a:p>
          <a:p>
            <a:r>
              <a:rPr lang="en-US" altLang="en-US"/>
              <a:t>can list up to nine router IP addresses since the maximum size of the header is 60 bytes,</a:t>
            </a:r>
          </a:p>
          <a:p>
            <a:r>
              <a:rPr lang="en-US" altLang="en-US"/>
              <a:t>which must include 20 bytes for the base header. This implies that only 40 bytes are left</a:t>
            </a:r>
          </a:p>
          <a:p>
            <a:r>
              <a:rPr lang="en-US" altLang="en-US"/>
              <a:t>over for the option part. The source creates placeholder fields in the option to be filled</a:t>
            </a:r>
          </a:p>
          <a:p>
            <a:r>
              <a:rPr lang="en-US" altLang="en-US"/>
              <a:t>by the visited routers. Figure</a:t>
            </a:r>
          </a:p>
          <a:p>
            <a:r>
              <a:rPr lang="en-US" altLang="en-US"/>
              <a:t>Both the code and length fields have been described above. The </a:t>
            </a:r>
            <a:r>
              <a:rPr lang="en-US" altLang="en-US" b="1"/>
              <a:t>pointer field </a:t>
            </a:r>
            <a:r>
              <a:rPr lang="en-US" altLang="en-US"/>
              <a:t>is an</a:t>
            </a:r>
          </a:p>
          <a:p>
            <a:r>
              <a:rPr lang="en-US" altLang="en-US"/>
              <a:t>offset integer field containing the byte number of the first empty entry. In other words,</a:t>
            </a:r>
          </a:p>
          <a:p>
            <a:r>
              <a:rPr lang="en-US" altLang="en-US"/>
              <a:t>it points to the first available entry.</a:t>
            </a:r>
          </a:p>
          <a:p>
            <a:r>
              <a:rPr lang="en-US" altLang="en-US"/>
              <a:t>The source creates empty fields for the IP addresses in the data field of the option.</a:t>
            </a:r>
          </a:p>
          <a:p>
            <a:r>
              <a:rPr lang="en-US" altLang="en-US"/>
              <a:t>When the datagram leaves the source, all of the fields are empty. The pointer field has a</a:t>
            </a:r>
          </a:p>
          <a:p>
            <a:r>
              <a:rPr lang="en-US" altLang="en-US"/>
              <a:t>value of 4, pointing to the first empty field.</a:t>
            </a:r>
          </a:p>
          <a:p>
            <a:r>
              <a:rPr lang="en-US" altLang="en-US"/>
              <a:t>When the datagram is traveling, each router that processes the datagram compares</a:t>
            </a:r>
          </a:p>
          <a:p>
            <a:r>
              <a:rPr lang="en-US" altLang="en-US"/>
              <a:t>the value of the pointer with the value of the length. If the value of the pointer is greater</a:t>
            </a:r>
          </a:p>
          <a:p>
            <a:r>
              <a:rPr lang="en-US" altLang="en-US"/>
              <a:t>than the value of the length, the option is full and no changes are made. However, if the</a:t>
            </a:r>
          </a:p>
          <a:p>
            <a:r>
              <a:rPr lang="en-US" altLang="en-US"/>
              <a:t>value of the pointer is not greater than the value of the length, the router inserts its outgoing</a:t>
            </a:r>
          </a:p>
          <a:p>
            <a:r>
              <a:rPr lang="en-US" altLang="en-US"/>
              <a:t>IP address in the next empty field (remember that a router has more than one IP</a:t>
            </a:r>
          </a:p>
          <a:p>
            <a:r>
              <a:rPr lang="en-US" altLang="en-US"/>
              <a:t>address). In this case, the router adds the IP address of its interface from which the datagram</a:t>
            </a:r>
          </a:p>
          <a:p>
            <a:r>
              <a:rPr lang="en-US" altLang="en-US"/>
              <a:t>is leaving. The router </a:t>
            </a:r>
            <a:r>
              <a:rPr lang="en-US" altLang="en-US" b="1"/>
              <a:t>then increments the value of the pointer by 4</a:t>
            </a:r>
            <a:r>
              <a:rPr lang="en-US" altLang="en-US"/>
              <a:t>. Figure 7.15 (next slide)</a:t>
            </a:r>
          </a:p>
          <a:p>
            <a:r>
              <a:rPr lang="en-US" altLang="en-US"/>
              <a:t>shows the entries as the datagram travels left to right from router to router.</a:t>
            </a:r>
            <a:endParaRPr lang="zh-TW" altLang="zh-TW"/>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a:extLst>
              <a:ext uri="{FF2B5EF4-FFF2-40B4-BE49-F238E27FC236}">
                <a16:creationId xmlns:a16="http://schemas.microsoft.com/office/drawing/2014/main" id="{C84208F1-4F34-4890-A042-ECBDF1EBAE89}"/>
              </a:ext>
            </a:extLst>
          </p:cNvPr>
          <p:cNvSpPr>
            <a:spLocks noGrp="1" noRot="1" noChangeAspect="1" noTextEdit="1"/>
          </p:cNvSpPr>
          <p:nvPr>
            <p:ph type="sldImg"/>
          </p:nvPr>
        </p:nvSpPr>
        <p:spPr>
          <a:ln/>
        </p:spPr>
      </p:sp>
      <p:sp>
        <p:nvSpPr>
          <p:cNvPr id="113667" name="Notes Placeholder 2">
            <a:extLst>
              <a:ext uri="{FF2B5EF4-FFF2-40B4-BE49-F238E27FC236}">
                <a16:creationId xmlns:a16="http://schemas.microsoft.com/office/drawing/2014/main" id="{06E2DF43-64F4-45A5-9270-81626F8759B4}"/>
              </a:ext>
            </a:extLst>
          </p:cNvPr>
          <p:cNvSpPr>
            <a:spLocks noGrp="1"/>
          </p:cNvSpPr>
          <p:nvPr>
            <p:ph type="body" idx="1"/>
          </p:nvPr>
        </p:nvSpPr>
        <p:spPr>
          <a:noFill/>
        </p:spPr>
        <p:txBody>
          <a:bodyPr/>
          <a:lstStyle/>
          <a:p>
            <a:pPr eaLnBrk="1" hangingPunct="1"/>
            <a:r>
              <a:rPr lang="en-US" altLang="zh-TW"/>
              <a:t>Records outgoing IP of Router</a:t>
            </a:r>
          </a:p>
          <a:p>
            <a:pPr eaLnBrk="1" hangingPunct="1"/>
            <a:r>
              <a:rPr lang="en-US" altLang="zh-TW"/>
              <a:t>Total header size 60 bytes, Base Header 20 Bytes. Available for options is 40 bytes. Each IP 4 bytes means only 9 IP entries possible.</a:t>
            </a:r>
          </a:p>
          <a:p>
            <a:r>
              <a:rPr lang="en-US" altLang="en-US"/>
              <a:t>The source creates empty fields for the IP addresses in the data field of the option.</a:t>
            </a:r>
          </a:p>
          <a:p>
            <a:r>
              <a:rPr lang="en-US" altLang="en-US"/>
              <a:t>When the datagram leaves the source, all of the fields are empty. The pointer field has a</a:t>
            </a:r>
          </a:p>
          <a:p>
            <a:r>
              <a:rPr lang="en-US" altLang="en-US"/>
              <a:t>value of 4, pointing to the first empty field.</a:t>
            </a:r>
          </a:p>
          <a:p>
            <a:r>
              <a:rPr lang="en-US" altLang="en-US"/>
              <a:t>When the datagram is traveling, each router that processes the datagram compares</a:t>
            </a:r>
          </a:p>
          <a:p>
            <a:r>
              <a:rPr lang="en-US" altLang="en-US"/>
              <a:t>the value of the pointer with the value of the length. If the value of the pointer is greater</a:t>
            </a:r>
          </a:p>
          <a:p>
            <a:r>
              <a:rPr lang="en-US" altLang="en-US"/>
              <a:t>than the value of the length, the option is full and no changes are made. However, if the</a:t>
            </a:r>
          </a:p>
          <a:p>
            <a:r>
              <a:rPr lang="en-US" altLang="en-US"/>
              <a:t>value of the pointer is not greater than the value of the length, the router inserts its outgoing</a:t>
            </a:r>
          </a:p>
          <a:p>
            <a:r>
              <a:rPr lang="en-US" altLang="en-US"/>
              <a:t>IP address in the next empty field (remember that a router has more than one IP</a:t>
            </a:r>
          </a:p>
          <a:p>
            <a:r>
              <a:rPr lang="en-US" altLang="en-US"/>
              <a:t>address). In this case, the router adds the IP address of its interface from which the datagram</a:t>
            </a:r>
          </a:p>
          <a:p>
            <a:r>
              <a:rPr lang="en-US" altLang="en-US"/>
              <a:t>is leaving. The router then increments the value of the pointer by 4. above Figure 7.15</a:t>
            </a:r>
          </a:p>
          <a:p>
            <a:r>
              <a:rPr lang="en-US" altLang="en-US"/>
              <a:t>shows the entries as the datagram travels left to right from router to router.</a:t>
            </a:r>
            <a:endParaRPr lang="zh-TW" altLang="zh-TW"/>
          </a:p>
          <a:p>
            <a:endParaRPr lang="en-US" altLang="en-US"/>
          </a:p>
        </p:txBody>
      </p:sp>
      <p:sp>
        <p:nvSpPr>
          <p:cNvPr id="113668" name="Slide Number Placeholder 3">
            <a:extLst>
              <a:ext uri="{FF2B5EF4-FFF2-40B4-BE49-F238E27FC236}">
                <a16:creationId xmlns:a16="http://schemas.microsoft.com/office/drawing/2014/main" id="{DD7CEE2A-6202-4260-9647-BD112BFF9A50}"/>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D50EC0D-5B80-4F14-B711-DFCEC89BDA39}" type="slidenum">
              <a:rPr lang="en-US" altLang="zh-TW" b="0" smtClean="0">
                <a:latin typeface="Times New Roman" panose="02020603050405020304" pitchFamily="18" charset="0"/>
              </a:rPr>
              <a:pPr/>
              <a:t>54</a:t>
            </a:fld>
            <a:endParaRPr lang="en-US" altLang="zh-TW" b="0">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22C977E3-F445-4C0D-B709-32C93B165779}"/>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3985E72-85E8-43D9-B5C6-93CBB60EA8BF}" type="slidenum">
              <a:rPr lang="en-US" altLang="zh-TW" b="0" smtClean="0">
                <a:latin typeface="Times New Roman" panose="02020603050405020304" pitchFamily="18" charset="0"/>
              </a:rPr>
              <a:pPr/>
              <a:t>55</a:t>
            </a:fld>
            <a:endParaRPr lang="en-US" altLang="zh-TW" b="0">
              <a:latin typeface="Times New Roman" panose="02020603050405020304" pitchFamily="18" charset="0"/>
            </a:endParaRPr>
          </a:p>
        </p:txBody>
      </p:sp>
      <p:sp>
        <p:nvSpPr>
          <p:cNvPr id="115715" name="Rectangle 2">
            <a:extLst>
              <a:ext uri="{FF2B5EF4-FFF2-40B4-BE49-F238E27FC236}">
                <a16:creationId xmlns:a16="http://schemas.microsoft.com/office/drawing/2014/main" id="{F78DEEF6-46EB-4B32-8252-60906002B810}"/>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E6951C0F-4F34-41BD-A227-6B4856B9D532}"/>
              </a:ext>
            </a:extLst>
          </p:cNvPr>
          <p:cNvSpPr>
            <a:spLocks noGrp="1" noChangeArrowheads="1"/>
          </p:cNvSpPr>
          <p:nvPr>
            <p:ph type="body" idx="1"/>
          </p:nvPr>
        </p:nvSpPr>
        <p:spPr>
          <a:noFill/>
        </p:spPr>
        <p:txBody>
          <a:bodyPr/>
          <a:lstStyle/>
          <a:p>
            <a:pPr eaLnBrk="1" hangingPunct="1"/>
            <a:r>
              <a:rPr lang="en-US" altLang="zh-TW" sz="1800" b="1" dirty="0"/>
              <a:t>Why  needed?</a:t>
            </a:r>
          </a:p>
          <a:p>
            <a:r>
              <a:rPr lang="en-US" altLang="en-US" dirty="0"/>
              <a:t>A </a:t>
            </a:r>
            <a:r>
              <a:rPr lang="en-US" altLang="en-US" b="1" dirty="0"/>
              <a:t>strict-source-route option </a:t>
            </a:r>
            <a:r>
              <a:rPr lang="en-US" altLang="en-US" dirty="0"/>
              <a:t>is used by the </a:t>
            </a:r>
            <a:r>
              <a:rPr lang="en-US" altLang="en-US" b="1" dirty="0"/>
              <a:t>source to predetermine a route </a:t>
            </a:r>
            <a:r>
              <a:rPr lang="en-US" altLang="en-US" dirty="0"/>
              <a:t>for the datagram</a:t>
            </a:r>
          </a:p>
          <a:p>
            <a:r>
              <a:rPr lang="en-US" altLang="en-US" dirty="0"/>
              <a:t>as it travels through the Internet. </a:t>
            </a:r>
            <a:r>
              <a:rPr lang="en-US" altLang="en-US" b="1" dirty="0"/>
              <a:t>Dictation of a route </a:t>
            </a:r>
            <a:r>
              <a:rPr lang="en-US" altLang="en-US" dirty="0"/>
              <a:t>by the source can be useful</a:t>
            </a:r>
          </a:p>
          <a:p>
            <a:r>
              <a:rPr lang="en-US" altLang="en-US" b="1" dirty="0"/>
              <a:t>for several purposes</a:t>
            </a:r>
            <a:r>
              <a:rPr lang="en-US" altLang="en-US" dirty="0"/>
              <a:t>. The </a:t>
            </a:r>
            <a:r>
              <a:rPr lang="en-US" altLang="en-US" b="1" dirty="0"/>
              <a:t>sender can choose a route with a specific type of service, such</a:t>
            </a:r>
          </a:p>
          <a:p>
            <a:r>
              <a:rPr lang="en-US" altLang="en-US" b="1" dirty="0"/>
              <a:t>as minimum delay or maximum throughput</a:t>
            </a:r>
            <a:r>
              <a:rPr lang="en-US" altLang="en-US" dirty="0"/>
              <a:t>. Alternatively, it </a:t>
            </a:r>
            <a:r>
              <a:rPr lang="en-US" altLang="en-US" b="1" dirty="0"/>
              <a:t>may choose a route </a:t>
            </a:r>
            <a:r>
              <a:rPr lang="en-US" altLang="en-US" dirty="0"/>
              <a:t>that is</a:t>
            </a:r>
          </a:p>
          <a:p>
            <a:r>
              <a:rPr lang="en-US" altLang="en-US" b="1" dirty="0"/>
              <a:t>safer or more reliable for the sender’s purpose</a:t>
            </a:r>
            <a:r>
              <a:rPr lang="en-US" altLang="en-US" dirty="0"/>
              <a:t>. For example, a sender can choose a</a:t>
            </a:r>
          </a:p>
          <a:p>
            <a:r>
              <a:rPr lang="en-US" altLang="en-US" dirty="0"/>
              <a:t>route so that its datagram does not travel through a competitor’s network. </a:t>
            </a:r>
          </a:p>
          <a:p>
            <a:endParaRPr lang="en-US" altLang="zh-TW" dirty="0"/>
          </a:p>
          <a:p>
            <a:r>
              <a:rPr lang="en-US" altLang="en-US" dirty="0"/>
              <a:t>The format is similar to the record route option with the exception that all of the IP</a:t>
            </a:r>
          </a:p>
          <a:p>
            <a:r>
              <a:rPr lang="en-US" altLang="en-US" dirty="0"/>
              <a:t>addresses are entered by the sender.</a:t>
            </a:r>
          </a:p>
          <a:p>
            <a:r>
              <a:rPr lang="en-US" altLang="en-US" dirty="0"/>
              <a:t>When the datagram is traveling, each router that processes the datagram </a:t>
            </a:r>
            <a:r>
              <a:rPr lang="en-US" altLang="en-US" b="1" dirty="0"/>
              <a:t>compares</a:t>
            </a:r>
          </a:p>
          <a:p>
            <a:r>
              <a:rPr lang="en-US" altLang="en-US" b="1" dirty="0"/>
              <a:t>the value of the pointer with the value of the length.</a:t>
            </a:r>
            <a:r>
              <a:rPr lang="en-US" altLang="en-US" dirty="0"/>
              <a:t> If the value of the </a:t>
            </a:r>
            <a:r>
              <a:rPr lang="en-US" altLang="en-US" b="1" dirty="0"/>
              <a:t>pointer is greater</a:t>
            </a:r>
          </a:p>
          <a:p>
            <a:r>
              <a:rPr lang="en-US" altLang="en-US" b="1" dirty="0"/>
              <a:t>than the value of the length</a:t>
            </a:r>
            <a:r>
              <a:rPr lang="en-US" altLang="en-US" dirty="0"/>
              <a:t>, the datagram has </a:t>
            </a:r>
            <a:r>
              <a:rPr lang="en-US" altLang="en-US" b="1" dirty="0"/>
              <a:t>visited all of the predefined routers</a:t>
            </a:r>
            <a:r>
              <a:rPr lang="en-US" altLang="en-US" dirty="0"/>
              <a:t>. The</a:t>
            </a:r>
          </a:p>
          <a:p>
            <a:r>
              <a:rPr lang="en-US" altLang="en-US" dirty="0"/>
              <a:t>datagram </a:t>
            </a:r>
            <a:r>
              <a:rPr lang="en-US" altLang="en-US" b="1" dirty="0"/>
              <a:t>cannot travel anymore</a:t>
            </a:r>
            <a:r>
              <a:rPr lang="en-US" altLang="en-US" dirty="0"/>
              <a:t>; it </a:t>
            </a:r>
            <a:r>
              <a:rPr lang="en-US" altLang="en-US" b="1" dirty="0"/>
              <a:t>is discarded </a:t>
            </a:r>
            <a:r>
              <a:rPr lang="en-US" altLang="en-US" dirty="0"/>
              <a:t>and an </a:t>
            </a:r>
            <a:r>
              <a:rPr lang="en-US" altLang="en-US" b="1" dirty="0"/>
              <a:t>error message </a:t>
            </a:r>
            <a:r>
              <a:rPr lang="en-US" altLang="en-US" dirty="0"/>
              <a:t>is created. If</a:t>
            </a:r>
          </a:p>
          <a:p>
            <a:r>
              <a:rPr lang="en-US" altLang="en-US" dirty="0"/>
              <a:t>the value of the </a:t>
            </a:r>
            <a:r>
              <a:rPr lang="en-US" altLang="en-US" b="1" dirty="0"/>
              <a:t>pointer is </a:t>
            </a:r>
            <a:r>
              <a:rPr lang="en-US" altLang="en-US" b="1" u="sng" dirty="0"/>
              <a:t>not</a:t>
            </a:r>
            <a:r>
              <a:rPr lang="en-US" altLang="en-US" b="1" dirty="0"/>
              <a:t> greater than the value of the length</a:t>
            </a:r>
            <a:r>
              <a:rPr lang="en-US" altLang="en-US" dirty="0"/>
              <a:t>, the router compares</a:t>
            </a:r>
          </a:p>
          <a:p>
            <a:r>
              <a:rPr lang="en-US" altLang="en-US" dirty="0"/>
              <a:t>the destination IP address with its incoming IP address: If they are equal, it processes the</a:t>
            </a:r>
          </a:p>
          <a:p>
            <a:r>
              <a:rPr lang="en-US" altLang="en-US" dirty="0"/>
              <a:t>datagram, swaps the IP address pointed by the pointer with the destination address,</a:t>
            </a:r>
          </a:p>
          <a:p>
            <a:r>
              <a:rPr lang="en-US" altLang="en-US" dirty="0"/>
              <a:t>increments the pointer value by 4, and forwards the datagram. If they are not equal, it</a:t>
            </a:r>
          </a:p>
          <a:p>
            <a:r>
              <a:rPr lang="en-US" altLang="en-US" dirty="0"/>
              <a:t>discards the datagram and issues an error message.</a:t>
            </a:r>
          </a:p>
          <a:p>
            <a:endParaRPr lang="en-US" altLang="zh-TW" dirty="0"/>
          </a:p>
          <a:p>
            <a:r>
              <a:rPr lang="en-US" altLang="en-US" dirty="0"/>
              <a:t>in the option must be visited by the datagram. </a:t>
            </a:r>
            <a:r>
              <a:rPr lang="en-US" altLang="en-US" b="1" dirty="0"/>
              <a:t>A router must not be visited if its IP address is not listed</a:t>
            </a:r>
          </a:p>
          <a:p>
            <a:r>
              <a:rPr lang="en-US" altLang="en-US" dirty="0"/>
              <a:t>in the datagram. </a:t>
            </a:r>
            <a:r>
              <a:rPr lang="en-US" altLang="en-US" b="1" dirty="0"/>
              <a:t>If</a:t>
            </a:r>
            <a:r>
              <a:rPr lang="en-US" altLang="en-US" dirty="0"/>
              <a:t> the </a:t>
            </a:r>
            <a:r>
              <a:rPr lang="en-US" altLang="en-US" b="1" dirty="0"/>
              <a:t>datagram visits a router </a:t>
            </a:r>
            <a:r>
              <a:rPr lang="en-US" altLang="en-US" dirty="0"/>
              <a:t>that is </a:t>
            </a:r>
            <a:r>
              <a:rPr lang="en-US" altLang="en-US" b="1" dirty="0"/>
              <a:t>not on the list</a:t>
            </a:r>
            <a:r>
              <a:rPr lang="en-US" altLang="en-US" dirty="0"/>
              <a:t>, the </a:t>
            </a:r>
            <a:r>
              <a:rPr lang="en-US" altLang="en-US" b="1" dirty="0"/>
              <a:t>datagram is discarded</a:t>
            </a:r>
          </a:p>
          <a:p>
            <a:r>
              <a:rPr lang="en-US" altLang="en-US" dirty="0"/>
              <a:t>and an error message is issued. If the </a:t>
            </a:r>
            <a:r>
              <a:rPr lang="en-US" altLang="en-US" b="1" dirty="0"/>
              <a:t>datagram arrives at the destination </a:t>
            </a:r>
            <a:r>
              <a:rPr lang="en-US" altLang="en-US" dirty="0"/>
              <a:t>and </a:t>
            </a:r>
            <a:r>
              <a:rPr lang="en-US" altLang="en-US" b="1" dirty="0"/>
              <a:t>some</a:t>
            </a:r>
          </a:p>
          <a:p>
            <a:r>
              <a:rPr lang="en-US" altLang="en-US" b="1" dirty="0"/>
              <a:t>of the entries were not visited</a:t>
            </a:r>
            <a:r>
              <a:rPr lang="en-US" altLang="en-US" dirty="0"/>
              <a:t>, it will </a:t>
            </a:r>
            <a:r>
              <a:rPr lang="en-US" altLang="en-US" b="1" dirty="0"/>
              <a:t>also be discarded</a:t>
            </a:r>
            <a:r>
              <a:rPr lang="en-US" altLang="en-US" dirty="0"/>
              <a:t> and an error message issued. </a:t>
            </a:r>
          </a:p>
          <a:p>
            <a:r>
              <a:rPr lang="en-US" altLang="en-US" dirty="0"/>
              <a:t>The format is similar to the record route option with the exception that all of the IP</a:t>
            </a:r>
          </a:p>
          <a:p>
            <a:r>
              <a:rPr lang="en-US" altLang="en-US" dirty="0"/>
              <a:t>addresses are entered by the sender. </a:t>
            </a:r>
          </a:p>
          <a:p>
            <a:endParaRPr lang="en-US"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2DD45F8E-29BE-4726-83F3-AD5EAF6138B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6B5F5B8-904E-45AF-83D9-2F1265040377}" type="slidenum">
              <a:rPr lang="en-US" altLang="zh-TW" b="0" smtClean="0">
                <a:latin typeface="Times New Roman" panose="02020603050405020304" pitchFamily="18" charset="0"/>
              </a:rPr>
              <a:pPr/>
              <a:t>56</a:t>
            </a:fld>
            <a:endParaRPr lang="en-US" altLang="zh-TW" b="0">
              <a:latin typeface="Times New Roman" panose="02020603050405020304" pitchFamily="18" charset="0"/>
            </a:endParaRPr>
          </a:p>
        </p:txBody>
      </p:sp>
      <p:sp>
        <p:nvSpPr>
          <p:cNvPr id="117763" name="Rectangle 2">
            <a:extLst>
              <a:ext uri="{FF2B5EF4-FFF2-40B4-BE49-F238E27FC236}">
                <a16:creationId xmlns:a16="http://schemas.microsoft.com/office/drawing/2014/main" id="{F4C84256-B45D-4A54-BAD7-8812D533F507}"/>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5D7EDCDE-B4B4-413A-9170-C8128C1081BE}"/>
              </a:ext>
            </a:extLst>
          </p:cNvPr>
          <p:cNvSpPr>
            <a:spLocks noGrp="1" noChangeArrowheads="1"/>
          </p:cNvSpPr>
          <p:nvPr>
            <p:ph type="body" idx="1"/>
          </p:nvPr>
        </p:nvSpPr>
        <p:spPr>
          <a:noFill/>
        </p:spPr>
        <p:txBody>
          <a:bodyPr/>
          <a:lstStyle/>
          <a:p>
            <a:r>
              <a:rPr lang="en-US" altLang="en-US" dirty="0"/>
              <a:t>Figure 7.17 shows the actions taken by each router as a datagram travels from source to destination.</a:t>
            </a:r>
          </a:p>
          <a:p>
            <a:r>
              <a:rPr lang="en-US" altLang="zh-TW" dirty="0"/>
              <a:t>Destination 67.47.10.22 means here next hop, </a:t>
            </a:r>
            <a:r>
              <a:rPr lang="en-US" altLang="zh-TW" b="1" dirty="0"/>
              <a:t>do not confuse with Final Destination(host</a:t>
            </a:r>
            <a:r>
              <a:rPr lang="en-US" altLang="zh-TW" dirty="0"/>
              <a:t>) IP </a:t>
            </a:r>
            <a:r>
              <a:rPr lang="en-US" altLang="zh-TW" b="1" dirty="0"/>
              <a:t>138.6.25.40</a:t>
            </a:r>
            <a:r>
              <a:rPr lang="en-US" altLang="zh-TW" dirty="0"/>
              <a:t>.</a:t>
            </a:r>
          </a:p>
          <a:p>
            <a:r>
              <a:rPr lang="en-US" altLang="zh-TW" dirty="0"/>
              <a:t>After leaving Router of your own network, 1</a:t>
            </a:r>
            <a:r>
              <a:rPr lang="en-US" altLang="zh-TW" baseline="30000" dirty="0"/>
              <a:t>st</a:t>
            </a:r>
            <a:r>
              <a:rPr lang="en-US" altLang="zh-TW" dirty="0"/>
              <a:t> IP to reach (Next Hop) is 140.10.5.4 and then next hop has to be 200.14.7.14 (packet incoming interface of 3</a:t>
            </a:r>
            <a:r>
              <a:rPr lang="en-US" altLang="zh-TW" baseline="30000" dirty="0"/>
              <a:t>rd</a:t>
            </a:r>
            <a:r>
              <a:rPr lang="en-US" altLang="zh-TW" dirty="0"/>
              <a:t> router) &amp; final hop is 138.6.25.40(final Destination) </a:t>
            </a:r>
          </a:p>
          <a:p>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1" dirty="0"/>
              <a:t>https://www.rfc-editor.org/in-notes/museum/ip-source-route-comments.txt  (</a:t>
            </a:r>
            <a:r>
              <a:rPr lang="en-US" altLang="en-US" b="1" dirty="0" err="1"/>
              <a:t>lso</a:t>
            </a:r>
            <a:r>
              <a:rPr lang="en-US" altLang="en-US" b="1" dirty="0"/>
              <a:t> check </a:t>
            </a:r>
            <a:r>
              <a:rPr lang="en-IN" sz="1200" kern="1200" dirty="0">
                <a:solidFill>
                  <a:schemeClr val="tx1"/>
                </a:solidFill>
                <a:effectLst/>
                <a:latin typeface="Times New Roman" panose="02020603050405020304" pitchFamily="18" charset="0"/>
                <a:ea typeface="+mn-ea"/>
                <a:cs typeface="+mn-cs"/>
              </a:rPr>
              <a:t>RFC 791.)</a:t>
            </a:r>
          </a:p>
          <a:p>
            <a:r>
              <a:rPr lang="en-US" dirty="0"/>
              <a:t>Network Working Group J. Postel </a:t>
            </a:r>
            <a:r>
              <a:rPr lang="en-US" b="1" dirty="0"/>
              <a:t>Request for Comments (RFC)</a:t>
            </a:r>
            <a:r>
              <a:rPr lang="en-US" dirty="0"/>
              <a:t>: </a:t>
            </a:r>
            <a:r>
              <a:rPr lang="en-US" b="1" dirty="0"/>
              <a:t>DRAFT</a:t>
            </a:r>
            <a:r>
              <a:rPr lang="en-US" dirty="0"/>
              <a:t> J. Reynolds ISI 1987</a:t>
            </a:r>
            <a:endParaRPr lang="en-US" altLang="en-US" b="1" dirty="0"/>
          </a:p>
          <a:p>
            <a:r>
              <a:rPr lang="en-US" b="1" dirty="0"/>
              <a:t>9.2.1.2 Routing options</a:t>
            </a:r>
            <a:r>
              <a:rPr lang="en-US" dirty="0"/>
              <a:t>. IP provides a mechanism, </a:t>
            </a:r>
            <a:r>
              <a:rPr lang="en-US" b="1" dirty="0"/>
              <a:t>called source routing</a:t>
            </a:r>
            <a:r>
              <a:rPr lang="en-US" dirty="0"/>
              <a:t>, to supplement the gateway's independent routing decisions. This mechanism allows an upper layer protocol to influence the gateway route in which a datagram traverses. The UPL can pass a list of internet addresses, called a source route list, as one of the SEND service request parameters. </a:t>
            </a:r>
            <a:r>
              <a:rPr lang="en-US" b="1" dirty="0"/>
              <a:t>Each address </a:t>
            </a:r>
            <a:r>
              <a:rPr lang="en-US" dirty="0"/>
              <a:t>in the list, except for the last, is an </a:t>
            </a:r>
            <a:r>
              <a:rPr lang="en-US" b="1" dirty="0"/>
              <a:t>intermediate gateway </a:t>
            </a:r>
            <a:r>
              <a:rPr lang="en-US" dirty="0"/>
              <a:t>destination. The </a:t>
            </a:r>
            <a:r>
              <a:rPr lang="en-US" b="1" dirty="0"/>
              <a:t>last address </a:t>
            </a:r>
            <a:r>
              <a:rPr lang="en-US" dirty="0"/>
              <a:t>on the list is the </a:t>
            </a:r>
            <a:r>
              <a:rPr lang="en-US" b="1" dirty="0"/>
              <a:t>final destination</a:t>
            </a:r>
            <a:r>
              <a:rPr lang="en-US" dirty="0"/>
              <a:t>. The source IP module uses its normal routing mechanism to transmit the datagram to the first address in the source route list. Then the gateway IP replaces source route list entry with its own address as known in the environment into which it is forwarding the datagram. Thus, the datagram follows the source route while recording its "inverse" or recorded route.</a:t>
            </a:r>
            <a:endParaRPr lang="en-US" altLang="en-US" dirty="0"/>
          </a:p>
          <a:p>
            <a:endParaRPr lang="zh-TW" altLang="zh-TW"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5A4B4784-60F7-4F8E-971A-AFDCB4F9EC85}"/>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ABF5F4B-AD46-4BD7-9F2E-D63B402209B6}" type="slidenum">
              <a:rPr lang="en-US" altLang="zh-TW" b="0" smtClean="0">
                <a:latin typeface="Times New Roman" panose="02020603050405020304" pitchFamily="18" charset="0"/>
              </a:rPr>
              <a:pPr/>
              <a:t>57</a:t>
            </a:fld>
            <a:endParaRPr lang="en-US" altLang="zh-TW" b="0">
              <a:latin typeface="Times New Roman" panose="02020603050405020304" pitchFamily="18" charset="0"/>
            </a:endParaRPr>
          </a:p>
        </p:txBody>
      </p:sp>
      <p:sp>
        <p:nvSpPr>
          <p:cNvPr id="119811" name="Rectangle 2">
            <a:extLst>
              <a:ext uri="{FF2B5EF4-FFF2-40B4-BE49-F238E27FC236}">
                <a16:creationId xmlns:a16="http://schemas.microsoft.com/office/drawing/2014/main" id="{A623F7DE-60F0-45D9-9B7B-5B5C59B3FD85}"/>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0110D120-4CDA-470E-8841-E707C7BDEFAB}"/>
              </a:ext>
            </a:extLst>
          </p:cNvPr>
          <p:cNvSpPr>
            <a:spLocks noGrp="1" noChangeArrowheads="1"/>
          </p:cNvSpPr>
          <p:nvPr>
            <p:ph type="body" idx="1"/>
          </p:nvPr>
        </p:nvSpPr>
        <p:spPr>
          <a:noFill/>
        </p:spPr>
        <p:txBody>
          <a:bodyPr/>
          <a:lstStyle/>
          <a:p>
            <a:r>
              <a:rPr lang="en-US" altLang="en-US" b="1" i="1" dirty="0"/>
              <a:t>Loose-Source-Route Option</a:t>
            </a:r>
          </a:p>
          <a:p>
            <a:r>
              <a:rPr lang="en-US" altLang="en-US" dirty="0"/>
              <a:t>A </a:t>
            </a:r>
            <a:r>
              <a:rPr lang="en-US" altLang="en-US" b="1" dirty="0"/>
              <a:t>loose-source-route option </a:t>
            </a:r>
            <a:r>
              <a:rPr lang="en-US" altLang="en-US" dirty="0"/>
              <a:t>is similar to the strict source route, but it is </a:t>
            </a:r>
            <a:r>
              <a:rPr lang="en-US" altLang="en-US" b="1" dirty="0"/>
              <a:t>more relaxed</a:t>
            </a:r>
            <a:r>
              <a:rPr lang="en-US" altLang="en-US" dirty="0"/>
              <a:t>.</a:t>
            </a:r>
          </a:p>
          <a:p>
            <a:r>
              <a:rPr lang="en-US" altLang="en-US" dirty="0"/>
              <a:t>Each router in the list must be visited, but the datagram can visit other routers as well.</a:t>
            </a:r>
          </a:p>
          <a:p>
            <a:r>
              <a:rPr lang="en-US" altLang="en-US" dirty="0"/>
              <a:t>Figure 7.18 shows the format of the loose source route option.</a:t>
            </a:r>
            <a:endParaRPr lang="zh-TW" altLang="zh-TW"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25C6E892-BA6F-4C27-BAE6-49F5BA60F482}"/>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DAFDF21-7A25-44B6-B6AB-57EB5FAC6965}" type="slidenum">
              <a:rPr lang="en-US" altLang="zh-TW" b="0" smtClean="0">
                <a:latin typeface="Times New Roman" panose="02020603050405020304" pitchFamily="18" charset="0"/>
              </a:rPr>
              <a:pPr/>
              <a:t>58</a:t>
            </a:fld>
            <a:endParaRPr lang="en-US" altLang="zh-TW" b="0">
              <a:latin typeface="Times New Roman" panose="02020603050405020304" pitchFamily="18" charset="0"/>
            </a:endParaRPr>
          </a:p>
        </p:txBody>
      </p:sp>
      <p:sp>
        <p:nvSpPr>
          <p:cNvPr id="121859" name="Rectangle 2">
            <a:extLst>
              <a:ext uri="{FF2B5EF4-FFF2-40B4-BE49-F238E27FC236}">
                <a16:creationId xmlns:a16="http://schemas.microsoft.com/office/drawing/2014/main" id="{60819D32-4BD6-473B-B147-A3032540738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8ECB820B-58DF-43A8-9F38-AA2EE3BE56EA}"/>
              </a:ext>
            </a:extLst>
          </p:cNvPr>
          <p:cNvSpPr>
            <a:spLocks noGrp="1" noChangeArrowheads="1"/>
          </p:cNvSpPr>
          <p:nvPr>
            <p:ph type="body" idx="1"/>
          </p:nvPr>
        </p:nvSpPr>
        <p:spPr>
          <a:noFill/>
        </p:spPr>
        <p:txBody>
          <a:bodyPr/>
          <a:lstStyle/>
          <a:p>
            <a:r>
              <a:rPr lang="en-US" altLang="en-US" b="1" i="1" dirty="0"/>
              <a:t>Timestamp</a:t>
            </a:r>
          </a:p>
          <a:p>
            <a:r>
              <a:rPr lang="en-US" altLang="en-US" dirty="0"/>
              <a:t>A </a:t>
            </a:r>
            <a:r>
              <a:rPr lang="en-US" altLang="en-US" b="1" dirty="0"/>
              <a:t>timestamp option </a:t>
            </a:r>
            <a:r>
              <a:rPr lang="en-US" altLang="en-US" dirty="0"/>
              <a:t>is used to record the time of datagram processing by a router. The</a:t>
            </a:r>
          </a:p>
          <a:p>
            <a:r>
              <a:rPr lang="en-US" altLang="en-US" dirty="0"/>
              <a:t>time is </a:t>
            </a:r>
            <a:r>
              <a:rPr lang="en-US" altLang="en-US" b="1" dirty="0"/>
              <a:t>expressed in milliseconds from midnight, Universal Time</a:t>
            </a:r>
            <a:r>
              <a:rPr lang="en-US" altLang="en-US" dirty="0"/>
              <a:t>. Knowing the time a </a:t>
            </a:r>
          </a:p>
          <a:p>
            <a:r>
              <a:rPr lang="en-US" altLang="en-US" dirty="0"/>
              <a:t>datagram is processed </a:t>
            </a:r>
            <a:r>
              <a:rPr lang="en-US" altLang="en-US" b="1" dirty="0"/>
              <a:t>can help users and managers track the behavior of the routers in</a:t>
            </a:r>
          </a:p>
          <a:p>
            <a:r>
              <a:rPr lang="en-US" altLang="en-US" b="1" dirty="0"/>
              <a:t>the Internet</a:t>
            </a:r>
            <a:r>
              <a:rPr lang="en-US" altLang="en-US" dirty="0"/>
              <a:t>. We can </a:t>
            </a:r>
            <a:r>
              <a:rPr lang="en-US" altLang="en-US" b="1" dirty="0"/>
              <a:t>estimate</a:t>
            </a:r>
            <a:r>
              <a:rPr lang="en-US" altLang="en-US" dirty="0"/>
              <a:t> the </a:t>
            </a:r>
            <a:r>
              <a:rPr lang="en-US" altLang="en-US" b="1" dirty="0"/>
              <a:t>time it takes for a datagram to go from one router to</a:t>
            </a:r>
          </a:p>
          <a:p>
            <a:r>
              <a:rPr lang="en-US" altLang="en-US" b="1" dirty="0"/>
              <a:t>another</a:t>
            </a:r>
            <a:r>
              <a:rPr lang="en-US" altLang="en-US" dirty="0"/>
              <a:t>. We say </a:t>
            </a:r>
            <a:r>
              <a:rPr lang="en-US" altLang="en-US" i="1" dirty="0"/>
              <a:t>estimate </a:t>
            </a:r>
            <a:r>
              <a:rPr lang="en-US" altLang="en-US" dirty="0"/>
              <a:t>because, although all routers may use Universal Time, their</a:t>
            </a:r>
          </a:p>
          <a:p>
            <a:r>
              <a:rPr lang="en-US" altLang="en-US" dirty="0"/>
              <a:t>local clocks may not be synchronized.</a:t>
            </a:r>
          </a:p>
          <a:p>
            <a:r>
              <a:rPr lang="en-US" altLang="en-US" dirty="0"/>
              <a:t>However, non-privileged users of the Internet are not usually aware of the physical</a:t>
            </a:r>
          </a:p>
          <a:p>
            <a:r>
              <a:rPr lang="en-US" altLang="en-US" dirty="0"/>
              <a:t>topology of the Internet. Consequently, a timestamp option is not a choice for most</a:t>
            </a:r>
          </a:p>
          <a:p>
            <a:r>
              <a:rPr lang="en-US" altLang="en-US" dirty="0"/>
              <a:t>users.</a:t>
            </a:r>
          </a:p>
          <a:p>
            <a:endParaRPr lang="en-US" altLang="en-US" dirty="0"/>
          </a:p>
          <a:p>
            <a:r>
              <a:rPr lang="en-US" dirty="0"/>
              <a:t>In all these cases, the time is expressed in milliseconds (in a 32-bit variable) since midnight UTC of the current day.* </a:t>
            </a:r>
          </a:p>
          <a:p>
            <a:r>
              <a:rPr lang="en-US"/>
              <a:t>* UTC stands for Universal Time Clock, also called GMT (Greenwich Mean Time)</a:t>
            </a:r>
            <a:endParaRPr lang="zh-TW" altLang="zh-TW"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51C232E7-5958-4A06-A43D-C6596F283B61}"/>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14FD989-72C5-4325-B678-707AC5C1A09F}" type="slidenum">
              <a:rPr lang="en-US" altLang="zh-TW" b="0" smtClean="0">
                <a:latin typeface="Times New Roman" panose="02020603050405020304" pitchFamily="18" charset="0"/>
              </a:rPr>
              <a:pPr/>
              <a:t>59</a:t>
            </a:fld>
            <a:endParaRPr lang="en-US" altLang="zh-TW" b="0">
              <a:latin typeface="Times New Roman" panose="02020603050405020304" pitchFamily="18" charset="0"/>
            </a:endParaRPr>
          </a:p>
        </p:txBody>
      </p:sp>
      <p:sp>
        <p:nvSpPr>
          <p:cNvPr id="123907" name="Rectangle 2">
            <a:extLst>
              <a:ext uri="{FF2B5EF4-FFF2-40B4-BE49-F238E27FC236}">
                <a16:creationId xmlns:a16="http://schemas.microsoft.com/office/drawing/2014/main" id="{9EFC54DD-5924-4A66-9F0D-2DF467155082}"/>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6B1A4780-7F92-4DE5-955C-EA286272AF99}"/>
              </a:ext>
            </a:extLst>
          </p:cNvPr>
          <p:cNvSpPr>
            <a:spLocks noGrp="1" noChangeArrowheads="1"/>
          </p:cNvSpPr>
          <p:nvPr>
            <p:ph type="body" idx="1"/>
          </p:nvPr>
        </p:nvSpPr>
        <p:spPr>
          <a:noFill/>
        </p:spPr>
        <p:txBody>
          <a:bodyPr/>
          <a:lstStyle/>
          <a:p>
            <a:r>
              <a:rPr lang="en-US" altLang="en-US"/>
              <a:t>The overflow field records the number of routers that could not add their timestamp</a:t>
            </a:r>
          </a:p>
          <a:p>
            <a:r>
              <a:rPr lang="en-US" altLang="en-US"/>
              <a:t>because no more fields were available</a:t>
            </a:r>
          </a:p>
          <a:p>
            <a:endParaRPr lang="en-US" altLang="en-US"/>
          </a:p>
          <a:p>
            <a:r>
              <a:rPr lang="en-US" altLang="en-US"/>
              <a:t>The flags field specifies the visited router</a:t>
            </a:r>
          </a:p>
          <a:p>
            <a:r>
              <a:rPr lang="en-US" altLang="en-US"/>
              <a:t>responsibilities. If the flag value is 0, each router adds only the timestamp in the provided</a:t>
            </a:r>
          </a:p>
          <a:p>
            <a:r>
              <a:rPr lang="en-US" altLang="en-US"/>
              <a:t>field. If the flag value is 1, each router must add its outgoing IP address and the</a:t>
            </a:r>
          </a:p>
          <a:p>
            <a:r>
              <a:rPr lang="en-US" altLang="en-US"/>
              <a:t>timestamp. If the value is 3, the IP addresses are given, and each router must check</a:t>
            </a:r>
          </a:p>
          <a:p>
            <a:r>
              <a:rPr lang="en-US" altLang="en-US"/>
              <a:t>the given IP address with its own incoming IP address. If there is a match, the router</a:t>
            </a:r>
          </a:p>
          <a:p>
            <a:r>
              <a:rPr lang="en-US" altLang="en-US"/>
              <a:t>overwrites the IP address with its outgoing IP address and adds the timestamp</a:t>
            </a:r>
            <a:endParaRPr lang="zh-TW" altLang="zh-TW"/>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7F1640DD-4D83-465D-8394-60ECFD45C0E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12B0FD7-77AC-4671-A90C-B5B2B6388984}" type="slidenum">
              <a:rPr lang="en-US" altLang="zh-TW" b="0" smtClean="0">
                <a:latin typeface="Times New Roman" panose="02020603050405020304" pitchFamily="18" charset="0"/>
              </a:rPr>
              <a:pPr/>
              <a:t>60</a:t>
            </a:fld>
            <a:endParaRPr lang="en-US" altLang="zh-TW" b="0">
              <a:latin typeface="Times New Roman" panose="02020603050405020304" pitchFamily="18" charset="0"/>
            </a:endParaRPr>
          </a:p>
        </p:txBody>
      </p:sp>
      <p:sp>
        <p:nvSpPr>
          <p:cNvPr id="125955" name="Rectangle 2">
            <a:extLst>
              <a:ext uri="{FF2B5EF4-FFF2-40B4-BE49-F238E27FC236}">
                <a16:creationId xmlns:a16="http://schemas.microsoft.com/office/drawing/2014/main" id="{8A98D6E5-D891-4974-891B-FB963997C6F4}"/>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9FE1F54C-121D-449E-B0A3-EEAB76290CB2}"/>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C59DF58D-1445-4F78-8C2A-5FE8D064E4B0}"/>
              </a:ext>
            </a:extLst>
          </p:cNvPr>
          <p:cNvSpPr>
            <a:spLocks noGrp="1" noRot="1" noChangeAspect="1" noTextEdit="1"/>
          </p:cNvSpPr>
          <p:nvPr>
            <p:ph type="sldImg"/>
          </p:nvPr>
        </p:nvSpPr>
        <p:spPr>
          <a:ln/>
        </p:spPr>
      </p:sp>
      <p:sp>
        <p:nvSpPr>
          <p:cNvPr id="15363" name="Notes Placeholder 2">
            <a:extLst>
              <a:ext uri="{FF2B5EF4-FFF2-40B4-BE49-F238E27FC236}">
                <a16:creationId xmlns:a16="http://schemas.microsoft.com/office/drawing/2014/main" id="{C43E3D00-B4D0-4488-8DD3-59F6C8A1C62E}"/>
              </a:ext>
            </a:extLst>
          </p:cNvPr>
          <p:cNvSpPr>
            <a:spLocks noGrp="1"/>
          </p:cNvSpPr>
          <p:nvPr>
            <p:ph type="body" idx="1"/>
          </p:nvPr>
        </p:nvSpPr>
        <p:spPr>
          <a:noFill/>
        </p:spPr>
        <p:txBody>
          <a:bodyPr/>
          <a:lstStyle/>
          <a:p>
            <a:r>
              <a:rPr lang="en-US" altLang="en-US"/>
              <a:t>The network layer at the destination computer is simpler. No forwarding is needed.</a:t>
            </a:r>
          </a:p>
          <a:p>
            <a:r>
              <a:rPr lang="en-US" altLang="en-US"/>
              <a:t>However, the destination computer needs </a:t>
            </a:r>
            <a:r>
              <a:rPr lang="en-US" altLang="en-US" b="1"/>
              <a:t>to assemble the fragments before delivering</a:t>
            </a:r>
          </a:p>
          <a:p>
            <a:r>
              <a:rPr lang="en-US" altLang="en-US" b="1"/>
              <a:t>the data to the destination</a:t>
            </a:r>
            <a:r>
              <a:rPr lang="en-US" altLang="en-US"/>
              <a:t>. After validating each datagram, the data is extracted from</a:t>
            </a:r>
          </a:p>
          <a:p>
            <a:r>
              <a:rPr lang="en-US" altLang="en-US"/>
              <a:t>each fragment and stored. When all fragments have arrived, the data are reassembled</a:t>
            </a:r>
          </a:p>
          <a:p>
            <a:r>
              <a:rPr lang="en-US" altLang="en-US"/>
              <a:t>and delivered to the upper layer. The </a:t>
            </a:r>
            <a:r>
              <a:rPr lang="en-US" altLang="en-US" b="1"/>
              <a:t>network layer also sets a reassembly timer. If the</a:t>
            </a:r>
          </a:p>
          <a:p>
            <a:r>
              <a:rPr lang="en-US" altLang="en-US" b="1"/>
              <a:t>timer is expired, all data fragments are destroyed and an error message is sent that all</a:t>
            </a:r>
          </a:p>
          <a:p>
            <a:r>
              <a:rPr lang="en-US" altLang="en-US" b="1"/>
              <a:t>the fragmented datagram need to be resent</a:t>
            </a:r>
            <a:r>
              <a:rPr lang="en-US" altLang="en-US"/>
              <a:t>. Figure 4.15 shows the process. Note that the</a:t>
            </a:r>
          </a:p>
          <a:p>
            <a:r>
              <a:rPr lang="en-US" altLang="en-US"/>
              <a:t>process of fragmentation is transparent to the upper layer because </a:t>
            </a:r>
            <a:r>
              <a:rPr lang="en-US" altLang="en-US" b="1"/>
              <a:t>the network layer</a:t>
            </a:r>
          </a:p>
          <a:p>
            <a:r>
              <a:rPr lang="en-US" altLang="en-US" b="1"/>
              <a:t>does not deliver any piece of data to the upper layer until all pieces have arrived and</a:t>
            </a:r>
          </a:p>
          <a:p>
            <a:r>
              <a:rPr lang="en-US" altLang="en-US" b="1"/>
              <a:t>assembled</a:t>
            </a:r>
            <a:r>
              <a:rPr lang="en-US" altLang="en-US"/>
              <a:t>. Since a datagram may have been fragmented in the source computer as well</a:t>
            </a:r>
          </a:p>
          <a:p>
            <a:r>
              <a:rPr lang="en-US" altLang="en-US"/>
              <a:t>as in any router (multilevel) fragmentation, the reassembly procedure is very delicate</a:t>
            </a:r>
          </a:p>
          <a:p>
            <a:r>
              <a:rPr lang="en-US" altLang="en-US"/>
              <a:t>and complicated.</a:t>
            </a:r>
          </a:p>
        </p:txBody>
      </p:sp>
      <p:sp>
        <p:nvSpPr>
          <p:cNvPr id="15364" name="Slide Number Placeholder 3">
            <a:extLst>
              <a:ext uri="{FF2B5EF4-FFF2-40B4-BE49-F238E27FC236}">
                <a16:creationId xmlns:a16="http://schemas.microsoft.com/office/drawing/2014/main" id="{A47AD56A-27C9-41CD-A874-18D18E3BAB86}"/>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1E653E8-65F7-4CAE-B6EA-E8806132E1CB}" type="slidenum">
              <a:rPr lang="en-US" altLang="zh-TW" b="0" smtClean="0">
                <a:latin typeface="Times New Roman" panose="02020603050405020304" pitchFamily="18" charset="0"/>
              </a:rPr>
              <a:pPr/>
              <a:t>6</a:t>
            </a:fld>
            <a:endParaRPr lang="en-US" altLang="zh-TW" b="0">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a:extLst>
              <a:ext uri="{FF2B5EF4-FFF2-40B4-BE49-F238E27FC236}">
                <a16:creationId xmlns:a16="http://schemas.microsoft.com/office/drawing/2014/main" id="{C764160F-9BD7-4194-B6F9-2197E8208EE1}"/>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015334B-CFC2-4446-B225-4F78B91E88EE}" type="slidenum">
              <a:rPr lang="en-US" altLang="zh-TW" b="0" smtClean="0">
                <a:latin typeface="Times New Roman" panose="02020603050405020304" pitchFamily="18" charset="0"/>
              </a:rPr>
              <a:pPr/>
              <a:t>61</a:t>
            </a:fld>
            <a:endParaRPr lang="en-US" altLang="zh-TW" b="0">
              <a:latin typeface="Times New Roman" panose="02020603050405020304" pitchFamily="18" charset="0"/>
            </a:endParaRPr>
          </a:p>
        </p:txBody>
      </p:sp>
      <p:sp>
        <p:nvSpPr>
          <p:cNvPr id="128003" name="Rectangle 2">
            <a:extLst>
              <a:ext uri="{FF2B5EF4-FFF2-40B4-BE49-F238E27FC236}">
                <a16:creationId xmlns:a16="http://schemas.microsoft.com/office/drawing/2014/main" id="{C188E508-CCE1-4500-B651-9BFE6A6F4A5E}"/>
              </a:ext>
            </a:extLst>
          </p:cNvPr>
          <p:cNvSpPr>
            <a:spLocks noGrp="1" noRot="1" noChangeAspect="1" noChangeArrowheads="1" noTextEdit="1"/>
          </p:cNvSpPr>
          <p:nvPr>
            <p:ph type="sldImg"/>
          </p:nvPr>
        </p:nvSpPr>
        <p:spPr>
          <a:ln/>
        </p:spPr>
      </p:sp>
      <p:sp>
        <p:nvSpPr>
          <p:cNvPr id="128004" name="Rectangle 3">
            <a:extLst>
              <a:ext uri="{FF2B5EF4-FFF2-40B4-BE49-F238E27FC236}">
                <a16:creationId xmlns:a16="http://schemas.microsoft.com/office/drawing/2014/main" id="{CCA525DC-9649-4A0A-BB79-88CF289DAF07}"/>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id="{5D45B6A4-2520-4323-B46E-B386EF935A0F}"/>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11CB1AD-A1DD-4498-9149-BAC539C21FD6}" type="slidenum">
              <a:rPr lang="en-US" altLang="zh-TW" b="0" smtClean="0">
                <a:latin typeface="Times New Roman" panose="02020603050405020304" pitchFamily="18" charset="0"/>
              </a:rPr>
              <a:pPr/>
              <a:t>62</a:t>
            </a:fld>
            <a:endParaRPr lang="en-US" altLang="zh-TW" b="0">
              <a:latin typeface="Times New Roman" panose="02020603050405020304" pitchFamily="18" charset="0"/>
            </a:endParaRPr>
          </a:p>
        </p:txBody>
      </p:sp>
      <p:sp>
        <p:nvSpPr>
          <p:cNvPr id="130051" name="Rectangle 2">
            <a:extLst>
              <a:ext uri="{FF2B5EF4-FFF2-40B4-BE49-F238E27FC236}">
                <a16:creationId xmlns:a16="http://schemas.microsoft.com/office/drawing/2014/main" id="{3E77AE70-CC84-4D17-9AA0-3B38736D9CCF}"/>
              </a:ext>
            </a:extLst>
          </p:cNvPr>
          <p:cNvSpPr>
            <a:spLocks noGrp="1" noRot="1" noChangeAspect="1" noChangeArrowheads="1" noTextEdit="1"/>
          </p:cNvSpPr>
          <p:nvPr>
            <p:ph type="sldImg"/>
          </p:nvPr>
        </p:nvSpPr>
        <p:spPr>
          <a:ln/>
        </p:spPr>
      </p:sp>
      <p:sp>
        <p:nvSpPr>
          <p:cNvPr id="130052" name="Rectangle 3">
            <a:extLst>
              <a:ext uri="{FF2B5EF4-FFF2-40B4-BE49-F238E27FC236}">
                <a16:creationId xmlns:a16="http://schemas.microsoft.com/office/drawing/2014/main" id="{92731613-C5A1-46BF-A996-11C4150FB5DE}"/>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397DBFD8-27AE-45AC-92B0-5AD9607657ED}"/>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ADB7ACF-BC8E-4E3A-BC30-9BCA577792E0}" type="slidenum">
              <a:rPr lang="en-US" altLang="zh-TW" b="0" smtClean="0">
                <a:latin typeface="Times New Roman" panose="02020603050405020304" pitchFamily="18" charset="0"/>
              </a:rPr>
              <a:pPr/>
              <a:t>63</a:t>
            </a:fld>
            <a:endParaRPr lang="en-US" altLang="zh-TW" b="0">
              <a:latin typeface="Times New Roman" panose="02020603050405020304" pitchFamily="18" charset="0"/>
            </a:endParaRPr>
          </a:p>
        </p:txBody>
      </p:sp>
      <p:sp>
        <p:nvSpPr>
          <p:cNvPr id="142339" name="Rectangle 2">
            <a:extLst>
              <a:ext uri="{FF2B5EF4-FFF2-40B4-BE49-F238E27FC236}">
                <a16:creationId xmlns:a16="http://schemas.microsoft.com/office/drawing/2014/main" id="{EA5E5D51-2577-47AD-98B9-B50C947DF8C5}"/>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60BB547A-0423-4759-AEE1-0102B89F7F18}"/>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a:extLst>
              <a:ext uri="{FF2B5EF4-FFF2-40B4-BE49-F238E27FC236}">
                <a16:creationId xmlns:a16="http://schemas.microsoft.com/office/drawing/2014/main" id="{78FAC7B3-C9A5-43C0-88A5-4D985A751215}"/>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21B4DEC-C5B6-47CB-A3C0-0EE74FF01CCC}" type="slidenum">
              <a:rPr lang="en-US" altLang="zh-TW" b="0" smtClean="0">
                <a:latin typeface="Times New Roman" panose="02020603050405020304" pitchFamily="18" charset="0"/>
              </a:rPr>
              <a:pPr/>
              <a:t>64</a:t>
            </a:fld>
            <a:endParaRPr lang="en-US" altLang="zh-TW" b="0">
              <a:latin typeface="Times New Roman" panose="02020603050405020304" pitchFamily="18" charset="0"/>
            </a:endParaRPr>
          </a:p>
        </p:txBody>
      </p:sp>
      <p:sp>
        <p:nvSpPr>
          <p:cNvPr id="144387" name="Rectangle 2">
            <a:extLst>
              <a:ext uri="{FF2B5EF4-FFF2-40B4-BE49-F238E27FC236}">
                <a16:creationId xmlns:a16="http://schemas.microsoft.com/office/drawing/2014/main" id="{85B2C38F-262B-4968-9067-A635E3E864DB}"/>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id="{D8723B0D-A342-4E21-89C1-5B0D291CA81C}"/>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a:extLst>
              <a:ext uri="{FF2B5EF4-FFF2-40B4-BE49-F238E27FC236}">
                <a16:creationId xmlns:a16="http://schemas.microsoft.com/office/drawing/2014/main" id="{56B932C9-21C2-4568-8168-7CBDB0520AD9}"/>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D20336B-8C6E-432C-BEB3-B9181592A991}" type="slidenum">
              <a:rPr lang="en-US" altLang="zh-TW" b="0" smtClean="0">
                <a:latin typeface="Times New Roman" panose="02020603050405020304" pitchFamily="18" charset="0"/>
              </a:rPr>
              <a:pPr/>
              <a:t>65</a:t>
            </a:fld>
            <a:endParaRPr lang="en-US" altLang="zh-TW" b="0">
              <a:latin typeface="Times New Roman" panose="02020603050405020304" pitchFamily="18" charset="0"/>
            </a:endParaRPr>
          </a:p>
        </p:txBody>
      </p:sp>
      <p:sp>
        <p:nvSpPr>
          <p:cNvPr id="146435" name="Rectangle 2">
            <a:extLst>
              <a:ext uri="{FF2B5EF4-FFF2-40B4-BE49-F238E27FC236}">
                <a16:creationId xmlns:a16="http://schemas.microsoft.com/office/drawing/2014/main" id="{C445B971-B55A-476E-8C4C-A7E71E4B045B}"/>
              </a:ext>
            </a:extLst>
          </p:cNvPr>
          <p:cNvSpPr>
            <a:spLocks noGrp="1" noRot="1" noChangeAspect="1" noChangeArrowheads="1" noTextEdit="1"/>
          </p:cNvSpPr>
          <p:nvPr>
            <p:ph type="sldImg"/>
          </p:nvPr>
        </p:nvSpPr>
        <p:spPr>
          <a:ln/>
        </p:spPr>
      </p:sp>
      <p:sp>
        <p:nvSpPr>
          <p:cNvPr id="146436" name="Rectangle 3">
            <a:extLst>
              <a:ext uri="{FF2B5EF4-FFF2-40B4-BE49-F238E27FC236}">
                <a16:creationId xmlns:a16="http://schemas.microsoft.com/office/drawing/2014/main" id="{DB1C7FD9-1AC6-4389-95DB-B65F16D1FF7C}"/>
              </a:ext>
            </a:extLst>
          </p:cNvPr>
          <p:cNvSpPr>
            <a:spLocks noGrp="1" noChangeArrowheads="1"/>
          </p:cNvSpPr>
          <p:nvPr>
            <p:ph type="body" idx="1"/>
          </p:nvPr>
        </p:nvSpPr>
        <p:spPr>
          <a:noFill/>
        </p:spPr>
        <p:txBody>
          <a:bodyPr/>
          <a:lstStyle/>
          <a:p>
            <a:pPr eaLnBrk="1" hangingPunct="1"/>
            <a:r>
              <a:rPr lang="en-US" altLang="zh-TW"/>
              <a:t>N is usually 16 Bits</a:t>
            </a:r>
            <a:endParaRPr lang="zh-TW" altLang="zh-TW"/>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a:extLst>
              <a:ext uri="{FF2B5EF4-FFF2-40B4-BE49-F238E27FC236}">
                <a16:creationId xmlns:a16="http://schemas.microsoft.com/office/drawing/2014/main" id="{D5D8EA5E-FCE2-4868-8B95-C70B74A20183}"/>
              </a:ext>
            </a:extLst>
          </p:cNvPr>
          <p:cNvSpPr>
            <a:spLocks noGrp="1" noRot="1" noChangeAspect="1" noTextEdit="1"/>
          </p:cNvSpPr>
          <p:nvPr>
            <p:ph type="sldImg"/>
          </p:nvPr>
        </p:nvSpPr>
        <p:spPr>
          <a:ln/>
        </p:spPr>
      </p:sp>
      <p:sp>
        <p:nvSpPr>
          <p:cNvPr id="148483" name="Notes Placeholder 2">
            <a:extLst>
              <a:ext uri="{FF2B5EF4-FFF2-40B4-BE49-F238E27FC236}">
                <a16:creationId xmlns:a16="http://schemas.microsoft.com/office/drawing/2014/main" id="{57972273-9957-46E7-8BF7-52D3A589C77E}"/>
              </a:ext>
            </a:extLst>
          </p:cNvPr>
          <p:cNvSpPr>
            <a:spLocks noGrp="1"/>
          </p:cNvSpPr>
          <p:nvPr>
            <p:ph type="body" idx="1"/>
          </p:nvPr>
        </p:nvSpPr>
        <p:spPr>
          <a:noFill/>
        </p:spPr>
        <p:txBody>
          <a:bodyPr/>
          <a:lstStyle/>
          <a:p>
            <a:r>
              <a:rPr lang="en-US" altLang="en-US"/>
              <a:t>Refer -3</a:t>
            </a:r>
            <a:r>
              <a:rPr lang="en-US" altLang="en-US" baseline="30000"/>
              <a:t>rd</a:t>
            </a:r>
            <a:r>
              <a:rPr lang="en-US" altLang="en-US"/>
              <a:t> Edition Appendix C , 4</a:t>
            </a:r>
            <a:r>
              <a:rPr lang="en-US" altLang="en-US" baseline="30000"/>
              <a:t>th</a:t>
            </a:r>
            <a:r>
              <a:rPr lang="en-US" altLang="en-US"/>
              <a:t> Edition Appendix D  (pdf/book)</a:t>
            </a:r>
          </a:p>
        </p:txBody>
      </p:sp>
      <p:sp>
        <p:nvSpPr>
          <p:cNvPr id="148484" name="Slide Number Placeholder 3">
            <a:extLst>
              <a:ext uri="{FF2B5EF4-FFF2-40B4-BE49-F238E27FC236}">
                <a16:creationId xmlns:a16="http://schemas.microsoft.com/office/drawing/2014/main" id="{545C5652-A8F3-4888-A2EB-799B3EC3712F}"/>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4F41114-B55A-4E14-8AFB-21229097D5A0}" type="slidenum">
              <a:rPr lang="en-US" altLang="zh-TW" b="0" smtClean="0">
                <a:latin typeface="Times New Roman" panose="02020603050405020304" pitchFamily="18" charset="0"/>
              </a:rPr>
              <a:pPr/>
              <a:t>66</a:t>
            </a:fld>
            <a:endParaRPr lang="en-US" altLang="zh-TW" b="0">
              <a:latin typeface="Times New Roman"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a:extLst>
              <a:ext uri="{FF2B5EF4-FFF2-40B4-BE49-F238E27FC236}">
                <a16:creationId xmlns:a16="http://schemas.microsoft.com/office/drawing/2014/main" id="{D9198D8F-9A82-45AD-AFF1-C0B0631CDE52}"/>
              </a:ext>
            </a:extLst>
          </p:cNvPr>
          <p:cNvSpPr>
            <a:spLocks noGrp="1" noRot="1" noChangeAspect="1" noTextEdit="1"/>
          </p:cNvSpPr>
          <p:nvPr>
            <p:ph type="sldImg"/>
          </p:nvPr>
        </p:nvSpPr>
        <p:spPr>
          <a:ln/>
        </p:spPr>
      </p:sp>
      <p:sp>
        <p:nvSpPr>
          <p:cNvPr id="150531" name="Notes Placeholder 2">
            <a:extLst>
              <a:ext uri="{FF2B5EF4-FFF2-40B4-BE49-F238E27FC236}">
                <a16:creationId xmlns:a16="http://schemas.microsoft.com/office/drawing/2014/main" id="{ADF866D2-022D-448D-98A1-4E25637122B1}"/>
              </a:ext>
            </a:extLst>
          </p:cNvPr>
          <p:cNvSpPr>
            <a:spLocks noGrp="1"/>
          </p:cNvSpPr>
          <p:nvPr>
            <p:ph type="body" idx="1"/>
          </p:nvPr>
        </p:nvSpPr>
        <p:spPr>
          <a:noFill/>
        </p:spPr>
        <p:txBody>
          <a:bodyPr/>
          <a:lstStyle/>
          <a:p>
            <a:r>
              <a:rPr lang="en-US" altLang="en-US"/>
              <a:t>Refer -3</a:t>
            </a:r>
            <a:r>
              <a:rPr lang="en-US" altLang="en-US" baseline="30000"/>
              <a:t>rd</a:t>
            </a:r>
            <a:r>
              <a:rPr lang="en-US" altLang="en-US"/>
              <a:t> Edition Appendix C , 4</a:t>
            </a:r>
            <a:r>
              <a:rPr lang="en-US" altLang="en-US" baseline="30000"/>
              <a:t>th</a:t>
            </a:r>
            <a:r>
              <a:rPr lang="en-US" altLang="en-US"/>
              <a:t> Edition Appendix D  (pdf/book)</a:t>
            </a:r>
          </a:p>
          <a:p>
            <a:endParaRPr lang="en-US" altLang="en-US"/>
          </a:p>
        </p:txBody>
      </p:sp>
      <p:sp>
        <p:nvSpPr>
          <p:cNvPr id="150532" name="Slide Number Placeholder 3">
            <a:extLst>
              <a:ext uri="{FF2B5EF4-FFF2-40B4-BE49-F238E27FC236}">
                <a16:creationId xmlns:a16="http://schemas.microsoft.com/office/drawing/2014/main" id="{4321ED4C-734E-42A3-8064-F30E5F8CDA47}"/>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26FA6ED-286E-4FBB-81E7-4D9FF8AAEEA5}" type="slidenum">
              <a:rPr lang="en-US" altLang="zh-TW" b="0" smtClean="0">
                <a:latin typeface="Times New Roman" panose="02020603050405020304" pitchFamily="18" charset="0"/>
              </a:rPr>
              <a:pPr/>
              <a:t>67</a:t>
            </a:fld>
            <a:endParaRPr lang="en-US" altLang="zh-TW" b="0">
              <a:latin typeface="Times New Roman"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81ADF30B-8702-49C6-BF70-DD934821DFFD}"/>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92D4527-160F-4092-BAD4-CBEA466E3941}" type="slidenum">
              <a:rPr lang="en-US" altLang="zh-TW" b="0" smtClean="0">
                <a:latin typeface="Times New Roman" panose="02020603050405020304" pitchFamily="18" charset="0"/>
              </a:rPr>
              <a:pPr/>
              <a:t>68</a:t>
            </a:fld>
            <a:endParaRPr lang="en-US" altLang="zh-TW" b="0">
              <a:latin typeface="Times New Roman" panose="02020603050405020304" pitchFamily="18" charset="0"/>
            </a:endParaRPr>
          </a:p>
        </p:txBody>
      </p:sp>
      <p:sp>
        <p:nvSpPr>
          <p:cNvPr id="152579" name="Rectangle 2">
            <a:extLst>
              <a:ext uri="{FF2B5EF4-FFF2-40B4-BE49-F238E27FC236}">
                <a16:creationId xmlns:a16="http://schemas.microsoft.com/office/drawing/2014/main" id="{098EAFEE-A216-4B36-9C4B-45D73A0096EC}"/>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296ADA38-0354-49AD-A7A4-C1E68F5262B5}"/>
              </a:ext>
            </a:extLst>
          </p:cNvPr>
          <p:cNvSpPr>
            <a:spLocks noGrp="1" noChangeArrowheads="1"/>
          </p:cNvSpPr>
          <p:nvPr>
            <p:ph type="body" idx="1"/>
          </p:nvPr>
        </p:nvSpPr>
        <p:spPr>
          <a:noFill/>
        </p:spPr>
        <p:txBody>
          <a:bodyPr/>
          <a:lstStyle/>
          <a:p>
            <a:pPr eaLnBrk="1" hangingPunct="1"/>
            <a:endParaRPr lang="zh-TW" altLang="zh-TW"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9E9D3A4F-28C5-454D-8605-3216AC47BC1F}"/>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2605A15-EDCB-43FF-B855-DD1665B322D7}" type="slidenum">
              <a:rPr lang="en-US" altLang="zh-TW" b="0" smtClean="0">
                <a:latin typeface="Times New Roman" panose="02020603050405020304" pitchFamily="18" charset="0"/>
              </a:rPr>
              <a:pPr/>
              <a:t>69</a:t>
            </a:fld>
            <a:endParaRPr lang="en-US" altLang="zh-TW" b="0">
              <a:latin typeface="Times New Roman" panose="02020603050405020304" pitchFamily="18" charset="0"/>
            </a:endParaRPr>
          </a:p>
        </p:txBody>
      </p:sp>
      <p:sp>
        <p:nvSpPr>
          <p:cNvPr id="154627" name="Rectangle 2">
            <a:extLst>
              <a:ext uri="{FF2B5EF4-FFF2-40B4-BE49-F238E27FC236}">
                <a16:creationId xmlns:a16="http://schemas.microsoft.com/office/drawing/2014/main" id="{8C470A62-1588-401D-B90C-2B9F529ACA2A}"/>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E284E945-E274-4DE9-929A-01F83808EE80}"/>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20B908E2-0DAA-458B-8194-6D9985BE940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A503DD6-3DDA-494B-BA09-44720EDAC36A}" type="slidenum">
              <a:rPr lang="en-US" altLang="zh-TW" b="0" smtClean="0">
                <a:latin typeface="Times New Roman" panose="02020603050405020304" pitchFamily="18" charset="0"/>
              </a:rPr>
              <a:pPr/>
              <a:t>70</a:t>
            </a:fld>
            <a:endParaRPr lang="en-US" altLang="zh-TW" b="0">
              <a:latin typeface="Times New Roman" panose="02020603050405020304" pitchFamily="18" charset="0"/>
            </a:endParaRPr>
          </a:p>
        </p:txBody>
      </p:sp>
      <p:sp>
        <p:nvSpPr>
          <p:cNvPr id="156675" name="Rectangle 2">
            <a:extLst>
              <a:ext uri="{FF2B5EF4-FFF2-40B4-BE49-F238E27FC236}">
                <a16:creationId xmlns:a16="http://schemas.microsoft.com/office/drawing/2014/main" id="{D7DAB08F-1CDF-4FFD-AAB4-FC7C2B85B416}"/>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45EC6379-51AF-4D7C-B465-8471CC0FB4D2}"/>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BCD98971-4DE7-414B-92D6-963B10696B40}"/>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1F1AA4F-761D-45FB-B309-B4BE89AC18EC}" type="slidenum">
              <a:rPr lang="en-US" altLang="zh-TW" b="0" smtClean="0">
                <a:latin typeface="Times New Roman" panose="02020603050405020304" pitchFamily="18" charset="0"/>
              </a:rPr>
              <a:pPr/>
              <a:t>7</a:t>
            </a:fld>
            <a:endParaRPr lang="en-US" altLang="zh-TW" b="0">
              <a:latin typeface="Times New Roman" panose="02020603050405020304" pitchFamily="18" charset="0"/>
            </a:endParaRPr>
          </a:p>
        </p:txBody>
      </p:sp>
      <p:sp>
        <p:nvSpPr>
          <p:cNvPr id="17411" name="Rectangle 2">
            <a:extLst>
              <a:ext uri="{FF2B5EF4-FFF2-40B4-BE49-F238E27FC236}">
                <a16:creationId xmlns:a16="http://schemas.microsoft.com/office/drawing/2014/main" id="{BF9E04BB-B0C3-426F-9145-0EDDBFBD2286}"/>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EF22FE46-8D91-4B6C-8B8B-252EF6BCD933}"/>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F24B27DB-47C2-4F37-8511-73AD914976B1}"/>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699B5FB-320C-4146-84CE-4996D88493D7}" type="slidenum">
              <a:rPr lang="en-US" altLang="zh-TW" b="0" smtClean="0">
                <a:latin typeface="Times New Roman" panose="02020603050405020304" pitchFamily="18" charset="0"/>
              </a:rPr>
              <a:pPr/>
              <a:t>71</a:t>
            </a:fld>
            <a:endParaRPr lang="en-US" altLang="zh-TW" b="0">
              <a:latin typeface="Times New Roman" panose="02020603050405020304" pitchFamily="18" charset="0"/>
            </a:endParaRPr>
          </a:p>
        </p:txBody>
      </p:sp>
      <p:sp>
        <p:nvSpPr>
          <p:cNvPr id="158723" name="Rectangle 2">
            <a:extLst>
              <a:ext uri="{FF2B5EF4-FFF2-40B4-BE49-F238E27FC236}">
                <a16:creationId xmlns:a16="http://schemas.microsoft.com/office/drawing/2014/main" id="{41504817-EDA7-4437-B258-CFAA6DA97FB5}"/>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49AF5632-6ED2-45CF-BB6A-C21EE076D5BB}"/>
              </a:ext>
            </a:extLst>
          </p:cNvPr>
          <p:cNvSpPr>
            <a:spLocks noGrp="1" noChangeArrowheads="1"/>
          </p:cNvSpPr>
          <p:nvPr>
            <p:ph type="body" idx="1"/>
          </p:nvPr>
        </p:nvSpPr>
        <p:spPr>
          <a:noFill/>
        </p:spPr>
        <p:txBody>
          <a:bodyPr/>
          <a:lstStyle/>
          <a:p>
            <a:pPr eaLnBrk="1" hangingPunct="1"/>
            <a:r>
              <a:rPr lang="en-US" altLang="zh-TW"/>
              <a:t>Substitute for 012.6.7.9   17015010.12.14.50028Substitute for 012.6.7.917015010.12.14.50028 Substitute for 0 Substitute for 0</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D09479B0-B1F3-4B4A-AB02-3B93930DABEF}"/>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665B487-9F56-4BFD-8319-0E9E6A4CCD4E}" type="slidenum">
              <a:rPr lang="en-US" altLang="zh-TW" b="0" smtClean="0">
                <a:latin typeface="Times New Roman" panose="02020603050405020304" pitchFamily="18" charset="0"/>
              </a:rPr>
              <a:pPr/>
              <a:t>72</a:t>
            </a:fld>
            <a:endParaRPr lang="en-US" altLang="zh-TW" b="0">
              <a:latin typeface="Times New Roman" panose="02020603050405020304" pitchFamily="18" charset="0"/>
            </a:endParaRPr>
          </a:p>
        </p:txBody>
      </p:sp>
      <p:sp>
        <p:nvSpPr>
          <p:cNvPr id="160771" name="Rectangle 2">
            <a:extLst>
              <a:ext uri="{FF2B5EF4-FFF2-40B4-BE49-F238E27FC236}">
                <a16:creationId xmlns:a16="http://schemas.microsoft.com/office/drawing/2014/main" id="{EA1F0354-E9AB-4DD3-8033-DF3C82B630DE}"/>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1C79EDF5-C677-491B-AE76-338AABF0EED9}"/>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2DFDA1E2-90E6-4562-B4E1-31A3BF87CE28}"/>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7B96EBE-E62C-4865-B917-CEB35DCDC57C}" type="slidenum">
              <a:rPr lang="en-US" altLang="zh-TW" b="0" smtClean="0">
                <a:latin typeface="Times New Roman" panose="02020603050405020304" pitchFamily="18" charset="0"/>
              </a:rPr>
              <a:pPr/>
              <a:t>73</a:t>
            </a:fld>
            <a:endParaRPr lang="en-US" altLang="zh-TW" b="0">
              <a:latin typeface="Times New Roman" panose="02020603050405020304" pitchFamily="18" charset="0"/>
            </a:endParaRPr>
          </a:p>
        </p:txBody>
      </p:sp>
      <p:sp>
        <p:nvSpPr>
          <p:cNvPr id="162819" name="Rectangle 2">
            <a:extLst>
              <a:ext uri="{FF2B5EF4-FFF2-40B4-BE49-F238E27FC236}">
                <a16:creationId xmlns:a16="http://schemas.microsoft.com/office/drawing/2014/main" id="{5A988E5D-779C-48EE-9133-77056CBD8F9A}"/>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0803BAFD-0CE9-4323-BABE-3278A367F6B0}"/>
              </a:ext>
            </a:extLst>
          </p:cNvPr>
          <p:cNvSpPr>
            <a:spLocks noGrp="1" noChangeArrowheads="1"/>
          </p:cNvSpPr>
          <p:nvPr>
            <p:ph type="body" idx="1"/>
          </p:nvPr>
        </p:nvSpPr>
        <p:spPr>
          <a:noFill/>
        </p:spPr>
        <p:txBody>
          <a:bodyPr/>
          <a:lstStyle/>
          <a:p>
            <a:pPr eaLnBrk="1" hangingPunct="1"/>
            <a:r>
              <a:rPr lang="en-US" altLang="zh-TW"/>
              <a:t>After calculation , if result is 0 then IP header is intact</a:t>
            </a:r>
            <a:endParaRPr lang="zh-TW" altLang="zh-TW"/>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06762D4D-83C5-43AF-9FA6-882ED880D7C3}"/>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09BD094-926B-4955-B392-B3790D576E12}" type="slidenum">
              <a:rPr lang="en-US" altLang="zh-TW" b="0" smtClean="0">
                <a:latin typeface="Times New Roman" panose="02020603050405020304" pitchFamily="18" charset="0"/>
              </a:rPr>
              <a:pPr/>
              <a:t>74</a:t>
            </a:fld>
            <a:endParaRPr lang="en-US" altLang="zh-TW" b="0">
              <a:latin typeface="Times New Roman" panose="02020603050405020304" pitchFamily="18" charset="0"/>
            </a:endParaRPr>
          </a:p>
        </p:txBody>
      </p:sp>
      <p:sp>
        <p:nvSpPr>
          <p:cNvPr id="164867" name="Rectangle 2">
            <a:extLst>
              <a:ext uri="{FF2B5EF4-FFF2-40B4-BE49-F238E27FC236}">
                <a16:creationId xmlns:a16="http://schemas.microsoft.com/office/drawing/2014/main" id="{E25B5724-398E-4BC4-B5EB-8F187C744E05}"/>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ADAFA20F-4D72-46B7-A245-9E8B09580CEB}"/>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a:extLst>
              <a:ext uri="{FF2B5EF4-FFF2-40B4-BE49-F238E27FC236}">
                <a16:creationId xmlns:a16="http://schemas.microsoft.com/office/drawing/2014/main" id="{00D9C511-1EE9-42EF-8057-1BF1F742D592}"/>
              </a:ext>
            </a:extLst>
          </p:cNvPr>
          <p:cNvSpPr>
            <a:spLocks noGrp="1" noRot="1" noChangeAspect="1" noTextEdit="1"/>
          </p:cNvSpPr>
          <p:nvPr>
            <p:ph type="sldImg"/>
          </p:nvPr>
        </p:nvSpPr>
        <p:spPr>
          <a:ln/>
        </p:spPr>
      </p:sp>
      <p:sp>
        <p:nvSpPr>
          <p:cNvPr id="166915" name="Notes Placeholder 2">
            <a:extLst>
              <a:ext uri="{FF2B5EF4-FFF2-40B4-BE49-F238E27FC236}">
                <a16:creationId xmlns:a16="http://schemas.microsoft.com/office/drawing/2014/main" id="{CDFE3A35-2102-4B6D-9E9F-4E542C0F38D3}"/>
              </a:ext>
            </a:extLst>
          </p:cNvPr>
          <p:cNvSpPr>
            <a:spLocks noGrp="1"/>
          </p:cNvSpPr>
          <p:nvPr>
            <p:ph type="body" idx="1"/>
          </p:nvPr>
        </p:nvSpPr>
        <p:spPr>
          <a:noFill/>
        </p:spPr>
        <p:txBody>
          <a:bodyPr/>
          <a:lstStyle/>
          <a:p>
            <a:r>
              <a:rPr lang="en-US" altLang="en-US" dirty="0"/>
              <a:t>END of CHAPTER </a:t>
            </a:r>
          </a:p>
          <a:p>
            <a:endParaRPr lang="en-US" altLang="en-US" dirty="0"/>
          </a:p>
          <a:p>
            <a:r>
              <a:rPr lang="en-US" altLang="en-US" dirty="0"/>
              <a:t>Some Additional information in Next slides</a:t>
            </a:r>
          </a:p>
        </p:txBody>
      </p:sp>
      <p:sp>
        <p:nvSpPr>
          <p:cNvPr id="166916" name="Slide Number Placeholder 3">
            <a:extLst>
              <a:ext uri="{FF2B5EF4-FFF2-40B4-BE49-F238E27FC236}">
                <a16:creationId xmlns:a16="http://schemas.microsoft.com/office/drawing/2014/main" id="{CB07FA2B-3D9C-4B6A-A921-0D87ED7D8650}"/>
              </a:ext>
            </a:extLst>
          </p:cNvPr>
          <p:cNvSpPr>
            <a:spLocks noGrp="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47DC17E-17C2-46FB-86B0-9716145C779B}" type="slidenum">
              <a:rPr lang="en-US" altLang="zh-TW" b="0" smtClean="0">
                <a:latin typeface="Times New Roman" panose="02020603050405020304" pitchFamily="18" charset="0"/>
              </a:rPr>
              <a:pPr/>
              <a:t>75</a:t>
            </a:fld>
            <a:endParaRPr lang="en-US" altLang="zh-TW" b="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BF32CB77-7A8B-468A-8642-818CD090EB2C}"/>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EFFD02A-BB35-41BF-9566-F95946FD1759}" type="slidenum">
              <a:rPr lang="en-US" altLang="zh-TW" b="0" smtClean="0">
                <a:latin typeface="Times New Roman" panose="02020603050405020304" pitchFamily="18" charset="0"/>
              </a:rPr>
              <a:pPr/>
              <a:t>8</a:t>
            </a:fld>
            <a:endParaRPr lang="en-US" altLang="zh-TW" b="0">
              <a:latin typeface="Times New Roman" panose="02020603050405020304" pitchFamily="18" charset="0"/>
            </a:endParaRPr>
          </a:p>
        </p:txBody>
      </p:sp>
      <p:sp>
        <p:nvSpPr>
          <p:cNvPr id="19459" name="Rectangle 2">
            <a:extLst>
              <a:ext uri="{FF2B5EF4-FFF2-40B4-BE49-F238E27FC236}">
                <a16:creationId xmlns:a16="http://schemas.microsoft.com/office/drawing/2014/main" id="{BA4240AF-EDDD-48FB-BA3F-180858F48736}"/>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2B7106A2-F660-446B-AFAA-560EEA29F0F3}"/>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44EC26E4-3BB1-4494-A17E-EBBAB23CE17E}"/>
              </a:ext>
            </a:extLst>
          </p:cNvPr>
          <p:cNvSpPr>
            <a:spLocks noGrp="1" noChangeArrowheads="1"/>
          </p:cNvSpPr>
          <p:nvPr>
            <p:ph type="sldNum" sz="quarter" idx="5"/>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7BE79F4-7755-4CBA-AC8B-C28CF55C353B}" type="slidenum">
              <a:rPr lang="en-US" altLang="zh-TW" b="0" smtClean="0">
                <a:latin typeface="Times New Roman" panose="02020603050405020304" pitchFamily="18" charset="0"/>
              </a:rPr>
              <a:pPr/>
              <a:t>9</a:t>
            </a:fld>
            <a:endParaRPr lang="en-US" altLang="zh-TW" b="0">
              <a:latin typeface="Times New Roman" panose="02020603050405020304" pitchFamily="18" charset="0"/>
            </a:endParaRPr>
          </a:p>
        </p:txBody>
      </p:sp>
      <p:sp>
        <p:nvSpPr>
          <p:cNvPr id="21507" name="Rectangle 2">
            <a:extLst>
              <a:ext uri="{FF2B5EF4-FFF2-40B4-BE49-F238E27FC236}">
                <a16:creationId xmlns:a16="http://schemas.microsoft.com/office/drawing/2014/main" id="{8BB11732-0BA4-42E5-9E96-4FEBC0BA2A4C}"/>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ED615122-5763-4DDA-8FE1-C888B234B83E}"/>
              </a:ext>
            </a:extLst>
          </p:cNvPr>
          <p:cNvSpPr>
            <a:spLocks noGrp="1" noChangeArrowheads="1"/>
          </p:cNvSpPr>
          <p:nvPr>
            <p:ph type="body" idx="1"/>
          </p:nvPr>
        </p:nvSpPr>
        <p:spPr>
          <a:noFill/>
        </p:spPr>
        <p:txBody>
          <a:bodyPr/>
          <a:lstStyle/>
          <a:p>
            <a:pPr eaLnBrk="1" hangingPunct="1"/>
            <a:endParaRPr lang="zh-TW" altLang="zh-TW"/>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693CF76D-47AA-4AA4-B2A0-5E2F9437300D}"/>
              </a:ext>
            </a:extLst>
          </p:cNvPr>
          <p:cNvGrpSpPr>
            <a:grpSpLocks/>
          </p:cNvGrpSpPr>
          <p:nvPr/>
        </p:nvGrpSpPr>
        <p:grpSpPr bwMode="auto">
          <a:xfrm>
            <a:off x="0" y="2438400"/>
            <a:ext cx="9009063" cy="1052513"/>
            <a:chOff x="0" y="1536"/>
            <a:chExt cx="5675" cy="663"/>
          </a:xfrm>
        </p:grpSpPr>
        <p:grpSp>
          <p:nvGrpSpPr>
            <p:cNvPr id="5" name="Group 3">
              <a:extLst>
                <a:ext uri="{FF2B5EF4-FFF2-40B4-BE49-F238E27FC236}">
                  <a16:creationId xmlns:a16="http://schemas.microsoft.com/office/drawing/2014/main" id="{822B3C5D-7787-4625-89AE-976DF874D7B0}"/>
                </a:ext>
              </a:extLst>
            </p:cNvPr>
            <p:cNvGrpSpPr>
              <a:grpSpLocks/>
            </p:cNvGrpSpPr>
            <p:nvPr/>
          </p:nvGrpSpPr>
          <p:grpSpPr bwMode="auto">
            <a:xfrm>
              <a:off x="183" y="1604"/>
              <a:ext cx="448" cy="299"/>
              <a:chOff x="720" y="336"/>
              <a:chExt cx="624" cy="432"/>
            </a:xfrm>
          </p:grpSpPr>
          <p:sp>
            <p:nvSpPr>
              <p:cNvPr id="12" name="Rectangle 4">
                <a:extLst>
                  <a:ext uri="{FF2B5EF4-FFF2-40B4-BE49-F238E27FC236}">
                    <a16:creationId xmlns:a16="http://schemas.microsoft.com/office/drawing/2014/main" id="{F6994E87-FD16-4D6E-BFAA-1716EA30008A}"/>
                  </a:ext>
                </a:extLst>
              </p:cNvPr>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charset="-120"/>
                </a:endParaRPr>
              </a:p>
            </p:txBody>
          </p:sp>
          <p:sp>
            <p:nvSpPr>
              <p:cNvPr id="13" name="Rectangle 5">
                <a:extLst>
                  <a:ext uri="{FF2B5EF4-FFF2-40B4-BE49-F238E27FC236}">
                    <a16:creationId xmlns:a16="http://schemas.microsoft.com/office/drawing/2014/main" id="{3B8888D3-BB0D-45DF-9624-5DC76F7CEA67}"/>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charset="-120"/>
                </a:endParaRPr>
              </a:p>
            </p:txBody>
          </p:sp>
        </p:grpSp>
        <p:grpSp>
          <p:nvGrpSpPr>
            <p:cNvPr id="6" name="Group 6">
              <a:extLst>
                <a:ext uri="{FF2B5EF4-FFF2-40B4-BE49-F238E27FC236}">
                  <a16:creationId xmlns:a16="http://schemas.microsoft.com/office/drawing/2014/main" id="{DA4B6602-8673-4F47-8070-AE1B2BDC3B2D}"/>
                </a:ext>
              </a:extLst>
            </p:cNvPr>
            <p:cNvGrpSpPr>
              <a:grpSpLocks/>
            </p:cNvGrpSpPr>
            <p:nvPr/>
          </p:nvGrpSpPr>
          <p:grpSpPr bwMode="auto">
            <a:xfrm>
              <a:off x="261" y="1870"/>
              <a:ext cx="465" cy="299"/>
              <a:chOff x="912" y="2640"/>
              <a:chExt cx="672" cy="432"/>
            </a:xfrm>
          </p:grpSpPr>
          <p:sp>
            <p:nvSpPr>
              <p:cNvPr id="10" name="Rectangle 7">
                <a:extLst>
                  <a:ext uri="{FF2B5EF4-FFF2-40B4-BE49-F238E27FC236}">
                    <a16:creationId xmlns:a16="http://schemas.microsoft.com/office/drawing/2014/main" id="{7FC2A692-4278-4416-A378-899BE81E32B0}"/>
                  </a:ext>
                </a:extLst>
              </p:cNvPr>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charset="-120"/>
                </a:endParaRPr>
              </a:p>
            </p:txBody>
          </p:sp>
          <p:sp>
            <p:nvSpPr>
              <p:cNvPr id="11" name="Rectangle 8">
                <a:extLst>
                  <a:ext uri="{FF2B5EF4-FFF2-40B4-BE49-F238E27FC236}">
                    <a16:creationId xmlns:a16="http://schemas.microsoft.com/office/drawing/2014/main" id="{543A69A9-3E1F-4894-A4FC-A1C6B7D77DE4}"/>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charset="-120"/>
                </a:endParaRPr>
              </a:p>
            </p:txBody>
          </p:sp>
        </p:grpSp>
        <p:sp>
          <p:nvSpPr>
            <p:cNvPr id="7" name="Rectangle 9">
              <a:extLst>
                <a:ext uri="{FF2B5EF4-FFF2-40B4-BE49-F238E27FC236}">
                  <a16:creationId xmlns:a16="http://schemas.microsoft.com/office/drawing/2014/main" id="{64508E06-7169-477E-AFF1-7AD9FED06BF2}"/>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charset="-120"/>
              </a:endParaRPr>
            </a:p>
          </p:txBody>
        </p:sp>
        <p:sp>
          <p:nvSpPr>
            <p:cNvPr id="8" name="Rectangle 10">
              <a:extLst>
                <a:ext uri="{FF2B5EF4-FFF2-40B4-BE49-F238E27FC236}">
                  <a16:creationId xmlns:a16="http://schemas.microsoft.com/office/drawing/2014/main" id="{939E6898-095D-4371-BAA9-8F2FAA29C7A4}"/>
                </a:ext>
              </a:extLst>
            </p:cNvPr>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charset="-120"/>
              </a:endParaRPr>
            </a:p>
          </p:txBody>
        </p:sp>
        <p:sp>
          <p:nvSpPr>
            <p:cNvPr id="9" name="Rectangle 11">
              <a:extLst>
                <a:ext uri="{FF2B5EF4-FFF2-40B4-BE49-F238E27FC236}">
                  <a16:creationId xmlns:a16="http://schemas.microsoft.com/office/drawing/2014/main" id="{48FAE54E-E0FF-47DE-B890-F1DC473E0FBF}"/>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charset="-120"/>
              </a:endParaRPr>
            </a:p>
          </p:txBody>
        </p:sp>
      </p:grpSp>
      <p:sp>
        <p:nvSpPr>
          <p:cNvPr id="14" name="Text Box 17">
            <a:extLst>
              <a:ext uri="{FF2B5EF4-FFF2-40B4-BE49-F238E27FC236}">
                <a16:creationId xmlns:a16="http://schemas.microsoft.com/office/drawing/2014/main" id="{5DBF83E5-AE25-4D35-B2CA-1FBEC25E8CF8}"/>
              </a:ext>
            </a:extLst>
          </p:cNvPr>
          <p:cNvSpPr txBox="1">
            <a:spLocks noChangeArrowheads="1"/>
          </p:cNvSpPr>
          <p:nvPr userDrawn="1"/>
        </p:nvSpPr>
        <p:spPr bwMode="auto">
          <a:xfrm>
            <a:off x="0" y="6553200"/>
            <a:ext cx="2209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spcBef>
                <a:spcPct val="50000"/>
              </a:spcBef>
              <a:defRPr/>
            </a:pPr>
            <a:r>
              <a:rPr lang="en-US" altLang="en-US" sz="1400" b="0">
                <a:latin typeface="McGrawHill-Italic" pitchFamily="2" charset="0"/>
              </a:rPr>
              <a:t>McGraw-Hill</a:t>
            </a:r>
            <a:endParaRPr lang="en-US" altLang="en-US" sz="2400" b="0">
              <a:latin typeface="Times New Roman" panose="02020603050405020304" pitchFamily="18" charset="0"/>
            </a:endParaRPr>
          </a:p>
        </p:txBody>
      </p:sp>
      <p:sp>
        <p:nvSpPr>
          <p:cNvPr id="15" name="Text Box 18">
            <a:extLst>
              <a:ext uri="{FF2B5EF4-FFF2-40B4-BE49-F238E27FC236}">
                <a16:creationId xmlns:a16="http://schemas.microsoft.com/office/drawing/2014/main" id="{5811DD34-8B28-4E70-A0DA-E91073A8622E}"/>
              </a:ext>
            </a:extLst>
          </p:cNvPr>
          <p:cNvSpPr txBox="1">
            <a:spLocks noChangeArrowheads="1"/>
          </p:cNvSpPr>
          <p:nvPr userDrawn="1"/>
        </p:nvSpPr>
        <p:spPr bwMode="auto">
          <a:xfrm>
            <a:off x="4572000" y="6553200"/>
            <a:ext cx="457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r" eaLnBrk="1" hangingPunct="1">
              <a:spcBef>
                <a:spcPct val="50000"/>
              </a:spcBef>
              <a:buFontTx/>
              <a:buChar char="©"/>
              <a:defRPr/>
            </a:pPr>
            <a:r>
              <a:rPr lang="en-US" altLang="en-US" sz="1400" b="0">
                <a:latin typeface="McGrawHill-Italic" pitchFamily="2" charset="0"/>
              </a:rPr>
              <a:t>The McGraw-Hill Companies, Inc., 2000</a:t>
            </a:r>
            <a:endParaRPr lang="en-US" altLang="en-US" sz="2400" b="0">
              <a:latin typeface="Times New Roman" panose="02020603050405020304" pitchFamily="18" charset="0"/>
            </a:endParaRPr>
          </a:p>
        </p:txBody>
      </p:sp>
      <p:sp>
        <p:nvSpPr>
          <p:cNvPr id="210956" name="Rectangle 12"/>
          <p:cNvSpPr>
            <a:spLocks noGrp="1" noChangeArrowheads="1"/>
          </p:cNvSpPr>
          <p:nvPr>
            <p:ph type="ctrTitle"/>
          </p:nvPr>
        </p:nvSpPr>
        <p:spPr bwMode="auto">
          <a:xfrm>
            <a:off x="990600" y="1676400"/>
            <a:ext cx="7772400" cy="14620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a:lvl1pPr>
          </a:lstStyle>
          <a:p>
            <a:pPr lvl="0"/>
            <a:r>
              <a:rPr lang="en-US" altLang="zh-TW" noProof="0"/>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zh-TW" noProof="0"/>
              <a:t>Click to edit Master subtitle style</a:t>
            </a:r>
          </a:p>
        </p:txBody>
      </p:sp>
      <p:sp>
        <p:nvSpPr>
          <p:cNvPr id="16" name="Rectangle 14">
            <a:extLst>
              <a:ext uri="{FF2B5EF4-FFF2-40B4-BE49-F238E27FC236}">
                <a16:creationId xmlns:a16="http://schemas.microsoft.com/office/drawing/2014/main" id="{7B2C639B-8581-40ED-B5C3-3D991465EAB2}"/>
              </a:ext>
            </a:extLst>
          </p:cNvPr>
          <p:cNvSpPr>
            <a:spLocks noGrp="1" noChangeArrowheads="1"/>
          </p:cNvSpPr>
          <p:nvPr>
            <p:ph type="dt" sz="half" idx="10"/>
          </p:nvPr>
        </p:nvSpPr>
        <p:spPr bwMode="auto">
          <a:xfrm>
            <a:off x="990600" y="6248400"/>
            <a:ext cx="1905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solidFill>
                  <a:schemeClr val="bg2"/>
                </a:solidFill>
                <a:ea typeface="新細明體" charset="-120"/>
              </a:defRPr>
            </a:lvl1pPr>
          </a:lstStyle>
          <a:p>
            <a:pPr>
              <a:defRPr/>
            </a:pPr>
            <a:endParaRPr lang="en-US" altLang="zh-TW"/>
          </a:p>
        </p:txBody>
      </p:sp>
      <p:sp>
        <p:nvSpPr>
          <p:cNvPr id="17" name="Rectangle 15">
            <a:extLst>
              <a:ext uri="{FF2B5EF4-FFF2-40B4-BE49-F238E27FC236}">
                <a16:creationId xmlns:a16="http://schemas.microsoft.com/office/drawing/2014/main" id="{5C885749-1C8B-44F0-A02B-C41F0CF44196}"/>
              </a:ext>
            </a:extLst>
          </p:cNvPr>
          <p:cNvSpPr>
            <a:spLocks noGrp="1" noChangeArrowheads="1"/>
          </p:cNvSpPr>
          <p:nvPr>
            <p:ph type="ftr" sz="quarter" idx="11"/>
          </p:nvPr>
        </p:nvSpPr>
        <p:spPr>
          <a:xfrm>
            <a:off x="3429000" y="6248400"/>
            <a:ext cx="2895600" cy="457200"/>
          </a:xfrm>
        </p:spPr>
        <p:txBody>
          <a:bodyPr/>
          <a:lstStyle>
            <a:lvl1pPr algn="ctr">
              <a:defRPr sz="1400" b="0">
                <a:solidFill>
                  <a:schemeClr val="bg2"/>
                </a:solidFill>
              </a:defRPr>
            </a:lvl1pPr>
          </a:lstStyle>
          <a:p>
            <a:pPr>
              <a:defRPr/>
            </a:pPr>
            <a:r>
              <a:rPr lang="en-US" altLang="zh-TW"/>
              <a:t>TCP/IP Protocol Suite</a:t>
            </a:r>
          </a:p>
        </p:txBody>
      </p:sp>
      <p:sp>
        <p:nvSpPr>
          <p:cNvPr id="18" name="Rectangle 16">
            <a:extLst>
              <a:ext uri="{FF2B5EF4-FFF2-40B4-BE49-F238E27FC236}">
                <a16:creationId xmlns:a16="http://schemas.microsoft.com/office/drawing/2014/main" id="{592E7211-51F9-4F24-A012-8F4A45A4D6AA}"/>
              </a:ext>
            </a:extLst>
          </p:cNvPr>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A7CA31FD-EDE7-4DDD-84BC-A05CB0A5380E}" type="slidenum">
              <a:rPr lang="en-US" altLang="zh-TW"/>
              <a:pPr>
                <a:defRPr/>
              </a:pPr>
              <a:t>‹#›</a:t>
            </a:fld>
            <a:endParaRPr lang="en-US" altLang="zh-TW"/>
          </a:p>
        </p:txBody>
      </p:sp>
    </p:spTree>
    <p:extLst>
      <p:ext uri="{BB962C8B-B14F-4D97-AF65-F5344CB8AC3E}">
        <p14:creationId xmlns:p14="http://schemas.microsoft.com/office/powerpoint/2010/main" val="4071395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a:t>按一下以編輯母片標題樣式</a:t>
            </a:r>
          </a:p>
        </p:txBody>
      </p:sp>
      <p:sp>
        <p:nvSpPr>
          <p:cNvPr id="3" name="直排文字版面配置區 2"/>
          <p:cNvSpPr>
            <a:spLocks noGrp="1"/>
          </p:cNvSpPr>
          <p:nvPr>
            <p:ph type="body" orient="vert" idx="1"/>
          </p:nvPr>
        </p:nvSpPr>
        <p:spPr>
          <a:xfrm>
            <a:off x="628650" y="1825625"/>
            <a:ext cx="7886700" cy="4351338"/>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2">
            <a:extLst>
              <a:ext uri="{FF2B5EF4-FFF2-40B4-BE49-F238E27FC236}">
                <a16:creationId xmlns:a16="http://schemas.microsoft.com/office/drawing/2014/main" id="{330F73C5-A8B6-40EE-B024-1B93A2132586}"/>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a:extLst>
              <a:ext uri="{FF2B5EF4-FFF2-40B4-BE49-F238E27FC236}">
                <a16:creationId xmlns:a16="http://schemas.microsoft.com/office/drawing/2014/main" id="{D08F6387-9FEE-4061-A053-F2F4B17B2AD1}"/>
              </a:ext>
            </a:extLst>
          </p:cNvPr>
          <p:cNvSpPr>
            <a:spLocks noGrp="1" noChangeArrowheads="1"/>
          </p:cNvSpPr>
          <p:nvPr>
            <p:ph type="sldNum" sz="quarter" idx="11"/>
          </p:nvPr>
        </p:nvSpPr>
        <p:spPr>
          <a:ln/>
        </p:spPr>
        <p:txBody>
          <a:bodyPr/>
          <a:lstStyle>
            <a:lvl1pPr>
              <a:defRPr/>
            </a:lvl1pPr>
          </a:lstStyle>
          <a:p>
            <a:pPr>
              <a:defRPr/>
            </a:pPr>
            <a:fld id="{0DE65C59-C028-4A36-9CFD-9369F3178A73}" type="slidenum">
              <a:rPr lang="en-US" altLang="zh-TW"/>
              <a:pPr>
                <a:defRPr/>
              </a:pPr>
              <a:t>‹#›</a:t>
            </a:fld>
            <a:endParaRPr lang="en-US" altLang="zh-TW"/>
          </a:p>
        </p:txBody>
      </p:sp>
    </p:spTree>
    <p:extLst>
      <p:ext uri="{BB962C8B-B14F-4D97-AF65-F5344CB8AC3E}">
        <p14:creationId xmlns:p14="http://schemas.microsoft.com/office/powerpoint/2010/main" val="4209730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43675" y="365125"/>
            <a:ext cx="1971675" cy="5811838"/>
          </a:xfrm>
          <a:prstGeom prst="rect">
            <a:avLst/>
          </a:prstGeo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28650" y="365125"/>
            <a:ext cx="5762625" cy="5811838"/>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2">
            <a:extLst>
              <a:ext uri="{FF2B5EF4-FFF2-40B4-BE49-F238E27FC236}">
                <a16:creationId xmlns:a16="http://schemas.microsoft.com/office/drawing/2014/main" id="{340B0C97-B462-4ABA-8E74-C3BA0B85A2A7}"/>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a:extLst>
              <a:ext uri="{FF2B5EF4-FFF2-40B4-BE49-F238E27FC236}">
                <a16:creationId xmlns:a16="http://schemas.microsoft.com/office/drawing/2014/main" id="{34C0CCD5-2789-4404-A2AC-C8B99EDEDB61}"/>
              </a:ext>
            </a:extLst>
          </p:cNvPr>
          <p:cNvSpPr>
            <a:spLocks noGrp="1" noChangeArrowheads="1"/>
          </p:cNvSpPr>
          <p:nvPr>
            <p:ph type="sldNum" sz="quarter" idx="11"/>
          </p:nvPr>
        </p:nvSpPr>
        <p:spPr>
          <a:ln/>
        </p:spPr>
        <p:txBody>
          <a:bodyPr/>
          <a:lstStyle>
            <a:lvl1pPr>
              <a:defRPr/>
            </a:lvl1pPr>
          </a:lstStyle>
          <a:p>
            <a:pPr>
              <a:defRPr/>
            </a:pPr>
            <a:fld id="{644232D2-8676-48B2-B3F7-646E04AEA124}" type="slidenum">
              <a:rPr lang="en-US" altLang="zh-TW"/>
              <a:pPr>
                <a:defRPr/>
              </a:pPr>
              <a:t>‹#›</a:t>
            </a:fld>
            <a:endParaRPr lang="en-US" altLang="zh-TW"/>
          </a:p>
        </p:txBody>
      </p:sp>
    </p:spTree>
    <p:extLst>
      <p:ext uri="{BB962C8B-B14F-4D97-AF65-F5344CB8AC3E}">
        <p14:creationId xmlns:p14="http://schemas.microsoft.com/office/powerpoint/2010/main" val="3547627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a:t>按一下以編輯母片標題樣式</a:t>
            </a:r>
          </a:p>
        </p:txBody>
      </p:sp>
      <p:sp>
        <p:nvSpPr>
          <p:cNvPr id="3" name="表格版面配置區 2"/>
          <p:cNvSpPr>
            <a:spLocks noGrp="1"/>
          </p:cNvSpPr>
          <p:nvPr>
            <p:ph type="tbl" idx="1"/>
          </p:nvPr>
        </p:nvSpPr>
        <p:spPr>
          <a:xfrm>
            <a:off x="628650" y="1825625"/>
            <a:ext cx="7886700" cy="4351338"/>
          </a:xfrm>
          <a:prstGeom prst="rect">
            <a:avLst/>
          </a:prstGeom>
        </p:spPr>
        <p:txBody>
          <a:bodyPr/>
          <a:lstStyle/>
          <a:p>
            <a:pPr lvl="0"/>
            <a:endParaRPr lang="zh-TW" altLang="en-US" noProof="0"/>
          </a:p>
        </p:txBody>
      </p:sp>
      <p:sp>
        <p:nvSpPr>
          <p:cNvPr id="4" name="Rectangle 12">
            <a:extLst>
              <a:ext uri="{FF2B5EF4-FFF2-40B4-BE49-F238E27FC236}">
                <a16:creationId xmlns:a16="http://schemas.microsoft.com/office/drawing/2014/main" id="{4DE72044-45B2-4F2E-AA3C-A0A490568EC4}"/>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a:extLst>
              <a:ext uri="{FF2B5EF4-FFF2-40B4-BE49-F238E27FC236}">
                <a16:creationId xmlns:a16="http://schemas.microsoft.com/office/drawing/2014/main" id="{37E47693-8FD9-421A-917C-87A941655D91}"/>
              </a:ext>
            </a:extLst>
          </p:cNvPr>
          <p:cNvSpPr>
            <a:spLocks noGrp="1" noChangeArrowheads="1"/>
          </p:cNvSpPr>
          <p:nvPr>
            <p:ph type="sldNum" sz="quarter" idx="11"/>
          </p:nvPr>
        </p:nvSpPr>
        <p:spPr>
          <a:ln/>
        </p:spPr>
        <p:txBody>
          <a:bodyPr/>
          <a:lstStyle>
            <a:lvl1pPr>
              <a:defRPr/>
            </a:lvl1pPr>
          </a:lstStyle>
          <a:p>
            <a:pPr>
              <a:defRPr/>
            </a:pPr>
            <a:fld id="{06CC02ED-68CB-43E9-840E-A2D805567640}" type="slidenum">
              <a:rPr lang="en-US" altLang="zh-TW"/>
              <a:pPr>
                <a:defRPr/>
              </a:pPr>
              <a:t>‹#›</a:t>
            </a:fld>
            <a:endParaRPr lang="en-US" altLang="zh-TW"/>
          </a:p>
        </p:txBody>
      </p:sp>
    </p:spTree>
    <p:extLst>
      <p:ext uri="{BB962C8B-B14F-4D97-AF65-F5344CB8AC3E}">
        <p14:creationId xmlns:p14="http://schemas.microsoft.com/office/powerpoint/2010/main" val="2215583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reserve="1">
  <p:cSld name="標題及圖表或組織圖">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a:t>按一下以編輯母片標題樣式</a:t>
            </a:r>
          </a:p>
        </p:txBody>
      </p:sp>
      <p:sp>
        <p:nvSpPr>
          <p:cNvPr id="3" name="SmartArt 版面配置區 2"/>
          <p:cNvSpPr>
            <a:spLocks noGrp="1"/>
          </p:cNvSpPr>
          <p:nvPr>
            <p:ph type="dgm" idx="1"/>
          </p:nvPr>
        </p:nvSpPr>
        <p:spPr>
          <a:xfrm>
            <a:off x="628650" y="1825625"/>
            <a:ext cx="7886700" cy="4351338"/>
          </a:xfrm>
          <a:prstGeom prst="rect">
            <a:avLst/>
          </a:prstGeom>
        </p:spPr>
        <p:txBody>
          <a:bodyPr/>
          <a:lstStyle/>
          <a:p>
            <a:pPr lvl="0"/>
            <a:endParaRPr lang="zh-TW" altLang="en-US" noProof="0"/>
          </a:p>
        </p:txBody>
      </p:sp>
      <p:sp>
        <p:nvSpPr>
          <p:cNvPr id="4" name="Rectangle 12">
            <a:extLst>
              <a:ext uri="{FF2B5EF4-FFF2-40B4-BE49-F238E27FC236}">
                <a16:creationId xmlns:a16="http://schemas.microsoft.com/office/drawing/2014/main" id="{BE7652F3-B49E-4AA6-B0C1-B8CD10E18455}"/>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a:extLst>
              <a:ext uri="{FF2B5EF4-FFF2-40B4-BE49-F238E27FC236}">
                <a16:creationId xmlns:a16="http://schemas.microsoft.com/office/drawing/2014/main" id="{81532491-713D-492F-AA28-2CC9B84A8094}"/>
              </a:ext>
            </a:extLst>
          </p:cNvPr>
          <p:cNvSpPr>
            <a:spLocks noGrp="1" noChangeArrowheads="1"/>
          </p:cNvSpPr>
          <p:nvPr>
            <p:ph type="sldNum" sz="quarter" idx="11"/>
          </p:nvPr>
        </p:nvSpPr>
        <p:spPr>
          <a:ln/>
        </p:spPr>
        <p:txBody>
          <a:bodyPr/>
          <a:lstStyle>
            <a:lvl1pPr>
              <a:defRPr/>
            </a:lvl1pPr>
          </a:lstStyle>
          <a:p>
            <a:pPr>
              <a:defRPr/>
            </a:pPr>
            <a:fld id="{461FAD38-6733-4D07-9F4E-B89AD4FB57AB}" type="slidenum">
              <a:rPr lang="en-US" altLang="zh-TW"/>
              <a:pPr>
                <a:defRPr/>
              </a:pPr>
              <a:t>‹#›</a:t>
            </a:fld>
            <a:endParaRPr lang="en-US" altLang="zh-TW"/>
          </a:p>
        </p:txBody>
      </p:sp>
    </p:spTree>
    <p:extLst>
      <p:ext uri="{BB962C8B-B14F-4D97-AF65-F5344CB8AC3E}">
        <p14:creationId xmlns:p14="http://schemas.microsoft.com/office/powerpoint/2010/main" val="1828914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a:t>按一下以編輯母片標題樣式</a:t>
            </a:r>
          </a:p>
        </p:txBody>
      </p:sp>
      <p:sp>
        <p:nvSpPr>
          <p:cNvPr id="3" name="內容版面配置區 2"/>
          <p:cNvSpPr>
            <a:spLocks noGrp="1"/>
          </p:cNvSpPr>
          <p:nvPr>
            <p:ph idx="1"/>
          </p:nvPr>
        </p:nvSpPr>
        <p:spPr>
          <a:xfrm>
            <a:off x="628650" y="1825625"/>
            <a:ext cx="7886700" cy="435133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2">
            <a:extLst>
              <a:ext uri="{FF2B5EF4-FFF2-40B4-BE49-F238E27FC236}">
                <a16:creationId xmlns:a16="http://schemas.microsoft.com/office/drawing/2014/main" id="{A2BDE553-D821-418E-BA14-CAB4B726D35A}"/>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a:extLst>
              <a:ext uri="{FF2B5EF4-FFF2-40B4-BE49-F238E27FC236}">
                <a16:creationId xmlns:a16="http://schemas.microsoft.com/office/drawing/2014/main" id="{71053D55-9D1C-42B2-92FD-E0B291E471C3}"/>
              </a:ext>
            </a:extLst>
          </p:cNvPr>
          <p:cNvSpPr>
            <a:spLocks noGrp="1" noChangeArrowheads="1"/>
          </p:cNvSpPr>
          <p:nvPr>
            <p:ph type="sldNum" sz="quarter" idx="11"/>
          </p:nvPr>
        </p:nvSpPr>
        <p:spPr>
          <a:ln/>
        </p:spPr>
        <p:txBody>
          <a:bodyPr/>
          <a:lstStyle>
            <a:lvl1pPr>
              <a:defRPr/>
            </a:lvl1pPr>
          </a:lstStyle>
          <a:p>
            <a:pPr>
              <a:defRPr/>
            </a:pPr>
            <a:fld id="{AF126D20-DD36-46E7-84AF-D7935E1FFFE4}" type="slidenum">
              <a:rPr lang="en-US" altLang="zh-TW"/>
              <a:pPr>
                <a:defRPr/>
              </a:pPr>
              <a:t>‹#›</a:t>
            </a:fld>
            <a:endParaRPr lang="en-US" altLang="zh-TW"/>
          </a:p>
        </p:txBody>
      </p:sp>
    </p:spTree>
    <p:extLst>
      <p:ext uri="{BB962C8B-B14F-4D97-AF65-F5344CB8AC3E}">
        <p14:creationId xmlns:p14="http://schemas.microsoft.com/office/powerpoint/2010/main" val="3209884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a:prstGeom prst="rect">
            <a:avLst/>
          </a:prstGeo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按一下以編輯母片文字樣式</a:t>
            </a:r>
          </a:p>
        </p:txBody>
      </p:sp>
      <p:sp>
        <p:nvSpPr>
          <p:cNvPr id="4" name="Rectangle 12">
            <a:extLst>
              <a:ext uri="{FF2B5EF4-FFF2-40B4-BE49-F238E27FC236}">
                <a16:creationId xmlns:a16="http://schemas.microsoft.com/office/drawing/2014/main" id="{0634B239-9785-44CA-9F72-7C8534DA83D3}"/>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5" name="Rectangle 13">
            <a:extLst>
              <a:ext uri="{FF2B5EF4-FFF2-40B4-BE49-F238E27FC236}">
                <a16:creationId xmlns:a16="http://schemas.microsoft.com/office/drawing/2014/main" id="{B2E55668-A4A9-4667-8D00-91E52ACB11AB}"/>
              </a:ext>
            </a:extLst>
          </p:cNvPr>
          <p:cNvSpPr>
            <a:spLocks noGrp="1" noChangeArrowheads="1"/>
          </p:cNvSpPr>
          <p:nvPr>
            <p:ph type="sldNum" sz="quarter" idx="11"/>
          </p:nvPr>
        </p:nvSpPr>
        <p:spPr>
          <a:ln/>
        </p:spPr>
        <p:txBody>
          <a:bodyPr/>
          <a:lstStyle>
            <a:lvl1pPr>
              <a:defRPr/>
            </a:lvl1pPr>
          </a:lstStyle>
          <a:p>
            <a:pPr>
              <a:defRPr/>
            </a:pPr>
            <a:fld id="{E6EE7093-9E9C-41BB-92A3-983C4B2B2101}" type="slidenum">
              <a:rPr lang="en-US" altLang="zh-TW"/>
              <a:pPr>
                <a:defRPr/>
              </a:pPr>
              <a:t>‹#›</a:t>
            </a:fld>
            <a:endParaRPr lang="en-US" altLang="zh-TW"/>
          </a:p>
        </p:txBody>
      </p:sp>
    </p:spTree>
    <p:extLst>
      <p:ext uri="{BB962C8B-B14F-4D97-AF65-F5344CB8AC3E}">
        <p14:creationId xmlns:p14="http://schemas.microsoft.com/office/powerpoint/2010/main" val="1166459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a:t>按一下以編輯母片標題樣式</a:t>
            </a:r>
          </a:p>
        </p:txBody>
      </p:sp>
      <p:sp>
        <p:nvSpPr>
          <p:cNvPr id="3" name="內容版面配置區 2"/>
          <p:cNvSpPr>
            <a:spLocks noGrp="1"/>
          </p:cNvSpPr>
          <p:nvPr>
            <p:ph sz="half" idx="1"/>
          </p:nvPr>
        </p:nvSpPr>
        <p:spPr>
          <a:xfrm>
            <a:off x="628650" y="1825625"/>
            <a:ext cx="3867150" cy="435133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825625"/>
            <a:ext cx="3867150" cy="435133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2">
            <a:extLst>
              <a:ext uri="{FF2B5EF4-FFF2-40B4-BE49-F238E27FC236}">
                <a16:creationId xmlns:a16="http://schemas.microsoft.com/office/drawing/2014/main" id="{7B75D206-35DE-4E98-9594-56534B21B2E2}"/>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a:extLst>
              <a:ext uri="{FF2B5EF4-FFF2-40B4-BE49-F238E27FC236}">
                <a16:creationId xmlns:a16="http://schemas.microsoft.com/office/drawing/2014/main" id="{2E914473-D197-410F-B9E8-0FB9CD78059C}"/>
              </a:ext>
            </a:extLst>
          </p:cNvPr>
          <p:cNvSpPr>
            <a:spLocks noGrp="1" noChangeArrowheads="1"/>
          </p:cNvSpPr>
          <p:nvPr>
            <p:ph type="sldNum" sz="quarter" idx="11"/>
          </p:nvPr>
        </p:nvSpPr>
        <p:spPr>
          <a:ln/>
        </p:spPr>
        <p:txBody>
          <a:bodyPr/>
          <a:lstStyle>
            <a:lvl1pPr>
              <a:defRPr/>
            </a:lvl1pPr>
          </a:lstStyle>
          <a:p>
            <a:pPr>
              <a:defRPr/>
            </a:pPr>
            <a:fld id="{6D03BCEA-3E67-4C83-8E5F-435E9CF05F2A}" type="slidenum">
              <a:rPr lang="en-US" altLang="zh-TW"/>
              <a:pPr>
                <a:defRPr/>
              </a:pPr>
              <a:t>‹#›</a:t>
            </a:fld>
            <a:endParaRPr lang="en-US" altLang="zh-TW"/>
          </a:p>
        </p:txBody>
      </p:sp>
    </p:spTree>
    <p:extLst>
      <p:ext uri="{BB962C8B-B14F-4D97-AF65-F5344CB8AC3E}">
        <p14:creationId xmlns:p14="http://schemas.microsoft.com/office/powerpoint/2010/main" val="817464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a:prstGeom prst="rect">
            <a:avLst/>
          </a:prstGeo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8" y="2505075"/>
            <a:ext cx="3868737" cy="368458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2505075"/>
            <a:ext cx="3887788" cy="368458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2">
            <a:extLst>
              <a:ext uri="{FF2B5EF4-FFF2-40B4-BE49-F238E27FC236}">
                <a16:creationId xmlns:a16="http://schemas.microsoft.com/office/drawing/2014/main" id="{7B9B8605-B83B-4EBE-956C-33C31FB844EE}"/>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8" name="Rectangle 13">
            <a:extLst>
              <a:ext uri="{FF2B5EF4-FFF2-40B4-BE49-F238E27FC236}">
                <a16:creationId xmlns:a16="http://schemas.microsoft.com/office/drawing/2014/main" id="{D3564D44-4426-4E75-9A41-BBAA2BA5A5D4}"/>
              </a:ext>
            </a:extLst>
          </p:cNvPr>
          <p:cNvSpPr>
            <a:spLocks noGrp="1" noChangeArrowheads="1"/>
          </p:cNvSpPr>
          <p:nvPr>
            <p:ph type="sldNum" sz="quarter" idx="11"/>
          </p:nvPr>
        </p:nvSpPr>
        <p:spPr>
          <a:ln/>
        </p:spPr>
        <p:txBody>
          <a:bodyPr/>
          <a:lstStyle>
            <a:lvl1pPr>
              <a:defRPr/>
            </a:lvl1pPr>
          </a:lstStyle>
          <a:p>
            <a:pPr>
              <a:defRPr/>
            </a:pPr>
            <a:fld id="{E3863F14-5DC2-492D-8656-4CA68490E550}" type="slidenum">
              <a:rPr lang="en-US" altLang="zh-TW"/>
              <a:pPr>
                <a:defRPr/>
              </a:pPr>
              <a:t>‹#›</a:t>
            </a:fld>
            <a:endParaRPr lang="en-US" altLang="zh-TW"/>
          </a:p>
        </p:txBody>
      </p:sp>
    </p:spTree>
    <p:extLst>
      <p:ext uri="{BB962C8B-B14F-4D97-AF65-F5344CB8AC3E}">
        <p14:creationId xmlns:p14="http://schemas.microsoft.com/office/powerpoint/2010/main" val="3257122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1325563"/>
          </a:xfrm>
          <a:prstGeom prst="rect">
            <a:avLst/>
          </a:prstGeom>
        </p:spPr>
        <p:txBody>
          <a:bodyPr/>
          <a:lstStyle/>
          <a:p>
            <a:r>
              <a:rPr lang="zh-TW" altLang="en-US"/>
              <a:t>按一下以編輯母片標題樣式</a:t>
            </a:r>
          </a:p>
        </p:txBody>
      </p:sp>
      <p:sp>
        <p:nvSpPr>
          <p:cNvPr id="3" name="Rectangle 12">
            <a:extLst>
              <a:ext uri="{FF2B5EF4-FFF2-40B4-BE49-F238E27FC236}">
                <a16:creationId xmlns:a16="http://schemas.microsoft.com/office/drawing/2014/main" id="{AA1E8E44-C09D-4795-90BE-507DF14569AB}"/>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4" name="Rectangle 13">
            <a:extLst>
              <a:ext uri="{FF2B5EF4-FFF2-40B4-BE49-F238E27FC236}">
                <a16:creationId xmlns:a16="http://schemas.microsoft.com/office/drawing/2014/main" id="{22E13BE0-0ABD-49F0-BDAD-B7E01ACFB946}"/>
              </a:ext>
            </a:extLst>
          </p:cNvPr>
          <p:cNvSpPr>
            <a:spLocks noGrp="1" noChangeArrowheads="1"/>
          </p:cNvSpPr>
          <p:nvPr>
            <p:ph type="sldNum" sz="quarter" idx="11"/>
          </p:nvPr>
        </p:nvSpPr>
        <p:spPr>
          <a:ln/>
        </p:spPr>
        <p:txBody>
          <a:bodyPr/>
          <a:lstStyle>
            <a:lvl1pPr>
              <a:defRPr/>
            </a:lvl1pPr>
          </a:lstStyle>
          <a:p>
            <a:pPr>
              <a:defRPr/>
            </a:pPr>
            <a:fld id="{843DF34C-0D8B-4FB7-A8CA-89840F049D1D}" type="slidenum">
              <a:rPr lang="en-US" altLang="zh-TW"/>
              <a:pPr>
                <a:defRPr/>
              </a:pPr>
              <a:t>‹#›</a:t>
            </a:fld>
            <a:endParaRPr lang="en-US" altLang="zh-TW"/>
          </a:p>
        </p:txBody>
      </p:sp>
    </p:spTree>
    <p:extLst>
      <p:ext uri="{BB962C8B-B14F-4D97-AF65-F5344CB8AC3E}">
        <p14:creationId xmlns:p14="http://schemas.microsoft.com/office/powerpoint/2010/main" val="749424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0C344231-3660-4ECE-BEE3-037E8B2D451C}"/>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3" name="Rectangle 13">
            <a:extLst>
              <a:ext uri="{FF2B5EF4-FFF2-40B4-BE49-F238E27FC236}">
                <a16:creationId xmlns:a16="http://schemas.microsoft.com/office/drawing/2014/main" id="{D4A8D53E-C47E-4152-A79F-DCC89C55DB20}"/>
              </a:ext>
            </a:extLst>
          </p:cNvPr>
          <p:cNvSpPr>
            <a:spLocks noGrp="1" noChangeArrowheads="1"/>
          </p:cNvSpPr>
          <p:nvPr>
            <p:ph type="sldNum" sz="quarter" idx="11"/>
          </p:nvPr>
        </p:nvSpPr>
        <p:spPr>
          <a:ln/>
        </p:spPr>
        <p:txBody>
          <a:bodyPr/>
          <a:lstStyle>
            <a:lvl1pPr>
              <a:defRPr/>
            </a:lvl1pPr>
          </a:lstStyle>
          <a:p>
            <a:pPr>
              <a:defRPr/>
            </a:pPr>
            <a:fld id="{A9AF649A-603E-4550-B5DC-06722275FE35}" type="slidenum">
              <a:rPr lang="en-US" altLang="zh-TW"/>
              <a:pPr>
                <a:defRPr/>
              </a:pPr>
              <a:t>‹#›</a:t>
            </a:fld>
            <a:endParaRPr lang="en-US" altLang="zh-TW"/>
          </a:p>
        </p:txBody>
      </p:sp>
    </p:spTree>
    <p:extLst>
      <p:ext uri="{BB962C8B-B14F-4D97-AF65-F5344CB8AC3E}">
        <p14:creationId xmlns:p14="http://schemas.microsoft.com/office/powerpoint/2010/main" val="4174702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a:prstGeom prst="rect">
            <a:avLst/>
          </a:prstGeo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Rectangle 12">
            <a:extLst>
              <a:ext uri="{FF2B5EF4-FFF2-40B4-BE49-F238E27FC236}">
                <a16:creationId xmlns:a16="http://schemas.microsoft.com/office/drawing/2014/main" id="{7E0100B2-8CAD-486C-8021-6608430D7CF9}"/>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a:extLst>
              <a:ext uri="{FF2B5EF4-FFF2-40B4-BE49-F238E27FC236}">
                <a16:creationId xmlns:a16="http://schemas.microsoft.com/office/drawing/2014/main" id="{C4CB5CBA-CAD0-4E7A-9262-3F8189A53BFA}"/>
              </a:ext>
            </a:extLst>
          </p:cNvPr>
          <p:cNvSpPr>
            <a:spLocks noGrp="1" noChangeArrowheads="1"/>
          </p:cNvSpPr>
          <p:nvPr>
            <p:ph type="sldNum" sz="quarter" idx="11"/>
          </p:nvPr>
        </p:nvSpPr>
        <p:spPr>
          <a:ln/>
        </p:spPr>
        <p:txBody>
          <a:bodyPr/>
          <a:lstStyle>
            <a:lvl1pPr>
              <a:defRPr/>
            </a:lvl1pPr>
          </a:lstStyle>
          <a:p>
            <a:pPr>
              <a:defRPr/>
            </a:pPr>
            <a:fld id="{356240D6-EC99-4C43-A516-1D6CAFEF1588}" type="slidenum">
              <a:rPr lang="en-US" altLang="zh-TW"/>
              <a:pPr>
                <a:defRPr/>
              </a:pPr>
              <a:t>‹#›</a:t>
            </a:fld>
            <a:endParaRPr lang="en-US" altLang="zh-TW"/>
          </a:p>
        </p:txBody>
      </p:sp>
    </p:spTree>
    <p:extLst>
      <p:ext uri="{BB962C8B-B14F-4D97-AF65-F5344CB8AC3E}">
        <p14:creationId xmlns:p14="http://schemas.microsoft.com/office/powerpoint/2010/main" val="2392416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a:prstGeom prst="rect">
            <a:avLst/>
          </a:prstGeo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Rectangle 12">
            <a:extLst>
              <a:ext uri="{FF2B5EF4-FFF2-40B4-BE49-F238E27FC236}">
                <a16:creationId xmlns:a16="http://schemas.microsoft.com/office/drawing/2014/main" id="{0CA93448-72C6-4E76-BB5D-8019415B4FFB}"/>
              </a:ext>
            </a:extLst>
          </p:cNvPr>
          <p:cNvSpPr>
            <a:spLocks noGrp="1" noChangeArrowheads="1"/>
          </p:cNvSpPr>
          <p:nvPr>
            <p:ph type="ftr" sz="quarter" idx="10"/>
          </p:nvPr>
        </p:nvSpPr>
        <p:spPr>
          <a:ln/>
        </p:spPr>
        <p:txBody>
          <a:bodyPr/>
          <a:lstStyle>
            <a:lvl1pPr>
              <a:defRPr/>
            </a:lvl1pPr>
          </a:lstStyle>
          <a:p>
            <a:pPr>
              <a:defRPr/>
            </a:pPr>
            <a:r>
              <a:rPr lang="en-US" altLang="zh-TW"/>
              <a:t>TCP/IP Protocol Suite</a:t>
            </a:r>
          </a:p>
        </p:txBody>
      </p:sp>
      <p:sp>
        <p:nvSpPr>
          <p:cNvPr id="6" name="Rectangle 13">
            <a:extLst>
              <a:ext uri="{FF2B5EF4-FFF2-40B4-BE49-F238E27FC236}">
                <a16:creationId xmlns:a16="http://schemas.microsoft.com/office/drawing/2014/main" id="{9BD942C0-261B-4047-A10B-826D5000444F}"/>
              </a:ext>
            </a:extLst>
          </p:cNvPr>
          <p:cNvSpPr>
            <a:spLocks noGrp="1" noChangeArrowheads="1"/>
          </p:cNvSpPr>
          <p:nvPr>
            <p:ph type="sldNum" sz="quarter" idx="11"/>
          </p:nvPr>
        </p:nvSpPr>
        <p:spPr>
          <a:ln/>
        </p:spPr>
        <p:txBody>
          <a:bodyPr/>
          <a:lstStyle>
            <a:lvl1pPr>
              <a:defRPr/>
            </a:lvl1pPr>
          </a:lstStyle>
          <a:p>
            <a:pPr>
              <a:defRPr/>
            </a:pPr>
            <a:fld id="{E581E502-78E1-45AB-9184-2901477CEC92}" type="slidenum">
              <a:rPr lang="en-US" altLang="zh-TW"/>
              <a:pPr>
                <a:defRPr/>
              </a:pPr>
              <a:t>‹#›</a:t>
            </a:fld>
            <a:endParaRPr lang="en-US" altLang="zh-TW"/>
          </a:p>
        </p:txBody>
      </p:sp>
    </p:spTree>
    <p:extLst>
      <p:ext uri="{BB962C8B-B14F-4D97-AF65-F5344CB8AC3E}">
        <p14:creationId xmlns:p14="http://schemas.microsoft.com/office/powerpoint/2010/main" val="380566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2" name="Rectangle 12">
            <a:extLst>
              <a:ext uri="{FF2B5EF4-FFF2-40B4-BE49-F238E27FC236}">
                <a16:creationId xmlns:a16="http://schemas.microsoft.com/office/drawing/2014/main" id="{FF0E6554-0223-4B90-B7C2-6892D7FFA84A}"/>
              </a:ext>
            </a:extLst>
          </p:cNvPr>
          <p:cNvSpPr>
            <a:spLocks noGrp="1" noChangeArrowheads="1"/>
          </p:cNvSpPr>
          <p:nvPr>
            <p:ph type="ftr" sz="quarter" idx="3"/>
          </p:nvPr>
        </p:nvSpPr>
        <p:spPr bwMode="auto">
          <a:xfrm>
            <a:off x="76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ea typeface="新細明體" panose="02020500000000000000" pitchFamily="18" charset="-120"/>
              </a:defRPr>
            </a:lvl1pPr>
          </a:lstStyle>
          <a:p>
            <a:pPr>
              <a:defRPr/>
            </a:pPr>
            <a:r>
              <a:rPr lang="en-US" altLang="zh-TW"/>
              <a:t>TCP/IP Protocol Suite</a:t>
            </a:r>
          </a:p>
        </p:txBody>
      </p:sp>
      <p:sp>
        <p:nvSpPr>
          <p:cNvPr id="209933" name="Rectangle 13">
            <a:extLst>
              <a:ext uri="{FF2B5EF4-FFF2-40B4-BE49-F238E27FC236}">
                <a16:creationId xmlns:a16="http://schemas.microsoft.com/office/drawing/2014/main" id="{01189EC2-96F3-44B2-8E78-DD6C9287AB03}"/>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b="0">
                <a:ea typeface="新細明體" charset="-120"/>
              </a:defRPr>
            </a:lvl1pPr>
          </a:lstStyle>
          <a:p>
            <a:pPr>
              <a:defRPr/>
            </a:pPr>
            <a:fld id="{290F0D0C-C9A3-4876-9438-46C4DCBEE2C7}"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sldLayoutIdLst>
    <p:sldLayoutId id="2147484236"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Lst>
  <p:hf hd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8.emf"/><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slide" Target="slide76.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slide" Target="slide1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slide" Target="slide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slide" Target="slide76.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slide" Target="slide7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slide" Target="slide76.xml"/></Relationships>
</file>

<file path=ppt/slides/_rels/slide29.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3.emf"/><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 Id="rId9"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59.emf"/><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5.emf"/><Relationship Id="rId7" Type="http://schemas.openxmlformats.org/officeDocument/2006/relationships/image" Target="../media/image69.emf"/><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emf"/></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頁尾版面配置區 1">
            <a:extLst>
              <a:ext uri="{FF2B5EF4-FFF2-40B4-BE49-F238E27FC236}">
                <a16:creationId xmlns:a16="http://schemas.microsoft.com/office/drawing/2014/main" id="{445A995D-A58D-47E2-BC3A-43566CC53E74}"/>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4099" name="投影片編號版面配置區 2">
            <a:extLst>
              <a:ext uri="{FF2B5EF4-FFF2-40B4-BE49-F238E27FC236}">
                <a16:creationId xmlns:a16="http://schemas.microsoft.com/office/drawing/2014/main" id="{F3F9819E-6457-4998-B39C-85BE22D0C9F8}"/>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6C63C46-267B-4577-B8D5-4038DD984446}" type="slidenum">
              <a:rPr lang="en-US" altLang="zh-TW" b="0" smtClean="0">
                <a:ea typeface="新細明體" panose="02020500000000000000" pitchFamily="18" charset="-120"/>
              </a:rPr>
              <a:pPr/>
              <a:t>1</a:t>
            </a:fld>
            <a:endParaRPr lang="en-US" altLang="zh-TW" b="0">
              <a:ea typeface="新細明體" panose="02020500000000000000" pitchFamily="18" charset="-120"/>
            </a:endParaRPr>
          </a:p>
        </p:txBody>
      </p:sp>
      <p:sp>
        <p:nvSpPr>
          <p:cNvPr id="4100" name="Text Box 2">
            <a:extLst>
              <a:ext uri="{FF2B5EF4-FFF2-40B4-BE49-F238E27FC236}">
                <a16:creationId xmlns:a16="http://schemas.microsoft.com/office/drawing/2014/main" id="{7A69D505-88AB-46A9-B66E-52E92871F2A0}"/>
              </a:ext>
            </a:extLst>
          </p:cNvPr>
          <p:cNvSpPr txBox="1">
            <a:spLocks noChangeArrowheads="1"/>
          </p:cNvSpPr>
          <p:nvPr/>
        </p:nvSpPr>
        <p:spPr bwMode="auto">
          <a:xfrm>
            <a:off x="1714500" y="6604000"/>
            <a:ext cx="565626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2833" tIns="51417" rIns="102833" bIns="51417">
            <a:spAutoFit/>
          </a:bodyPr>
          <a:lstStyle>
            <a:lvl1pPr defTabSz="1028700">
              <a:defRPr b="1">
                <a:solidFill>
                  <a:schemeClr val="tx1"/>
                </a:solidFill>
                <a:latin typeface="Tahoma" panose="020B0604030504040204" pitchFamily="34" charset="0"/>
              </a:defRPr>
            </a:lvl1pPr>
            <a:lvl2pPr marL="742950" indent="-285750" defTabSz="1028700">
              <a:defRPr b="1">
                <a:solidFill>
                  <a:schemeClr val="tx1"/>
                </a:solidFill>
                <a:latin typeface="Tahoma" panose="020B0604030504040204" pitchFamily="34" charset="0"/>
              </a:defRPr>
            </a:lvl2pPr>
            <a:lvl3pPr marL="1143000" indent="-228600" defTabSz="1028700">
              <a:defRPr b="1">
                <a:solidFill>
                  <a:schemeClr val="tx1"/>
                </a:solidFill>
                <a:latin typeface="Tahoma" panose="020B0604030504040204" pitchFamily="34" charset="0"/>
              </a:defRPr>
            </a:lvl3pPr>
            <a:lvl4pPr marL="1600200" indent="-228600" defTabSz="1028700">
              <a:defRPr b="1">
                <a:solidFill>
                  <a:schemeClr val="tx1"/>
                </a:solidFill>
                <a:latin typeface="Tahoma" panose="020B0604030504040204" pitchFamily="34" charset="0"/>
              </a:defRPr>
            </a:lvl4pPr>
            <a:lvl5pPr marL="2057400" indent="-228600" defTabSz="1028700">
              <a:defRPr b="1">
                <a:solidFill>
                  <a:schemeClr val="tx1"/>
                </a:solidFill>
                <a:latin typeface="Tahoma" panose="020B0604030504040204" pitchFamily="34" charset="0"/>
              </a:defRPr>
            </a:lvl5pPr>
            <a:lvl6pPr marL="2514600" indent="-228600" defTabSz="1028700" eaLnBrk="0" fontAlgn="base" hangingPunct="0">
              <a:spcBef>
                <a:spcPct val="0"/>
              </a:spcBef>
              <a:spcAft>
                <a:spcPct val="0"/>
              </a:spcAft>
              <a:defRPr b="1">
                <a:solidFill>
                  <a:schemeClr val="tx1"/>
                </a:solidFill>
                <a:latin typeface="Tahoma" panose="020B0604030504040204" pitchFamily="34" charset="0"/>
              </a:defRPr>
            </a:lvl6pPr>
            <a:lvl7pPr marL="2971800" indent="-228600" defTabSz="1028700" eaLnBrk="0" fontAlgn="base" hangingPunct="0">
              <a:spcBef>
                <a:spcPct val="0"/>
              </a:spcBef>
              <a:spcAft>
                <a:spcPct val="0"/>
              </a:spcAft>
              <a:defRPr b="1">
                <a:solidFill>
                  <a:schemeClr val="tx1"/>
                </a:solidFill>
                <a:latin typeface="Tahoma" panose="020B0604030504040204" pitchFamily="34" charset="0"/>
              </a:defRPr>
            </a:lvl7pPr>
            <a:lvl8pPr marL="3429000" indent="-228600" defTabSz="1028700" eaLnBrk="0" fontAlgn="base" hangingPunct="0">
              <a:spcBef>
                <a:spcPct val="0"/>
              </a:spcBef>
              <a:spcAft>
                <a:spcPct val="0"/>
              </a:spcAft>
              <a:defRPr b="1">
                <a:solidFill>
                  <a:schemeClr val="tx1"/>
                </a:solidFill>
                <a:latin typeface="Tahoma" panose="020B0604030504040204" pitchFamily="34" charset="0"/>
              </a:defRPr>
            </a:lvl8pPr>
            <a:lvl9pPr marL="3886200" indent="-228600" defTabSz="1028700" eaLnBrk="0" fontAlgn="base" hangingPunct="0">
              <a:spcBef>
                <a:spcPct val="0"/>
              </a:spcBef>
              <a:spcAft>
                <a:spcPct val="0"/>
              </a:spcAft>
              <a:defRPr b="1">
                <a:solidFill>
                  <a:schemeClr val="tx1"/>
                </a:solidFill>
                <a:latin typeface="Tahoma" panose="020B0604030504040204" pitchFamily="34" charset="0"/>
              </a:defRPr>
            </a:lvl9pPr>
          </a:lstStyle>
          <a:p>
            <a:pPr eaLnBrk="1" hangingPunct="1">
              <a:spcBef>
                <a:spcPct val="50000"/>
              </a:spcBef>
            </a:pPr>
            <a:r>
              <a:rPr lang="en-US" altLang="zh-TW" sz="1000" b="0">
                <a:latin typeface="Arial" panose="020B0604020202020204" pitchFamily="34" charset="0"/>
                <a:ea typeface="新細明體" panose="02020500000000000000" pitchFamily="18" charset="-120"/>
              </a:rPr>
              <a:t>Copyright </a:t>
            </a:r>
            <a:r>
              <a:rPr lang="en-US" altLang="zh-TW" sz="1000" b="0">
                <a:latin typeface="Arial" panose="020B0604020202020204" pitchFamily="34" charset="0"/>
                <a:ea typeface="新細明體" panose="02020500000000000000" pitchFamily="18" charset="-120"/>
                <a:cs typeface="Times New Roman" panose="02020603050405020304" pitchFamily="18" charset="0"/>
              </a:rPr>
              <a:t>© </a:t>
            </a:r>
            <a:r>
              <a:rPr lang="en-US" altLang="zh-TW" sz="1000" b="0">
                <a:latin typeface="Arial" panose="020B0604020202020204" pitchFamily="34" charset="0"/>
                <a:ea typeface="新細明體" panose="02020500000000000000" pitchFamily="18" charset="-120"/>
              </a:rPr>
              <a:t>The McGraw-Hill Companies, Inc. Permission required for reproduction or display.</a:t>
            </a:r>
          </a:p>
        </p:txBody>
      </p:sp>
      <p:pic>
        <p:nvPicPr>
          <p:cNvPr id="4101" name="Picture 3" descr="brandinglogo">
            <a:extLst>
              <a:ext uri="{FF2B5EF4-FFF2-40B4-BE49-F238E27FC236}">
                <a16:creationId xmlns:a16="http://schemas.microsoft.com/office/drawing/2014/main" id="{8F748D5B-E079-4CE0-BB22-20199C3E2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Text Box 4">
            <a:extLst>
              <a:ext uri="{FF2B5EF4-FFF2-40B4-BE49-F238E27FC236}">
                <a16:creationId xmlns:a16="http://schemas.microsoft.com/office/drawing/2014/main" id="{EABEFD01-16C2-49B8-A91C-E51F4422153C}"/>
              </a:ext>
            </a:extLst>
          </p:cNvPr>
          <p:cNvSpPr txBox="1">
            <a:spLocks noChangeArrowheads="1"/>
          </p:cNvSpPr>
          <p:nvPr/>
        </p:nvSpPr>
        <p:spPr bwMode="auto">
          <a:xfrm>
            <a:off x="187325" y="914400"/>
            <a:ext cx="4156075" cy="82391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r>
              <a:rPr lang="en-US" altLang="zh-TW" sz="4800">
                <a:latin typeface="Times" panose="02020603050405020304" pitchFamily="18" charset="0"/>
                <a:ea typeface="新細明體" panose="02020500000000000000" pitchFamily="18" charset="-120"/>
              </a:rPr>
              <a:t>Chapter 7</a:t>
            </a:r>
          </a:p>
        </p:txBody>
      </p:sp>
      <p:pic>
        <p:nvPicPr>
          <p:cNvPr id="4103" name="Picture 5" descr="Forouzan4e10lbj_nm3">
            <a:extLst>
              <a:ext uri="{FF2B5EF4-FFF2-40B4-BE49-F238E27FC236}">
                <a16:creationId xmlns:a16="http://schemas.microsoft.com/office/drawing/2014/main" id="{2CF5B9DF-E2A1-44C8-AC5A-DDA30E194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700" y="1066800"/>
            <a:ext cx="4076700"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Text Box 6">
            <a:extLst>
              <a:ext uri="{FF2B5EF4-FFF2-40B4-BE49-F238E27FC236}">
                <a16:creationId xmlns:a16="http://schemas.microsoft.com/office/drawing/2014/main" id="{D3251A58-D31D-442B-8C9E-E924A6971B5F}"/>
              </a:ext>
            </a:extLst>
          </p:cNvPr>
          <p:cNvSpPr txBox="1">
            <a:spLocks noChangeArrowheads="1"/>
          </p:cNvSpPr>
          <p:nvPr/>
        </p:nvSpPr>
        <p:spPr bwMode="auto">
          <a:xfrm>
            <a:off x="263525" y="2209800"/>
            <a:ext cx="4156075" cy="301942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r>
              <a:rPr lang="en-US" altLang="zh-TW" sz="4800">
                <a:solidFill>
                  <a:schemeClr val="folHlink"/>
                </a:solidFill>
                <a:latin typeface="Times" panose="02020603050405020304" pitchFamily="18" charset="0"/>
                <a:ea typeface="新細明體" panose="02020500000000000000" pitchFamily="18" charset="-120"/>
              </a:rPr>
              <a:t>Internet Protocol Version4</a:t>
            </a:r>
          </a:p>
          <a:p>
            <a:pPr algn="ctr" eaLnBrk="1" hangingPunct="1"/>
            <a:r>
              <a:rPr lang="en-US" altLang="zh-TW" sz="4800">
                <a:solidFill>
                  <a:schemeClr val="folHlink"/>
                </a:solidFill>
                <a:latin typeface="Times" panose="02020603050405020304" pitchFamily="18" charset="0"/>
                <a:ea typeface="新細明體" panose="02020500000000000000" pitchFamily="18" charset="-120"/>
              </a:rPr>
              <a:t>(IPv4)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show="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22530" name="頁尾版面配置區 1">
            <a:extLst>
              <a:ext uri="{FF2B5EF4-FFF2-40B4-BE49-F238E27FC236}">
                <a16:creationId xmlns:a16="http://schemas.microsoft.com/office/drawing/2014/main" id="{95D4894E-AE33-4560-A224-AEEDF35347A3}"/>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2531" name="投影片編號版面配置區 2">
            <a:extLst>
              <a:ext uri="{FF2B5EF4-FFF2-40B4-BE49-F238E27FC236}">
                <a16:creationId xmlns:a16="http://schemas.microsoft.com/office/drawing/2014/main" id="{6346E54D-6C15-4DF6-ABAD-F641C9D5A36E}"/>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333726C-8770-4917-B800-B0FACFD96F53}" type="slidenum">
              <a:rPr lang="en-US" altLang="zh-TW" b="0" smtClean="0">
                <a:ea typeface="新細明體" panose="02020500000000000000" pitchFamily="18" charset="-120"/>
              </a:rPr>
              <a:pPr/>
              <a:t>10</a:t>
            </a:fld>
            <a:endParaRPr lang="en-US" altLang="zh-TW" b="0">
              <a:ea typeface="新細明體" panose="02020500000000000000" pitchFamily="18" charset="-120"/>
            </a:endParaRPr>
          </a:p>
        </p:txBody>
      </p:sp>
      <p:sp>
        <p:nvSpPr>
          <p:cNvPr id="715778" name="Text Box 2">
            <a:extLst>
              <a:ext uri="{FF2B5EF4-FFF2-40B4-BE49-F238E27FC236}">
                <a16:creationId xmlns:a16="http://schemas.microsoft.com/office/drawing/2014/main" id="{16EF2479-7232-4BFC-9E63-22DC9E6020A6}"/>
              </a:ext>
            </a:extLst>
          </p:cNvPr>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dirty="0">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22533" name="Text Box 3">
            <a:extLst>
              <a:ext uri="{FF2B5EF4-FFF2-40B4-BE49-F238E27FC236}">
                <a16:creationId xmlns:a16="http://schemas.microsoft.com/office/drawing/2014/main" id="{3220F352-0D49-42FA-BDE9-289C7715F82B}"/>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715780" name="Rectangle 4">
            <a:extLst>
              <a:ext uri="{FF2B5EF4-FFF2-40B4-BE49-F238E27FC236}">
                <a16:creationId xmlns:a16="http://schemas.microsoft.com/office/drawing/2014/main" id="{2F9930C6-5290-4A1C-863E-EEA968DE0BAC}"/>
              </a:ext>
            </a:extLst>
          </p:cNvPr>
          <p:cNvSpPr>
            <a:spLocks noChangeArrowheads="1"/>
          </p:cNvSpPr>
          <p:nvPr/>
        </p:nvSpPr>
        <p:spPr bwMode="auto">
          <a:xfrm>
            <a:off x="304800" y="989013"/>
            <a:ext cx="8382000" cy="154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Relationship of IP to the rest of the TCP/IP Suite</a:t>
            </a:r>
          </a:p>
          <a:p>
            <a:pPr>
              <a:spcBef>
                <a:spcPct val="10000"/>
              </a:spcBef>
              <a:spcAft>
                <a:spcPct val="10000"/>
              </a:spcAft>
              <a:buClr>
                <a:schemeClr val="tx1"/>
              </a:buClr>
              <a:buSzPct val="117000"/>
              <a:buFont typeface="Wingdings" panose="05000000000000000000" pitchFamily="2" charset="2"/>
              <a:buNone/>
            </a:pPr>
            <a:endParaRPr lang="en-US" altLang="zh-TW" sz="2800">
              <a:solidFill>
                <a:srgbClr val="0033CC"/>
              </a:solidFill>
              <a:latin typeface="Times New Roman" panose="02020603050405020304" pitchFamily="18" charset="0"/>
              <a:ea typeface="新細明體" panose="02020500000000000000" pitchFamily="18" charset="-120"/>
            </a:endParaRPr>
          </a:p>
          <a:p>
            <a:pPr>
              <a:spcBef>
                <a:spcPct val="10000"/>
              </a:spcBef>
              <a:spcAft>
                <a:spcPct val="10000"/>
              </a:spcAft>
              <a:buClr>
                <a:schemeClr val="tx1"/>
              </a:buClr>
              <a:buSzPct val="117000"/>
              <a:buFont typeface="Wingdings" panose="05000000000000000000" pitchFamily="2" charset="2"/>
              <a:buChar char="ü"/>
            </a:pPr>
            <a:endParaRPr lang="en-US" altLang="zh-TW" sz="2800">
              <a:solidFill>
                <a:srgbClr val="0033CC"/>
              </a:solidFill>
              <a:latin typeface="Times New Roman" panose="02020603050405020304" pitchFamily="18" charset="0"/>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15780"/>
                                        </p:tgtEl>
                                        <p:attrNameLst>
                                          <p:attrName>style.visibility</p:attrName>
                                        </p:attrNameLst>
                                      </p:cBhvr>
                                      <p:to>
                                        <p:strVal val="visible"/>
                                      </p:to>
                                    </p:set>
                                    <p:animEffect transition="in" filter="wipe(up)">
                                      <p:cBhvr>
                                        <p:cTn id="7" dur="5000"/>
                                        <p:tgtEl>
                                          <p:spTgt spid="715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8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頁尾版面配置區 1">
            <a:extLst>
              <a:ext uri="{FF2B5EF4-FFF2-40B4-BE49-F238E27FC236}">
                <a16:creationId xmlns:a16="http://schemas.microsoft.com/office/drawing/2014/main" id="{4FB69095-0AE4-4D43-A60D-4807B29AA595}"/>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4579" name="投影片編號版面配置區 2">
            <a:extLst>
              <a:ext uri="{FF2B5EF4-FFF2-40B4-BE49-F238E27FC236}">
                <a16:creationId xmlns:a16="http://schemas.microsoft.com/office/drawing/2014/main" id="{EA1B0808-17F9-4594-8A87-9A53B2B4B87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793D157-8FE6-422E-9AFF-5374C98254E7}" type="slidenum">
              <a:rPr lang="en-US" altLang="zh-TW" b="0" smtClean="0">
                <a:ea typeface="新細明體" panose="02020500000000000000" pitchFamily="18" charset="-120"/>
              </a:rPr>
              <a:pPr/>
              <a:t>11</a:t>
            </a:fld>
            <a:endParaRPr lang="en-US" altLang="zh-TW" b="0">
              <a:ea typeface="新細明體" panose="02020500000000000000" pitchFamily="18" charset="-120"/>
            </a:endParaRPr>
          </a:p>
        </p:txBody>
      </p:sp>
      <p:sp>
        <p:nvSpPr>
          <p:cNvPr id="24580" name="Text Box 2">
            <a:extLst>
              <a:ext uri="{FF2B5EF4-FFF2-40B4-BE49-F238E27FC236}">
                <a16:creationId xmlns:a16="http://schemas.microsoft.com/office/drawing/2014/main" id="{9E3A87D4-C273-477C-92F6-010BE65B921E}"/>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Position of IP in TCP/IP protocol suite</a:t>
            </a:r>
          </a:p>
        </p:txBody>
      </p:sp>
      <p:sp>
        <p:nvSpPr>
          <p:cNvPr id="24581" name="Rectangle 3">
            <a:extLst>
              <a:ext uri="{FF2B5EF4-FFF2-40B4-BE49-F238E27FC236}">
                <a16:creationId xmlns:a16="http://schemas.microsoft.com/office/drawing/2014/main" id="{2275A0FD-2C63-4437-A388-F80B0C1C0BA3}"/>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4582" name="Rectangle 4">
            <a:extLst>
              <a:ext uri="{FF2B5EF4-FFF2-40B4-BE49-F238E27FC236}">
                <a16:creationId xmlns:a16="http://schemas.microsoft.com/office/drawing/2014/main" id="{FF1E5C6C-94CD-4811-87D5-F19D1A8D6559}"/>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4583" name="Rectangle 5">
            <a:extLst>
              <a:ext uri="{FF2B5EF4-FFF2-40B4-BE49-F238E27FC236}">
                <a16:creationId xmlns:a16="http://schemas.microsoft.com/office/drawing/2014/main" id="{01A1F42B-0A78-45ED-BE34-0D055FD7C0B3}"/>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4584" name="Rectangle 6">
            <a:extLst>
              <a:ext uri="{FF2B5EF4-FFF2-40B4-BE49-F238E27FC236}">
                <a16:creationId xmlns:a16="http://schemas.microsoft.com/office/drawing/2014/main" id="{A09A506A-5646-4C32-8481-544A05D84703}"/>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4585" name="Rectangle 7">
            <a:extLst>
              <a:ext uri="{FF2B5EF4-FFF2-40B4-BE49-F238E27FC236}">
                <a16:creationId xmlns:a16="http://schemas.microsoft.com/office/drawing/2014/main" id="{C7A6670F-EB8F-4C5F-B4F5-2ECF7FB713A3}"/>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4586" name="Rectangle 8">
            <a:extLst>
              <a:ext uri="{FF2B5EF4-FFF2-40B4-BE49-F238E27FC236}">
                <a16:creationId xmlns:a16="http://schemas.microsoft.com/office/drawing/2014/main" id="{B3B589E2-3BA6-4A33-826D-087EAB0FD65F}"/>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24587" name="Rectangle 9">
            <a:extLst>
              <a:ext uri="{FF2B5EF4-FFF2-40B4-BE49-F238E27FC236}">
                <a16:creationId xmlns:a16="http://schemas.microsoft.com/office/drawing/2014/main" id="{651D5726-0F31-4CB4-AE0A-D1D87EB7A9F3}"/>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24588" name="Picture 13">
            <a:extLst>
              <a:ext uri="{FF2B5EF4-FFF2-40B4-BE49-F238E27FC236}">
                <a16:creationId xmlns:a16="http://schemas.microsoft.com/office/drawing/2014/main" id="{C656FA63-52D1-44E8-96D2-68610F82B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30350"/>
            <a:ext cx="8455025" cy="372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頁尾版面配置區 1">
            <a:extLst>
              <a:ext uri="{FF2B5EF4-FFF2-40B4-BE49-F238E27FC236}">
                <a16:creationId xmlns:a16="http://schemas.microsoft.com/office/drawing/2014/main" id="{161BAA5D-2824-4C0E-BEA0-9D8251C67A1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6627" name="投影片編號版面配置區 2">
            <a:extLst>
              <a:ext uri="{FF2B5EF4-FFF2-40B4-BE49-F238E27FC236}">
                <a16:creationId xmlns:a16="http://schemas.microsoft.com/office/drawing/2014/main" id="{21DD2BD9-FD80-4F6D-920F-3EC853445A3A}"/>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CBDEE48-0133-4C26-AB1F-2CAAF1ED0639}" type="slidenum">
              <a:rPr lang="en-US" altLang="zh-TW" b="0" smtClean="0">
                <a:ea typeface="新細明體" panose="02020500000000000000" pitchFamily="18" charset="-120"/>
              </a:rPr>
              <a:pPr/>
              <a:t>12</a:t>
            </a:fld>
            <a:endParaRPr lang="en-US" altLang="zh-TW" b="0">
              <a:ea typeface="新細明體" panose="02020500000000000000" pitchFamily="18" charset="-120"/>
            </a:endParaRPr>
          </a:p>
        </p:txBody>
      </p:sp>
      <p:sp>
        <p:nvSpPr>
          <p:cNvPr id="711682" name="Rectangle 2">
            <a:extLst>
              <a:ext uri="{FF2B5EF4-FFF2-40B4-BE49-F238E27FC236}">
                <a16:creationId xmlns:a16="http://schemas.microsoft.com/office/drawing/2014/main" id="{D5F163DC-E024-407F-8B09-4C5D8BBD254F}"/>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endParaRPr lang="zh-TW" altLang="en-US" sz="3200">
              <a:effectLst>
                <a:outerShdw blurRad="38100" dist="38100" dir="2700000" algn="tl">
                  <a:srgbClr val="FFFFFF"/>
                </a:outerShdw>
              </a:effectLst>
              <a:latin typeface="Times New Roman" panose="02020603050405020304" pitchFamily="18" charset="0"/>
              <a:ea typeface="新細明體" charset="-120"/>
            </a:endParaRPr>
          </a:p>
        </p:txBody>
      </p:sp>
      <p:sp>
        <p:nvSpPr>
          <p:cNvPr id="26629" name="Text Box 3">
            <a:extLst>
              <a:ext uri="{FF2B5EF4-FFF2-40B4-BE49-F238E27FC236}">
                <a16:creationId xmlns:a16="http://schemas.microsoft.com/office/drawing/2014/main" id="{95E4292D-5C86-4EEF-8769-8B4486EAFED8}"/>
              </a:ext>
            </a:extLst>
          </p:cNvPr>
          <p:cNvSpPr txBox="1">
            <a:spLocks noChangeArrowheads="1"/>
          </p:cNvSpPr>
          <p:nvPr/>
        </p:nvSpPr>
        <p:spPr bwMode="auto">
          <a:xfrm>
            <a:off x="228600" y="355600"/>
            <a:ext cx="40290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anose="02020500000000000000" pitchFamily="18" charset="-120"/>
              </a:rPr>
              <a:t>7-2  DATAGRAMS</a:t>
            </a:r>
          </a:p>
        </p:txBody>
      </p:sp>
      <p:sp>
        <p:nvSpPr>
          <p:cNvPr id="26630" name="Text Box 4">
            <a:extLst>
              <a:ext uri="{FF2B5EF4-FFF2-40B4-BE49-F238E27FC236}">
                <a16:creationId xmlns:a16="http://schemas.microsoft.com/office/drawing/2014/main" id="{19CAFCB5-8C19-41ED-B785-81876CEAE723}"/>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latin typeface="Times New Roman" panose="02020603050405020304" pitchFamily="18" charset="0"/>
              <a:ea typeface="新細明體" panose="02020500000000000000" pitchFamily="18" charset="-120"/>
            </a:endParaRPr>
          </a:p>
        </p:txBody>
      </p:sp>
      <p:sp>
        <p:nvSpPr>
          <p:cNvPr id="26631" name="Rectangle 5">
            <a:extLst>
              <a:ext uri="{FF2B5EF4-FFF2-40B4-BE49-F238E27FC236}">
                <a16:creationId xmlns:a16="http://schemas.microsoft.com/office/drawing/2014/main" id="{A589B2C0-19C3-4F3D-A9BF-7427095D7CD8}"/>
              </a:ext>
            </a:extLst>
          </p:cNvPr>
          <p:cNvSpPr>
            <a:spLocks noChangeArrowheads="1"/>
          </p:cNvSpPr>
          <p:nvPr/>
        </p:nvSpPr>
        <p:spPr bwMode="auto">
          <a:xfrm>
            <a:off x="76200" y="1524000"/>
            <a:ext cx="8870950"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Aft>
                <a:spcPts val="600"/>
              </a:spcAft>
            </a:pPr>
            <a:r>
              <a:rPr lang="en-US" altLang="zh-TW" sz="2800" dirty="0">
                <a:latin typeface="Arial Unicode MS" pitchFamily="34" charset="-128"/>
                <a:ea typeface="新細明體" panose="02020500000000000000" pitchFamily="18" charset="-120"/>
              </a:rPr>
              <a:t>Packets in the network (internet) layer are called </a:t>
            </a:r>
            <a:r>
              <a:rPr lang="en-US" altLang="zh-TW" sz="2800" i="1" dirty="0">
                <a:solidFill>
                  <a:schemeClr val="hlink"/>
                </a:solidFill>
                <a:latin typeface="Arial Unicode MS" pitchFamily="34" charset="-128"/>
                <a:ea typeface="新細明體" panose="02020500000000000000" pitchFamily="18" charset="-120"/>
              </a:rPr>
              <a:t>datagrams</a:t>
            </a:r>
            <a:r>
              <a:rPr lang="en-US" altLang="zh-TW" sz="2800" dirty="0">
                <a:latin typeface="Arial Unicode MS" pitchFamily="34" charset="-128"/>
                <a:ea typeface="新細明體" panose="02020500000000000000" pitchFamily="18" charset="-120"/>
              </a:rPr>
              <a:t>. </a:t>
            </a:r>
          </a:p>
          <a:p>
            <a:pPr>
              <a:spcAft>
                <a:spcPts val="900"/>
              </a:spcAft>
            </a:pPr>
            <a:r>
              <a:rPr lang="en-US" altLang="zh-TW" sz="2800" dirty="0">
                <a:latin typeface="Arial Unicode MS" pitchFamily="34" charset="-128"/>
                <a:ea typeface="新細明體" panose="02020500000000000000" pitchFamily="18" charset="-120"/>
              </a:rPr>
              <a:t>A datagram is a </a:t>
            </a:r>
            <a:r>
              <a:rPr lang="en-US" altLang="zh-TW" sz="2800" dirty="0">
                <a:solidFill>
                  <a:srgbClr val="3366FF"/>
                </a:solidFill>
                <a:latin typeface="Arial Unicode MS" pitchFamily="34" charset="-128"/>
                <a:ea typeface="新細明體" panose="02020500000000000000" pitchFamily="18" charset="-120"/>
              </a:rPr>
              <a:t>variable-length packet </a:t>
            </a:r>
            <a:r>
              <a:rPr lang="en-US" altLang="zh-TW" sz="2800" dirty="0">
                <a:latin typeface="Arial Unicode MS" pitchFamily="34" charset="-128"/>
                <a:ea typeface="新細明體" panose="02020500000000000000" pitchFamily="18" charset="-120"/>
              </a:rPr>
              <a:t>consisting of two parts: </a:t>
            </a:r>
            <a:r>
              <a:rPr lang="en-US" altLang="zh-TW" sz="2800" dirty="0">
                <a:solidFill>
                  <a:srgbClr val="C00000"/>
                </a:solidFill>
                <a:latin typeface="Arial Unicode MS" pitchFamily="34" charset="-128"/>
                <a:ea typeface="新細明體" panose="02020500000000000000" pitchFamily="18" charset="-120"/>
              </a:rPr>
              <a:t>header</a:t>
            </a:r>
            <a:r>
              <a:rPr lang="en-US" altLang="zh-TW" sz="2800" dirty="0">
                <a:latin typeface="Arial Unicode MS" pitchFamily="34" charset="-128"/>
                <a:ea typeface="新細明體" panose="02020500000000000000" pitchFamily="18" charset="-120"/>
              </a:rPr>
              <a:t> and </a:t>
            </a:r>
            <a:r>
              <a:rPr lang="en-US" altLang="zh-TW" sz="2800" dirty="0">
                <a:solidFill>
                  <a:srgbClr val="C00000"/>
                </a:solidFill>
                <a:latin typeface="Arial Unicode MS" pitchFamily="34" charset="-128"/>
                <a:ea typeface="新細明體" panose="02020500000000000000" pitchFamily="18" charset="-120"/>
              </a:rPr>
              <a:t>data</a:t>
            </a:r>
            <a:r>
              <a:rPr lang="en-US" altLang="zh-TW" sz="2800" dirty="0">
                <a:latin typeface="Arial Unicode MS" pitchFamily="34" charset="-128"/>
                <a:ea typeface="新細明體" panose="02020500000000000000" pitchFamily="18" charset="-120"/>
              </a:rPr>
              <a:t>. </a:t>
            </a:r>
          </a:p>
          <a:p>
            <a:pPr>
              <a:spcAft>
                <a:spcPts val="900"/>
              </a:spcAft>
            </a:pPr>
            <a:r>
              <a:rPr lang="en-US" altLang="zh-TW" sz="2800" dirty="0">
                <a:latin typeface="Arial Unicode MS" pitchFamily="34" charset="-128"/>
                <a:ea typeface="新細明體" panose="02020500000000000000" pitchFamily="18" charset="-120"/>
              </a:rPr>
              <a:t>The </a:t>
            </a:r>
            <a:r>
              <a:rPr lang="en-US" altLang="zh-TW" sz="2800" dirty="0">
                <a:solidFill>
                  <a:srgbClr val="C00000"/>
                </a:solidFill>
                <a:latin typeface="Arial Unicode MS" pitchFamily="34" charset="-128"/>
                <a:ea typeface="新細明體" panose="02020500000000000000" pitchFamily="18" charset="-120"/>
              </a:rPr>
              <a:t>header</a:t>
            </a:r>
            <a:r>
              <a:rPr lang="en-US" altLang="zh-TW" sz="2800" dirty="0">
                <a:latin typeface="Arial Unicode MS" pitchFamily="34" charset="-128"/>
                <a:ea typeface="新細明體" panose="02020500000000000000" pitchFamily="18" charset="-120"/>
              </a:rPr>
              <a:t> is </a:t>
            </a:r>
            <a:r>
              <a:rPr lang="en-US" altLang="zh-TW" sz="2800" dirty="0">
                <a:solidFill>
                  <a:srgbClr val="CF1729"/>
                </a:solidFill>
                <a:latin typeface="Arial Unicode MS" pitchFamily="34" charset="-128"/>
                <a:ea typeface="新細明體" panose="02020500000000000000" pitchFamily="18" charset="-120"/>
              </a:rPr>
              <a:t>20</a:t>
            </a:r>
            <a:r>
              <a:rPr lang="en-US" altLang="zh-TW" sz="2800" dirty="0">
                <a:solidFill>
                  <a:srgbClr val="660066"/>
                </a:solidFill>
                <a:latin typeface="Arial Unicode MS" pitchFamily="34" charset="-128"/>
                <a:ea typeface="新細明體" panose="02020500000000000000" pitchFamily="18" charset="-120"/>
              </a:rPr>
              <a:t> to </a:t>
            </a:r>
            <a:r>
              <a:rPr lang="en-US" altLang="zh-TW" sz="2800" dirty="0">
                <a:solidFill>
                  <a:srgbClr val="CF1729"/>
                </a:solidFill>
                <a:latin typeface="Arial Unicode MS" pitchFamily="34" charset="-128"/>
                <a:ea typeface="新細明體" panose="02020500000000000000" pitchFamily="18" charset="-120"/>
              </a:rPr>
              <a:t>60</a:t>
            </a:r>
            <a:r>
              <a:rPr lang="en-US" altLang="zh-TW" sz="2800" dirty="0">
                <a:solidFill>
                  <a:srgbClr val="660066"/>
                </a:solidFill>
                <a:latin typeface="Arial Unicode MS" pitchFamily="34" charset="-128"/>
                <a:ea typeface="新細明體" panose="02020500000000000000" pitchFamily="18" charset="-120"/>
              </a:rPr>
              <a:t> bytes </a:t>
            </a:r>
            <a:r>
              <a:rPr lang="en-US" altLang="zh-TW" sz="2800" dirty="0">
                <a:latin typeface="Arial Unicode MS" pitchFamily="34" charset="-128"/>
                <a:ea typeface="新細明體" panose="02020500000000000000" pitchFamily="18" charset="-120"/>
              </a:rPr>
              <a:t>in length and contains information essential to routing and delivery. </a:t>
            </a:r>
          </a:p>
          <a:p>
            <a:pPr>
              <a:spcAft>
                <a:spcPts val="1200"/>
              </a:spcAft>
            </a:pPr>
            <a:r>
              <a:rPr lang="en-US" altLang="zh-TW" sz="2800" dirty="0">
                <a:latin typeface="Arial Unicode MS" pitchFamily="34" charset="-128"/>
                <a:ea typeface="新細明體" panose="02020500000000000000" pitchFamily="18" charset="-120"/>
              </a:rPr>
              <a:t>It is </a:t>
            </a:r>
            <a:r>
              <a:rPr lang="en-US" altLang="zh-TW" sz="2800" dirty="0">
                <a:solidFill>
                  <a:srgbClr val="FF0000"/>
                </a:solidFill>
                <a:latin typeface="Arial Unicode MS" pitchFamily="34" charset="-128"/>
                <a:ea typeface="新細明體" panose="02020500000000000000" pitchFamily="18" charset="-120"/>
              </a:rPr>
              <a:t>customary</a:t>
            </a:r>
            <a:r>
              <a:rPr lang="en-US" altLang="zh-TW" sz="2800" dirty="0">
                <a:latin typeface="Arial Unicode MS" pitchFamily="34" charset="-128"/>
                <a:ea typeface="新細明體" panose="02020500000000000000" pitchFamily="18" charset="-120"/>
              </a:rPr>
              <a:t> in TCP/IP </a:t>
            </a:r>
            <a:r>
              <a:rPr lang="en-US" altLang="zh-TW" sz="2800" dirty="0">
                <a:solidFill>
                  <a:srgbClr val="FF0000"/>
                </a:solidFill>
                <a:latin typeface="Arial Unicode MS" pitchFamily="34" charset="-128"/>
                <a:ea typeface="新細明體" panose="02020500000000000000" pitchFamily="18" charset="-120"/>
              </a:rPr>
              <a:t>to show </a:t>
            </a:r>
            <a:r>
              <a:rPr lang="en-US" altLang="zh-TW" sz="2800" dirty="0">
                <a:latin typeface="Arial Unicode MS" pitchFamily="34" charset="-128"/>
                <a:ea typeface="新細明體" panose="02020500000000000000" pitchFamily="18" charset="-120"/>
              </a:rPr>
              <a:t>the </a:t>
            </a:r>
            <a:r>
              <a:rPr lang="en-US" altLang="zh-TW" sz="2800" dirty="0">
                <a:solidFill>
                  <a:srgbClr val="C00000"/>
                </a:solidFill>
                <a:latin typeface="Arial Unicode MS" pitchFamily="34" charset="-128"/>
                <a:ea typeface="新細明體" panose="02020500000000000000" pitchFamily="18" charset="-120"/>
              </a:rPr>
              <a:t>header in 4-byte(32 bit) sections</a:t>
            </a:r>
            <a:r>
              <a:rPr lang="en-US" altLang="zh-TW" sz="2800" dirty="0">
                <a:latin typeface="Arial Unicode MS" pitchFamily="34" charset="-128"/>
                <a:ea typeface="新細明體" panose="02020500000000000000" pitchFamily="18" charset="-120"/>
              </a:rPr>
              <a:t>. </a:t>
            </a:r>
          </a:p>
          <a:p>
            <a:r>
              <a:rPr lang="en-US" altLang="zh-TW" sz="2800" dirty="0">
                <a:latin typeface="Arial Unicode MS" pitchFamily="34" charset="-128"/>
                <a:ea typeface="新細明體" panose="02020500000000000000" pitchFamily="18" charset="-120"/>
              </a:rPr>
              <a:t>A brief description of each field is in order.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頁尾版面配置區 1">
            <a:extLst>
              <a:ext uri="{FF2B5EF4-FFF2-40B4-BE49-F238E27FC236}">
                <a16:creationId xmlns:a16="http://schemas.microsoft.com/office/drawing/2014/main" id="{AEC365B3-846D-416B-9A1C-C3FBBFDE5909}"/>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30723" name="投影片編號版面配置區 2">
            <a:extLst>
              <a:ext uri="{FF2B5EF4-FFF2-40B4-BE49-F238E27FC236}">
                <a16:creationId xmlns:a16="http://schemas.microsoft.com/office/drawing/2014/main" id="{67B0E484-9C04-411D-AF3B-5B3AF3939614}"/>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C06DC48-CDDA-4F2C-B23F-4B62ACA83D15}" type="slidenum">
              <a:rPr lang="en-US" altLang="zh-TW" b="0" smtClean="0">
                <a:ea typeface="新細明體" panose="02020500000000000000" pitchFamily="18" charset="-120"/>
              </a:rPr>
              <a:pPr/>
              <a:t>13</a:t>
            </a:fld>
            <a:endParaRPr lang="en-US" altLang="zh-TW" b="0">
              <a:ea typeface="新細明體" panose="02020500000000000000" pitchFamily="18" charset="-120"/>
            </a:endParaRPr>
          </a:p>
        </p:txBody>
      </p:sp>
      <p:sp>
        <p:nvSpPr>
          <p:cNvPr id="30724" name="Text Box 2">
            <a:extLst>
              <a:ext uri="{FF2B5EF4-FFF2-40B4-BE49-F238E27FC236}">
                <a16:creationId xmlns:a16="http://schemas.microsoft.com/office/drawing/2014/main" id="{95D7D69D-0FCB-462C-8BFE-15C98E92B403}"/>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IP datagram</a:t>
            </a:r>
          </a:p>
        </p:txBody>
      </p:sp>
      <p:sp>
        <p:nvSpPr>
          <p:cNvPr id="30725" name="Rectangle 3">
            <a:extLst>
              <a:ext uri="{FF2B5EF4-FFF2-40B4-BE49-F238E27FC236}">
                <a16:creationId xmlns:a16="http://schemas.microsoft.com/office/drawing/2014/main" id="{228BCEDD-7758-43B4-A2E0-AAC29BEAA200}"/>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30726" name="Rectangle 4">
            <a:extLst>
              <a:ext uri="{FF2B5EF4-FFF2-40B4-BE49-F238E27FC236}">
                <a16:creationId xmlns:a16="http://schemas.microsoft.com/office/drawing/2014/main" id="{1309FAB7-3B8D-4950-8DFD-B79A289845B6}"/>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30727" name="Rectangle 5">
            <a:extLst>
              <a:ext uri="{FF2B5EF4-FFF2-40B4-BE49-F238E27FC236}">
                <a16:creationId xmlns:a16="http://schemas.microsoft.com/office/drawing/2014/main" id="{05D82223-E55C-40D6-B37B-2559D9B34911}"/>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30728" name="Rectangle 6">
            <a:extLst>
              <a:ext uri="{FF2B5EF4-FFF2-40B4-BE49-F238E27FC236}">
                <a16:creationId xmlns:a16="http://schemas.microsoft.com/office/drawing/2014/main" id="{FF2859F8-E7FD-4631-A2C8-B6CF8C451F5F}"/>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30729" name="Rectangle 7">
            <a:extLst>
              <a:ext uri="{FF2B5EF4-FFF2-40B4-BE49-F238E27FC236}">
                <a16:creationId xmlns:a16="http://schemas.microsoft.com/office/drawing/2014/main" id="{728B3537-DD06-4BE0-BBCB-402ADE25A380}"/>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30730" name="Rectangle 8">
            <a:extLst>
              <a:ext uri="{FF2B5EF4-FFF2-40B4-BE49-F238E27FC236}">
                <a16:creationId xmlns:a16="http://schemas.microsoft.com/office/drawing/2014/main" id="{CEA30C7F-EE54-4206-A69B-0F395012D305}"/>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30731" name="Rectangle 9">
            <a:extLst>
              <a:ext uri="{FF2B5EF4-FFF2-40B4-BE49-F238E27FC236}">
                <a16:creationId xmlns:a16="http://schemas.microsoft.com/office/drawing/2014/main" id="{0EBAD8AD-E430-4401-BD72-C47B297F5527}"/>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23626" name="Picture 10">
            <a:extLst>
              <a:ext uri="{FF2B5EF4-FFF2-40B4-BE49-F238E27FC236}">
                <a16:creationId xmlns:a16="http://schemas.microsoft.com/office/drawing/2014/main" id="{24212925-B254-41DE-82C3-F90279A4C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0463" y="766763"/>
            <a:ext cx="4360862"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3627" name="Picture 11">
            <a:extLst>
              <a:ext uri="{FF2B5EF4-FFF2-40B4-BE49-F238E27FC236}">
                <a16:creationId xmlns:a16="http://schemas.microsoft.com/office/drawing/2014/main" id="{A95FEED4-7931-4934-BAA8-2A6C3A91A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050" y="2286000"/>
            <a:ext cx="7632700" cy="343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34" name="Rectangle 1">
            <a:extLst>
              <a:ext uri="{FF2B5EF4-FFF2-40B4-BE49-F238E27FC236}">
                <a16:creationId xmlns:a16="http://schemas.microsoft.com/office/drawing/2014/main" id="{52872CA3-6B20-4F10-87DC-08A38B748DCE}"/>
              </a:ext>
            </a:extLst>
          </p:cNvPr>
          <p:cNvSpPr>
            <a:spLocks noChangeArrowheads="1"/>
          </p:cNvSpPr>
          <p:nvPr/>
        </p:nvSpPr>
        <p:spPr bwMode="auto">
          <a:xfrm>
            <a:off x="1543050" y="5715000"/>
            <a:ext cx="6758581" cy="767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14000"/>
              </a:lnSpc>
            </a:pPr>
            <a:r>
              <a:rPr lang="en-US" altLang="zh-TW" sz="2000" dirty="0">
                <a:solidFill>
                  <a:srgbClr val="CF1729"/>
                </a:solidFill>
                <a:latin typeface="Tirimen ew"/>
                <a:ea typeface="新細明體" panose="02020500000000000000" pitchFamily="18" charset="-120"/>
              </a:rPr>
              <a:t>HLEN </a:t>
            </a:r>
            <a:r>
              <a:rPr lang="en-US" altLang="zh-TW" sz="2000" dirty="0">
                <a:solidFill>
                  <a:srgbClr val="CF1729"/>
                </a:solidFill>
                <a:latin typeface="Segoe UI Semibold" panose="020B0702040204020203" pitchFamily="34" charset="0"/>
                <a:ea typeface="新細明體" panose="02020500000000000000" pitchFamily="18" charset="-120"/>
                <a:cs typeface="Segoe UI Semibold" panose="020B0702040204020203" pitchFamily="34" charset="0"/>
              </a:rPr>
              <a:t>20</a:t>
            </a:r>
            <a:r>
              <a:rPr lang="en-US" altLang="zh-TW" sz="2000" dirty="0">
                <a:solidFill>
                  <a:srgbClr val="CF1729"/>
                </a:solidFill>
                <a:latin typeface="Sitka Text" panose="02000505000000020004" pitchFamily="2" charset="0"/>
                <a:ea typeface="新細明體" panose="02020500000000000000" pitchFamily="18" charset="-120"/>
              </a:rPr>
              <a:t> bytes </a:t>
            </a:r>
            <a:r>
              <a:rPr lang="en-US" altLang="zh-TW" sz="2000" dirty="0">
                <a:latin typeface="Sitka Text" panose="02000505000000020004" pitchFamily="2" charset="0"/>
                <a:ea typeface="新細明體" panose="02020500000000000000" pitchFamily="18" charset="-120"/>
              </a:rPr>
              <a:t>Base Header (mandatory header) </a:t>
            </a:r>
            <a:r>
              <a:rPr lang="en-US" altLang="zh-TW" sz="2000" dirty="0">
                <a:solidFill>
                  <a:srgbClr val="CF1729"/>
                </a:solidFill>
                <a:latin typeface="Sitka Text" panose="02000505000000020004" pitchFamily="2" charset="0"/>
                <a:ea typeface="新細明體" panose="02020500000000000000" pitchFamily="18" charset="-120"/>
              </a:rPr>
              <a:t>and </a:t>
            </a:r>
          </a:p>
          <a:p>
            <a:pPr>
              <a:lnSpc>
                <a:spcPct val="114000"/>
              </a:lnSpc>
            </a:pPr>
            <a:r>
              <a:rPr lang="en-US" altLang="en-US" sz="2000" dirty="0">
                <a:solidFill>
                  <a:srgbClr val="CF1729"/>
                </a:solidFill>
                <a:latin typeface="Sitka Text" panose="02000505000000020004" pitchFamily="2" charset="0"/>
                <a:ea typeface="新細明體" panose="02020500000000000000" pitchFamily="18" charset="-120"/>
              </a:rPr>
              <a:t>the value of this field is </a:t>
            </a:r>
            <a:r>
              <a:rPr lang="en-US" altLang="en-US" sz="2000" dirty="0">
                <a:solidFill>
                  <a:srgbClr val="00B0F0"/>
                </a:solidFill>
                <a:latin typeface="Segoe UI Semibold" panose="020B0702040204020203" pitchFamily="34" charset="0"/>
                <a:ea typeface="新細明體" panose="02020500000000000000" pitchFamily="18" charset="-120"/>
                <a:cs typeface="Segoe UI Semibold" panose="020B0702040204020203" pitchFamily="34" charset="0"/>
              </a:rPr>
              <a:t>5</a:t>
            </a:r>
            <a:r>
              <a:rPr lang="en-US" altLang="en-US" sz="2000" dirty="0">
                <a:solidFill>
                  <a:srgbClr val="CF1729"/>
                </a:solidFill>
                <a:latin typeface="Sitka Text" panose="02000505000000020004" pitchFamily="2" charset="0"/>
                <a:ea typeface="新細明體" panose="02020500000000000000" pitchFamily="18" charset="-120"/>
              </a:rPr>
              <a:t> (</a:t>
            </a:r>
            <a:r>
              <a:rPr lang="en-US" altLang="en-US" sz="2000" dirty="0">
                <a:solidFill>
                  <a:srgbClr val="00B0F0"/>
                </a:solidFill>
                <a:latin typeface="Segoe UI Semibold" panose="020B0702040204020203" pitchFamily="34" charset="0"/>
                <a:ea typeface="新細明體" panose="02020500000000000000" pitchFamily="18" charset="-120"/>
                <a:cs typeface="Segoe UI Semibold" panose="020B0702040204020203" pitchFamily="34" charset="0"/>
              </a:rPr>
              <a:t>5</a:t>
            </a:r>
            <a:r>
              <a:rPr lang="en-US" altLang="en-US" sz="2000" dirty="0">
                <a:solidFill>
                  <a:srgbClr val="CF1729"/>
                </a:solidFill>
                <a:latin typeface="Segoe UI Semibold" panose="020B0702040204020203" pitchFamily="34" charset="0"/>
                <a:ea typeface="新細明體" panose="02020500000000000000" pitchFamily="18" charset="-120"/>
                <a:cs typeface="Segoe UI Semibold" panose="020B0702040204020203" pitchFamily="34" charset="0"/>
              </a:rPr>
              <a:t> × 4= 20</a:t>
            </a:r>
            <a:r>
              <a:rPr lang="en-US" altLang="en-US" sz="2000" dirty="0">
                <a:solidFill>
                  <a:srgbClr val="CF1729"/>
                </a:solidFill>
                <a:latin typeface="Sitka Text" panose="02000505000000020004" pitchFamily="2" charset="0"/>
                <a:ea typeface="新細明體" panose="02020500000000000000" pitchFamily="18" charset="-120"/>
              </a:rPr>
              <a:t>)</a:t>
            </a:r>
            <a:r>
              <a:rPr lang="en-US" altLang="zh-TW" sz="2000" dirty="0">
                <a:solidFill>
                  <a:srgbClr val="CF1729"/>
                </a:solidFill>
                <a:latin typeface="Sitka Text" panose="02000505000000020004" pitchFamily="2" charset="0"/>
                <a:ea typeface="新細明體" panose="02020500000000000000" pitchFamily="18" charset="-120"/>
              </a:rPr>
              <a:t> </a:t>
            </a:r>
            <a:endParaRPr lang="en-US" altLang="en-US" sz="2000" dirty="0">
              <a:solidFill>
                <a:srgbClr val="CF1729"/>
              </a:solidFill>
              <a:latin typeface="Sitka Text" panose="02000505000000020004" pitchFamily="2" charset="0"/>
              <a:ea typeface="新細明體" panose="02020500000000000000" pitchFamily="18" charset="-120"/>
            </a:endParaRPr>
          </a:p>
        </p:txBody>
      </p:sp>
      <p:sp>
        <p:nvSpPr>
          <p:cNvPr id="2" name="Rectangle 1">
            <a:extLst>
              <a:ext uri="{FF2B5EF4-FFF2-40B4-BE49-F238E27FC236}">
                <a16:creationId xmlns:a16="http://schemas.microsoft.com/office/drawing/2014/main" id="{F1659CAA-9A69-4FCB-A08B-6934784DEE72}"/>
              </a:ext>
            </a:extLst>
          </p:cNvPr>
          <p:cNvSpPr/>
          <p:nvPr/>
        </p:nvSpPr>
        <p:spPr>
          <a:xfrm>
            <a:off x="9677400" y="1371600"/>
            <a:ext cx="4572000" cy="685800"/>
          </a:xfrm>
          <a:prstGeom prst="rect">
            <a:avLst/>
          </a:prstGeom>
        </p:spPr>
        <p:txBody>
          <a:bodyPr>
            <a:spAutoFit/>
          </a:bodyPr>
          <a:lstStyle/>
          <a:p>
            <a:pPr algn="just">
              <a:lnSpc>
                <a:spcPct val="107000"/>
              </a:lnSpc>
              <a:spcBef>
                <a:spcPts val="0"/>
              </a:spcBef>
              <a:spcAft>
                <a:spcPts val="0"/>
              </a:spcAft>
              <a:defRPr/>
            </a:pPr>
            <a:r>
              <a:rPr lang="en-US" spc="120" dirty="0">
                <a:latin typeface="Calibri" panose="020F0502020204030204" pitchFamily="34" charset="0"/>
                <a:ea typeface="Calibri" panose="020F0502020204030204" pitchFamily="34" charset="0"/>
                <a:cs typeface="Times New Roman" panose="02020603050405020304" pitchFamily="18" charset="0"/>
              </a:rPr>
              <a:t>4500 003c 1c46 4000 4011 0B19 9912 0869 AC02 0E0A</a:t>
            </a:r>
            <a:endParaRPr lang="en-US" sz="1050" dirty="0">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36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3" presetClass="entr" presetSubtype="0" fill="hold" nodeType="clickEffect">
                                  <p:stCondLst>
                                    <p:cond delay="0"/>
                                  </p:stCondLst>
                                  <p:childTnLst>
                                    <p:set>
                                      <p:cBhvr>
                                        <p:cTn id="10" dur="1" fill="hold">
                                          <p:stCondLst>
                                            <p:cond delay="0"/>
                                          </p:stCondLst>
                                        </p:cTn>
                                        <p:tgtEl>
                                          <p:spTgt spid="623627"/>
                                        </p:tgtEl>
                                        <p:attrNameLst>
                                          <p:attrName>style.visibility</p:attrName>
                                        </p:attrNameLst>
                                      </p:cBhvr>
                                      <p:to>
                                        <p:strVal val="visible"/>
                                      </p:to>
                                    </p:set>
                                    <p:anim calcmode="lin" valueType="num">
                                      <p:cBhvr>
                                        <p:cTn id="11" dur="2000" fill="hold"/>
                                        <p:tgtEl>
                                          <p:spTgt spid="623627"/>
                                        </p:tgtEl>
                                        <p:attrNameLst>
                                          <p:attrName>ppt_w</p:attrName>
                                        </p:attrNameLst>
                                      </p:cBhvr>
                                      <p:tavLst>
                                        <p:tav tm="0">
                                          <p:val>
                                            <p:fltVal val="0"/>
                                          </p:val>
                                        </p:tav>
                                        <p:tav tm="100000">
                                          <p:val>
                                            <p:strVal val="#ppt_w"/>
                                          </p:val>
                                        </p:tav>
                                      </p:tavLst>
                                    </p:anim>
                                    <p:anim calcmode="lin" valueType="num">
                                      <p:cBhvr>
                                        <p:cTn id="12" dur="2000" fill="hold"/>
                                        <p:tgtEl>
                                          <p:spTgt spid="623627"/>
                                        </p:tgtEl>
                                        <p:attrNameLst>
                                          <p:attrName>ppt_h</p:attrName>
                                        </p:attrNameLst>
                                      </p:cBhvr>
                                      <p:tavLst>
                                        <p:tav tm="0">
                                          <p:val>
                                            <p:fltVal val="0"/>
                                          </p:val>
                                        </p:tav>
                                        <p:tav tm="100000">
                                          <p:val>
                                            <p:strVal val="#ppt_h"/>
                                          </p:val>
                                        </p:tav>
                                      </p:tavLst>
                                    </p:anim>
                                    <p:animEffect transition="in" filter="fade">
                                      <p:cBhvr>
                                        <p:cTn id="13" dur="2000"/>
                                        <p:tgtEl>
                                          <p:spTgt spid="623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1">
            <a:extLst>
              <a:ext uri="{FF2B5EF4-FFF2-40B4-BE49-F238E27FC236}">
                <a16:creationId xmlns:a16="http://schemas.microsoft.com/office/drawing/2014/main" id="{BC2DF3A4-2370-42F8-B298-DCDD96C6B23D}"/>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t>TCP/IP Protocol Suite</a:t>
            </a:r>
          </a:p>
        </p:txBody>
      </p:sp>
      <p:sp>
        <p:nvSpPr>
          <p:cNvPr id="32771" name="Slide Number Placeholder 2">
            <a:extLst>
              <a:ext uri="{FF2B5EF4-FFF2-40B4-BE49-F238E27FC236}">
                <a16:creationId xmlns:a16="http://schemas.microsoft.com/office/drawing/2014/main" id="{DD6A8AC1-CD22-4992-9F6F-56E2A6ED2954}"/>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282D7D9-4981-4D19-8226-1935AFC97888}" type="slidenum">
              <a:rPr lang="en-US" altLang="en-US" b="0" smtClean="0">
                <a:ea typeface="新細明體" panose="02020500000000000000" pitchFamily="18" charset="-120"/>
              </a:rPr>
              <a:pPr/>
              <a:t>14</a:t>
            </a:fld>
            <a:endParaRPr lang="en-US" altLang="en-US" b="0">
              <a:ea typeface="新細明體" panose="02020500000000000000" pitchFamily="18" charset="-120"/>
            </a:endParaRPr>
          </a:p>
        </p:txBody>
      </p:sp>
      <p:sp>
        <p:nvSpPr>
          <p:cNvPr id="32772" name="Text Box 2">
            <a:extLst>
              <a:ext uri="{FF2B5EF4-FFF2-40B4-BE49-F238E27FC236}">
                <a16:creationId xmlns:a16="http://schemas.microsoft.com/office/drawing/2014/main" id="{C51F0575-6067-43C9-837E-FA9D60085145}"/>
              </a:ext>
            </a:extLst>
          </p:cNvPr>
          <p:cNvSpPr txBox="1">
            <a:spLocks noChangeArrowheads="1"/>
          </p:cNvSpPr>
          <p:nvPr/>
        </p:nvSpPr>
        <p:spPr bwMode="auto">
          <a:xfrm>
            <a:off x="990600" y="90488"/>
            <a:ext cx="5715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latin typeface="Times New Roman" panose="02020603050405020304" pitchFamily="18" charset="0"/>
              </a:rPr>
              <a:t>Service type or differentiated services</a:t>
            </a:r>
          </a:p>
        </p:txBody>
      </p:sp>
      <p:sp>
        <p:nvSpPr>
          <p:cNvPr id="32773" name="Rectangle 3">
            <a:extLst>
              <a:ext uri="{FF2B5EF4-FFF2-40B4-BE49-F238E27FC236}">
                <a16:creationId xmlns:a16="http://schemas.microsoft.com/office/drawing/2014/main" id="{0E2508F3-D100-48D2-BD06-F6D408C66216}"/>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2774" name="Rectangle 4">
            <a:extLst>
              <a:ext uri="{FF2B5EF4-FFF2-40B4-BE49-F238E27FC236}">
                <a16:creationId xmlns:a16="http://schemas.microsoft.com/office/drawing/2014/main" id="{5369CE77-B359-4772-A4BA-115A1BC9A072}"/>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2775" name="Rectangle 5">
            <a:extLst>
              <a:ext uri="{FF2B5EF4-FFF2-40B4-BE49-F238E27FC236}">
                <a16:creationId xmlns:a16="http://schemas.microsoft.com/office/drawing/2014/main" id="{0D3230E8-E156-4D70-AEA4-A839F08D22FC}"/>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2776" name="Rectangle 6">
            <a:extLst>
              <a:ext uri="{FF2B5EF4-FFF2-40B4-BE49-F238E27FC236}">
                <a16:creationId xmlns:a16="http://schemas.microsoft.com/office/drawing/2014/main" id="{4AFCF35A-7BFE-43AD-BD85-922C28A48F47}"/>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2777" name="Rectangle 7">
            <a:extLst>
              <a:ext uri="{FF2B5EF4-FFF2-40B4-BE49-F238E27FC236}">
                <a16:creationId xmlns:a16="http://schemas.microsoft.com/office/drawing/2014/main" id="{9F6CB3C4-DD7E-45B2-AEA1-57EDD9AE76B6}"/>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2778" name="Rectangle 8">
            <a:extLst>
              <a:ext uri="{FF2B5EF4-FFF2-40B4-BE49-F238E27FC236}">
                <a16:creationId xmlns:a16="http://schemas.microsoft.com/office/drawing/2014/main" id="{D6B06D7A-1858-419B-9A46-22B2A2E73D76}"/>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32779" name="Rectangle 9">
            <a:extLst>
              <a:ext uri="{FF2B5EF4-FFF2-40B4-BE49-F238E27FC236}">
                <a16:creationId xmlns:a16="http://schemas.microsoft.com/office/drawing/2014/main" id="{FD7F407A-185E-48AD-9392-7586B45083A4}"/>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pic>
        <p:nvPicPr>
          <p:cNvPr id="32780" name="Picture 10">
            <a:extLst>
              <a:ext uri="{FF2B5EF4-FFF2-40B4-BE49-F238E27FC236}">
                <a16:creationId xmlns:a16="http://schemas.microsoft.com/office/drawing/2014/main" id="{AF517730-9C9E-4F4B-A120-BA1E62ABB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725" y="1598613"/>
            <a:ext cx="6796088" cy="441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1" name="Rectangle 1">
            <a:extLst>
              <a:ext uri="{FF2B5EF4-FFF2-40B4-BE49-F238E27FC236}">
                <a16:creationId xmlns:a16="http://schemas.microsoft.com/office/drawing/2014/main" id="{5C035861-F304-4616-871E-198FB523F5E3}"/>
              </a:ext>
            </a:extLst>
          </p:cNvPr>
          <p:cNvSpPr>
            <a:spLocks noChangeArrowheads="1"/>
          </p:cNvSpPr>
          <p:nvPr/>
        </p:nvSpPr>
        <p:spPr bwMode="auto">
          <a:xfrm>
            <a:off x="411639" y="1077913"/>
            <a:ext cx="87257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b="0" dirty="0">
                <a:latin typeface="Times New Roman" panose="02020603050405020304" pitchFamily="18" charset="0"/>
              </a:rPr>
              <a:t>In the original design of IP header </a:t>
            </a:r>
            <a:r>
              <a:rPr lang="en-US" altLang="en-US" dirty="0">
                <a:solidFill>
                  <a:srgbClr val="C00000"/>
                </a:solidFill>
                <a:latin typeface="Times New Roman" panose="02020603050405020304" pitchFamily="18" charset="0"/>
              </a:rPr>
              <a:t>Service Type(8-bits) </a:t>
            </a:r>
            <a:r>
              <a:rPr lang="en-US" altLang="en-US" b="0" dirty="0">
                <a:latin typeface="Times New Roman" panose="02020603050405020304" pitchFamily="18" charset="0"/>
              </a:rPr>
              <a:t>defined as –Precedence &amp; TOS Bits</a:t>
            </a:r>
            <a:endParaRPr lang="en-US" altLang="en-US" dirty="0"/>
          </a:p>
        </p:txBody>
      </p:sp>
      <p:sp>
        <p:nvSpPr>
          <p:cNvPr id="32782" name="Rectangle 2">
            <a:extLst>
              <a:ext uri="{FF2B5EF4-FFF2-40B4-BE49-F238E27FC236}">
                <a16:creationId xmlns:a16="http://schemas.microsoft.com/office/drawing/2014/main" id="{32E5453F-6A88-4C91-B1E6-B0DC023BE1B6}"/>
              </a:ext>
            </a:extLst>
          </p:cNvPr>
          <p:cNvSpPr>
            <a:spLocks noChangeArrowheads="1"/>
          </p:cNvSpPr>
          <p:nvPr/>
        </p:nvSpPr>
        <p:spPr bwMode="auto">
          <a:xfrm>
            <a:off x="76200" y="5951538"/>
            <a:ext cx="68087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b="0">
                <a:latin typeface="Times New Roman" panose="02020603050405020304" pitchFamily="18" charset="0"/>
              </a:rPr>
              <a:t>Latter IETF has changed </a:t>
            </a:r>
            <a:r>
              <a:rPr lang="en-US" altLang="en-US" b="0">
                <a:solidFill>
                  <a:srgbClr val="C00000"/>
                </a:solidFill>
                <a:latin typeface="Times New Roman" panose="02020603050405020304" pitchFamily="18" charset="0"/>
              </a:rPr>
              <a:t>Service Type(8-bits)  to Differentiated Service</a:t>
            </a:r>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1">
            <a:extLst>
              <a:ext uri="{FF2B5EF4-FFF2-40B4-BE49-F238E27FC236}">
                <a16:creationId xmlns:a16="http://schemas.microsoft.com/office/drawing/2014/main" id="{701088E6-AD90-4B37-939E-D8424398D6DE}"/>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t>TCP/IP Protocol Suite</a:t>
            </a:r>
          </a:p>
        </p:txBody>
      </p:sp>
      <p:sp>
        <p:nvSpPr>
          <p:cNvPr id="33795" name="Slide Number Placeholder 2">
            <a:extLst>
              <a:ext uri="{FF2B5EF4-FFF2-40B4-BE49-F238E27FC236}">
                <a16:creationId xmlns:a16="http://schemas.microsoft.com/office/drawing/2014/main" id="{7F477744-4B02-49FE-8192-A2E9B930F295}"/>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AEDECD4-0995-46D3-93A6-8777EBBB606E}" type="slidenum">
              <a:rPr lang="en-US" altLang="en-US" b="0" smtClean="0">
                <a:ea typeface="新細明體" panose="02020500000000000000" pitchFamily="18" charset="-120"/>
              </a:rPr>
              <a:pPr/>
              <a:t>15</a:t>
            </a:fld>
            <a:endParaRPr lang="en-US" altLang="en-US" b="0">
              <a:ea typeface="新細明體" panose="02020500000000000000" pitchFamily="18" charset="-120"/>
            </a:endParaRPr>
          </a:p>
        </p:txBody>
      </p:sp>
      <p:sp>
        <p:nvSpPr>
          <p:cNvPr id="510979" name="Text Box 3">
            <a:extLst>
              <a:ext uri="{FF2B5EF4-FFF2-40B4-BE49-F238E27FC236}">
                <a16:creationId xmlns:a16="http://schemas.microsoft.com/office/drawing/2014/main" id="{997A39F2-1BA8-4C6F-946F-38C856BDFB9E}"/>
              </a:ext>
            </a:extLst>
          </p:cNvPr>
          <p:cNvSpPr txBox="1">
            <a:spLocks noChangeArrowheads="1"/>
          </p:cNvSpPr>
          <p:nvPr/>
        </p:nvSpPr>
        <p:spPr bwMode="auto">
          <a:xfrm>
            <a:off x="2438400" y="2851150"/>
            <a:ext cx="3498850" cy="457200"/>
          </a:xfrm>
          <a:prstGeom prst="rect">
            <a:avLst/>
          </a:prstGeom>
          <a:noFill/>
          <a:ln w="9525">
            <a:noFill/>
            <a:miter lim="800000"/>
            <a:headEnd/>
            <a:tailEnd/>
          </a:ln>
          <a:effectLst/>
        </p:spPr>
        <p:txBody>
          <a:bodyPr wrap="none">
            <a:spAutoFit/>
          </a:bodyPr>
          <a:lstStyle/>
          <a:p>
            <a:pPr eaLnBrk="1" hangingPunct="1">
              <a:defRPr/>
            </a:pPr>
            <a:r>
              <a:rPr lang="en-US" sz="2400" i="1" dirty="0">
                <a:solidFill>
                  <a:srgbClr val="FF0066"/>
                </a:solidFill>
                <a:effectLst>
                  <a:outerShdw blurRad="38100" dist="38100" dir="2700000" algn="tl">
                    <a:srgbClr val="C0C0C0"/>
                  </a:outerShdw>
                </a:effectLst>
                <a:latin typeface="Times New Roman" pitchFamily="18" charset="0"/>
              </a:rPr>
              <a:t>Table 8.1  </a:t>
            </a:r>
            <a:r>
              <a:rPr lang="en-US" sz="2400" i="1" dirty="0">
                <a:effectLst>
                  <a:outerShdw blurRad="38100" dist="38100" dir="2700000" algn="tl">
                    <a:srgbClr val="C0C0C0"/>
                  </a:outerShdw>
                </a:effectLst>
                <a:latin typeface="Times New Roman" pitchFamily="18" charset="0"/>
              </a:rPr>
              <a:t>Types of service</a:t>
            </a:r>
          </a:p>
        </p:txBody>
      </p:sp>
      <p:pic>
        <p:nvPicPr>
          <p:cNvPr id="33797" name="Picture 41">
            <a:extLst>
              <a:ext uri="{FF2B5EF4-FFF2-40B4-BE49-F238E27FC236}">
                <a16:creationId xmlns:a16="http://schemas.microsoft.com/office/drawing/2014/main" id="{C470D1F6-2BC9-4013-8BAB-8574714FF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338" y="3589338"/>
            <a:ext cx="4503737" cy="296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Rectangle 1">
            <a:extLst>
              <a:ext uri="{FF2B5EF4-FFF2-40B4-BE49-F238E27FC236}">
                <a16:creationId xmlns:a16="http://schemas.microsoft.com/office/drawing/2014/main" id="{D46EDCEF-3FBC-4528-B340-402BCBA2274C}"/>
              </a:ext>
            </a:extLst>
          </p:cNvPr>
          <p:cNvSpPr>
            <a:spLocks noChangeArrowheads="1"/>
          </p:cNvSpPr>
          <p:nvPr/>
        </p:nvSpPr>
        <p:spPr bwMode="auto">
          <a:xfrm>
            <a:off x="395288" y="1327150"/>
            <a:ext cx="824547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12000"/>
              </a:lnSpc>
            </a:pPr>
            <a:r>
              <a:rPr lang="en-US" altLang="en-US" dirty="0">
                <a:solidFill>
                  <a:srgbClr val="C00000"/>
                </a:solidFill>
              </a:rPr>
              <a:t>Precedence (3 Bits)– </a:t>
            </a:r>
            <a:r>
              <a:rPr lang="en-US" altLang="en-US" b="0" dirty="0">
                <a:latin typeface="Segoe UI Semibold" panose="020B0702040204020203" pitchFamily="34" charset="0"/>
                <a:cs typeface="Segoe UI Semibold" panose="020B0702040204020203" pitchFamily="34" charset="0"/>
              </a:rPr>
              <a:t>(0 to 7 i.e. 000  to 111) values were used to define assign priorities to IP packet depending on kind of Data it is carrying. In case router congestion, router will </a:t>
            </a:r>
            <a:r>
              <a:rPr lang="en-US" altLang="en-US" b="0" dirty="0">
                <a:solidFill>
                  <a:srgbClr val="C00000"/>
                </a:solidFill>
                <a:latin typeface="Segoe UI Semibold" panose="020B0702040204020203" pitchFamily="34" charset="0"/>
                <a:cs typeface="Segoe UI Semibold" panose="020B0702040204020203" pitchFamily="34" charset="0"/>
              </a:rPr>
              <a:t>discard</a:t>
            </a:r>
            <a:r>
              <a:rPr lang="en-US" altLang="en-US" b="0" dirty="0">
                <a:latin typeface="Segoe UI Semibold" panose="020B0702040204020203" pitchFamily="34" charset="0"/>
                <a:cs typeface="Segoe UI Semibold" panose="020B0702040204020203" pitchFamily="34" charset="0"/>
              </a:rPr>
              <a:t> packets with </a:t>
            </a:r>
            <a:r>
              <a:rPr lang="en-US" altLang="en-US" b="0" dirty="0">
                <a:solidFill>
                  <a:srgbClr val="C00000"/>
                </a:solidFill>
                <a:latin typeface="Segoe UI Semibold" panose="020B0702040204020203" pitchFamily="34" charset="0"/>
                <a:cs typeface="Segoe UI Semibold" panose="020B0702040204020203" pitchFamily="34" charset="0"/>
              </a:rPr>
              <a:t>lowest precedence </a:t>
            </a:r>
            <a:r>
              <a:rPr lang="en-US" altLang="en-US" b="0" dirty="0">
                <a:latin typeface="Segoe UI Semibold" panose="020B0702040204020203" pitchFamily="34" charset="0"/>
                <a:cs typeface="Segoe UI Semibold" panose="020B0702040204020203" pitchFamily="34" charset="0"/>
              </a:rPr>
              <a:t>value packets first.</a:t>
            </a:r>
          </a:p>
        </p:txBody>
      </p:sp>
      <p:sp>
        <p:nvSpPr>
          <p:cNvPr id="33799" name="Rectangle 1">
            <a:extLst>
              <a:ext uri="{FF2B5EF4-FFF2-40B4-BE49-F238E27FC236}">
                <a16:creationId xmlns:a16="http://schemas.microsoft.com/office/drawing/2014/main" id="{37DDDBD5-377D-4989-8B05-32ABD8CA6824}"/>
              </a:ext>
            </a:extLst>
          </p:cNvPr>
          <p:cNvSpPr>
            <a:spLocks noChangeArrowheads="1"/>
          </p:cNvSpPr>
          <p:nvPr/>
        </p:nvSpPr>
        <p:spPr bwMode="auto">
          <a:xfrm>
            <a:off x="2620963" y="3305175"/>
            <a:ext cx="1025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t>D T R C</a:t>
            </a:r>
          </a:p>
        </p:txBody>
      </p:sp>
      <p:sp>
        <p:nvSpPr>
          <p:cNvPr id="3" name="Rectangle 2">
            <a:extLst>
              <a:ext uri="{FF2B5EF4-FFF2-40B4-BE49-F238E27FC236}">
                <a16:creationId xmlns:a16="http://schemas.microsoft.com/office/drawing/2014/main" id="{4FD57571-1A32-4133-86E6-07A5B950C390}"/>
              </a:ext>
            </a:extLst>
          </p:cNvPr>
          <p:cNvSpPr/>
          <p:nvPr/>
        </p:nvSpPr>
        <p:spPr>
          <a:xfrm>
            <a:off x="6529388" y="4616450"/>
            <a:ext cx="1854200" cy="1746250"/>
          </a:xfrm>
          <a:prstGeom prst="rect">
            <a:avLst/>
          </a:prstGeom>
        </p:spPr>
        <p:txBody>
          <a:bodyPr wrap="none">
            <a:spAutoFit/>
          </a:bodyPr>
          <a:lstStyle/>
          <a:p>
            <a:pPr>
              <a:defRPr/>
            </a:pPr>
            <a:r>
              <a:rPr lang="en-US" altLang="en-US" dirty="0"/>
              <a:t>C- Cost</a:t>
            </a:r>
          </a:p>
          <a:p>
            <a:pPr>
              <a:defRPr/>
            </a:pPr>
            <a:endParaRPr lang="en-US" altLang="en-US" sz="1400" dirty="0"/>
          </a:p>
          <a:p>
            <a:pPr>
              <a:defRPr/>
            </a:pPr>
            <a:r>
              <a:rPr lang="en-US" altLang="en-US" dirty="0"/>
              <a:t>R- Reliability</a:t>
            </a:r>
          </a:p>
          <a:p>
            <a:pPr>
              <a:defRPr/>
            </a:pPr>
            <a:endParaRPr lang="en-US" altLang="en-US" sz="1050" dirty="0"/>
          </a:p>
          <a:p>
            <a:pPr>
              <a:defRPr/>
            </a:pPr>
            <a:r>
              <a:rPr lang="en-US" altLang="en-US" dirty="0"/>
              <a:t>T- Throughput</a:t>
            </a:r>
          </a:p>
          <a:p>
            <a:pPr>
              <a:defRPr/>
            </a:pPr>
            <a:endParaRPr lang="en-US" altLang="en-US" sz="1100" dirty="0"/>
          </a:p>
          <a:p>
            <a:pPr>
              <a:defRPr/>
            </a:pPr>
            <a:r>
              <a:rPr lang="en-US" altLang="en-US" dirty="0"/>
              <a:t>D- Delay</a:t>
            </a:r>
          </a:p>
        </p:txBody>
      </p:sp>
      <p:pic>
        <p:nvPicPr>
          <p:cNvPr id="33801" name="Picture 3">
            <a:extLst>
              <a:ext uri="{FF2B5EF4-FFF2-40B4-BE49-F238E27FC236}">
                <a16:creationId xmlns:a16="http://schemas.microsoft.com/office/drawing/2014/main" id="{FF23A992-9B62-4FE1-A771-66E2A558DC6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463550"/>
            <a:ext cx="49212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1">
            <a:extLst>
              <a:ext uri="{FF2B5EF4-FFF2-40B4-BE49-F238E27FC236}">
                <a16:creationId xmlns:a16="http://schemas.microsoft.com/office/drawing/2014/main" id="{FEA20B38-2E40-4450-8539-0E46963193D3}"/>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t>TCP/IP Protocol Suite</a:t>
            </a:r>
          </a:p>
        </p:txBody>
      </p:sp>
      <p:sp>
        <p:nvSpPr>
          <p:cNvPr id="35843" name="Slide Number Placeholder 2">
            <a:extLst>
              <a:ext uri="{FF2B5EF4-FFF2-40B4-BE49-F238E27FC236}">
                <a16:creationId xmlns:a16="http://schemas.microsoft.com/office/drawing/2014/main" id="{0722E849-1840-4B26-9542-ADC4CFEA306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0B31F51-B081-47B3-A2A9-7247017D10E9}" type="slidenum">
              <a:rPr lang="en-US" altLang="en-US" b="0" smtClean="0">
                <a:ea typeface="新細明體" panose="02020500000000000000" pitchFamily="18" charset="-120"/>
              </a:rPr>
              <a:pPr/>
              <a:t>16</a:t>
            </a:fld>
            <a:endParaRPr lang="en-US" altLang="en-US" b="0">
              <a:ea typeface="新細明體" panose="02020500000000000000" pitchFamily="18" charset="-120"/>
            </a:endParaRPr>
          </a:p>
        </p:txBody>
      </p:sp>
      <p:sp>
        <p:nvSpPr>
          <p:cNvPr id="35844" name="Rectangle 2">
            <a:extLst>
              <a:ext uri="{FF2B5EF4-FFF2-40B4-BE49-F238E27FC236}">
                <a16:creationId xmlns:a16="http://schemas.microsoft.com/office/drawing/2014/main" id="{978D2860-3EEB-4F8F-9F8C-4ABA8DD146A3}"/>
              </a:ext>
            </a:extLst>
          </p:cNvPr>
          <p:cNvSpPr>
            <a:spLocks noChangeArrowheads="1"/>
          </p:cNvSpPr>
          <p:nvPr/>
        </p:nvSpPr>
        <p:spPr bwMode="auto">
          <a:xfrm>
            <a:off x="838200" y="3019425"/>
            <a:ext cx="7543800" cy="1247775"/>
          </a:xfrm>
          <a:prstGeom prst="rect">
            <a:avLst/>
          </a:prstGeom>
          <a:solidFill>
            <a:schemeClr val="bg1"/>
          </a:solidFill>
          <a:ln w="57150">
            <a:solidFill>
              <a:srgbClr val="FF0066"/>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spcBef>
                <a:spcPts val="1200"/>
              </a:spcBef>
              <a:spcAft>
                <a:spcPts val="1000"/>
              </a:spcAft>
            </a:pPr>
            <a:r>
              <a:rPr lang="en-US" altLang="en-US" sz="3600" i="1">
                <a:latin typeface="Times New Roman" panose="02020603050405020304" pitchFamily="18" charset="0"/>
              </a:rPr>
              <a:t>The precedence subfield was designed, but never used in version 4.</a:t>
            </a:r>
          </a:p>
        </p:txBody>
      </p:sp>
      <p:sp>
        <p:nvSpPr>
          <p:cNvPr id="35845" name="PubRRectCallout">
            <a:extLst>
              <a:ext uri="{FF2B5EF4-FFF2-40B4-BE49-F238E27FC236}">
                <a16:creationId xmlns:a16="http://schemas.microsoft.com/office/drawing/2014/main" id="{B648C1C8-547E-4194-8A81-69D7ACCA0D29}"/>
              </a:ext>
            </a:extLst>
          </p:cNvPr>
          <p:cNvSpPr>
            <a:spLocks noEditPoints="1" noChangeArrowheads="1"/>
          </p:cNvSpPr>
          <p:nvPr/>
        </p:nvSpPr>
        <p:spPr bwMode="auto">
          <a:xfrm>
            <a:off x="838200" y="1814513"/>
            <a:ext cx="2743200" cy="11430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2147483646 w 21600"/>
              <a:gd name="T9" fmla="*/ 2147483646 h 21600"/>
              <a:gd name="T10" fmla="*/ 17694720 60000 65536"/>
              <a:gd name="T11" fmla="*/ 11796480 60000 65536"/>
              <a:gd name="T12" fmla="*/ 5898240 60000 65536"/>
              <a:gd name="T13" fmla="*/ 5898240 60000 65536"/>
              <a:gd name="T14" fmla="*/ 0 60000 65536"/>
              <a:gd name="T15" fmla="*/ 145 w 21600"/>
              <a:gd name="T16" fmla="*/ 145 h 21600"/>
              <a:gd name="T17" fmla="*/ 21409 w 21600"/>
              <a:gd name="T18" fmla="*/ 17106 h 21600"/>
            </a:gdLst>
            <a:ahLst/>
            <a:cxnLst>
              <a:cxn ang="T10">
                <a:pos x="T0" y="T1"/>
              </a:cxn>
              <a:cxn ang="T11">
                <a:pos x="T2" y="T3"/>
              </a:cxn>
              <a:cxn ang="T12">
                <a:pos x="T4" y="T5"/>
              </a:cxn>
              <a:cxn ang="T13">
                <a:pos x="T6" y="T7"/>
              </a:cxn>
              <a:cxn ang="T14">
                <a:pos x="T8" y="T9"/>
              </a:cxn>
            </a:cxnLst>
            <a:rect l="T15" t="T16" r="T17" b="T18"/>
            <a:pathLst>
              <a:path w="21600" h="21600">
                <a:moveTo>
                  <a:pt x="532" y="0"/>
                </a:moveTo>
                <a:cubicBezTo>
                  <a:pt x="238" y="0"/>
                  <a:pt x="0" y="238"/>
                  <a:pt x="0" y="532"/>
                </a:cubicBezTo>
                <a:lnTo>
                  <a:pt x="0" y="16745"/>
                </a:lnTo>
                <a:cubicBezTo>
                  <a:pt x="0" y="17039"/>
                  <a:pt x="238" y="17277"/>
                  <a:pt x="532" y="17277"/>
                </a:cubicBezTo>
                <a:lnTo>
                  <a:pt x="2623" y="17277"/>
                </a:lnTo>
                <a:lnTo>
                  <a:pt x="8607" y="21600"/>
                </a:lnTo>
                <a:lnTo>
                  <a:pt x="6515" y="17277"/>
                </a:lnTo>
                <a:lnTo>
                  <a:pt x="21016" y="17277"/>
                </a:lnTo>
                <a:cubicBezTo>
                  <a:pt x="21339" y="17277"/>
                  <a:pt x="21600" y="17039"/>
                  <a:pt x="21600" y="16745"/>
                </a:cubicBezTo>
                <a:lnTo>
                  <a:pt x="21600" y="532"/>
                </a:lnTo>
                <a:cubicBezTo>
                  <a:pt x="21600" y="238"/>
                  <a:pt x="21339" y="0"/>
                  <a:pt x="21016" y="0"/>
                </a:cubicBezTo>
                <a:lnTo>
                  <a:pt x="532" y="0"/>
                </a:lnTo>
                <a:close/>
              </a:path>
            </a:pathLst>
          </a:custGeom>
          <a:solidFill>
            <a:srgbClr val="FFFF0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pic>
        <p:nvPicPr>
          <p:cNvPr id="35846" name="Picture 4">
            <a:extLst>
              <a:ext uri="{FF2B5EF4-FFF2-40B4-BE49-F238E27FC236}">
                <a16:creationId xmlns:a16="http://schemas.microsoft.com/office/drawing/2014/main" id="{A9487954-B8DE-433E-B401-92D360157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814513"/>
            <a:ext cx="78263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885" name="Text Box 5">
            <a:extLst>
              <a:ext uri="{FF2B5EF4-FFF2-40B4-BE49-F238E27FC236}">
                <a16:creationId xmlns:a16="http://schemas.microsoft.com/office/drawing/2014/main" id="{303260DF-7814-498A-9507-FD4046E9C15E}"/>
              </a:ext>
            </a:extLst>
          </p:cNvPr>
          <p:cNvSpPr txBox="1">
            <a:spLocks noChangeArrowheads="1"/>
          </p:cNvSpPr>
          <p:nvPr/>
        </p:nvSpPr>
        <p:spPr bwMode="auto">
          <a:xfrm>
            <a:off x="2133600" y="1966913"/>
            <a:ext cx="1200150" cy="641350"/>
          </a:xfrm>
          <a:prstGeom prst="rect">
            <a:avLst/>
          </a:prstGeom>
          <a:noFill/>
          <a:ln w="9525">
            <a:noFill/>
            <a:miter lim="800000"/>
            <a:headEnd/>
            <a:tailEnd/>
          </a:ln>
          <a:effectLst/>
        </p:spPr>
        <p:txBody>
          <a:bodyPr wrap="none">
            <a:spAutoFit/>
          </a:bodyPr>
          <a:lstStyle/>
          <a:p>
            <a:pPr eaLnBrk="1" hangingPunct="1">
              <a:defRPr/>
            </a:pPr>
            <a:r>
              <a:rPr lang="en-US" sz="3600" b="0">
                <a:effectLst>
                  <a:outerShdw blurRad="38100" dist="38100" dir="2700000" algn="tl">
                    <a:srgbClr val="C0C0C0"/>
                  </a:outerShdw>
                </a:effectLst>
                <a:latin typeface="Times New Roman" pitchFamily="18" charset="0"/>
              </a:rPr>
              <a:t>Note: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1">
            <a:extLst>
              <a:ext uri="{FF2B5EF4-FFF2-40B4-BE49-F238E27FC236}">
                <a16:creationId xmlns:a16="http://schemas.microsoft.com/office/drawing/2014/main" id="{4E1B2953-B789-4553-92B2-09E2CADE2748}"/>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t>TCP/IP Protocol Suite</a:t>
            </a:r>
          </a:p>
        </p:txBody>
      </p:sp>
      <p:sp>
        <p:nvSpPr>
          <p:cNvPr id="36867" name="Slide Number Placeholder 2">
            <a:extLst>
              <a:ext uri="{FF2B5EF4-FFF2-40B4-BE49-F238E27FC236}">
                <a16:creationId xmlns:a16="http://schemas.microsoft.com/office/drawing/2014/main" id="{A1E0D89F-6B37-4E3D-B70C-E47538A09C5B}"/>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DA9AA15-9F2B-425E-AF41-A6C30F247E36}" type="slidenum">
              <a:rPr lang="en-US" altLang="en-US" b="0" smtClean="0">
                <a:ea typeface="新細明體" panose="02020500000000000000" pitchFamily="18" charset="-120"/>
              </a:rPr>
              <a:pPr/>
              <a:t>17</a:t>
            </a:fld>
            <a:endParaRPr lang="en-US" altLang="en-US" b="0">
              <a:ea typeface="新細明體" panose="02020500000000000000" pitchFamily="18" charset="-120"/>
            </a:endParaRPr>
          </a:p>
        </p:txBody>
      </p:sp>
      <p:sp>
        <p:nvSpPr>
          <p:cNvPr id="512003" name="Text Box 3">
            <a:extLst>
              <a:ext uri="{FF2B5EF4-FFF2-40B4-BE49-F238E27FC236}">
                <a16:creationId xmlns:a16="http://schemas.microsoft.com/office/drawing/2014/main" id="{927ABB39-4CD0-4C73-B4EA-F95F874CC31F}"/>
              </a:ext>
            </a:extLst>
          </p:cNvPr>
          <p:cNvSpPr txBox="1">
            <a:spLocks noChangeArrowheads="1"/>
          </p:cNvSpPr>
          <p:nvPr/>
        </p:nvSpPr>
        <p:spPr bwMode="auto">
          <a:xfrm>
            <a:off x="1751013" y="152400"/>
            <a:ext cx="4421187" cy="457200"/>
          </a:xfrm>
          <a:prstGeom prst="rect">
            <a:avLst/>
          </a:prstGeom>
          <a:noFill/>
          <a:ln w="9525">
            <a:noFill/>
            <a:miter lim="800000"/>
            <a:headEnd/>
            <a:tailEnd/>
          </a:ln>
          <a:effectLst/>
        </p:spPr>
        <p:txBody>
          <a:bodyPr wrap="none">
            <a:spAutoFit/>
          </a:bodyPr>
          <a:lstStyle/>
          <a:p>
            <a:pPr eaLnBrk="1" hangingPunct="1">
              <a:defRPr/>
            </a:pPr>
            <a:r>
              <a:rPr lang="en-US" sz="2400" i="1" dirty="0">
                <a:solidFill>
                  <a:srgbClr val="FF0066"/>
                </a:solidFill>
                <a:effectLst>
                  <a:outerShdw blurRad="38100" dist="38100" dir="2700000" algn="tl">
                    <a:srgbClr val="C0C0C0"/>
                  </a:outerShdw>
                </a:effectLst>
                <a:latin typeface="Times New Roman" pitchFamily="18" charset="0"/>
              </a:rPr>
              <a:t>Table 8.2  </a:t>
            </a:r>
            <a:r>
              <a:rPr lang="en-US" sz="2400" i="1" dirty="0">
                <a:effectLst>
                  <a:outerShdw blurRad="38100" dist="38100" dir="2700000" algn="tl">
                    <a:srgbClr val="C0C0C0"/>
                  </a:outerShdw>
                </a:effectLst>
                <a:latin typeface="Times New Roman" pitchFamily="18" charset="0"/>
              </a:rPr>
              <a:t>Default types of service</a:t>
            </a:r>
          </a:p>
        </p:txBody>
      </p:sp>
      <p:pic>
        <p:nvPicPr>
          <p:cNvPr id="36869" name="Picture 41">
            <a:extLst>
              <a:ext uri="{FF2B5EF4-FFF2-40B4-BE49-F238E27FC236}">
                <a16:creationId xmlns:a16="http://schemas.microsoft.com/office/drawing/2014/main" id="{85BDDC7A-BDF1-4A9C-BC76-121E3EF33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475" y="677863"/>
            <a:ext cx="5548313" cy="572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頁尾版面配置區 1">
            <a:extLst>
              <a:ext uri="{FF2B5EF4-FFF2-40B4-BE49-F238E27FC236}">
                <a16:creationId xmlns:a16="http://schemas.microsoft.com/office/drawing/2014/main" id="{578C38CC-EEBA-42D6-BD2D-35B8E9D432F5}"/>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37891" name="投影片編號版面配置區 2">
            <a:extLst>
              <a:ext uri="{FF2B5EF4-FFF2-40B4-BE49-F238E27FC236}">
                <a16:creationId xmlns:a16="http://schemas.microsoft.com/office/drawing/2014/main" id="{AC948681-E79C-42E5-B1FC-47CCF7836C90}"/>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EFFB76F-11C5-480A-A4A0-2EB2ACAB5B88}" type="slidenum">
              <a:rPr lang="en-US" altLang="zh-TW" b="0" smtClean="0">
                <a:ea typeface="新細明體" panose="02020500000000000000" pitchFamily="18" charset="-120"/>
              </a:rPr>
              <a:pPr/>
              <a:t>18</a:t>
            </a:fld>
            <a:endParaRPr lang="en-US" altLang="zh-TW" b="0">
              <a:ea typeface="新細明體" panose="02020500000000000000" pitchFamily="18" charset="-120"/>
            </a:endParaRPr>
          </a:p>
        </p:txBody>
      </p:sp>
      <p:sp>
        <p:nvSpPr>
          <p:cNvPr id="37892" name="Text Box 2">
            <a:extLst>
              <a:ext uri="{FF2B5EF4-FFF2-40B4-BE49-F238E27FC236}">
                <a16:creationId xmlns:a16="http://schemas.microsoft.com/office/drawing/2014/main" id="{8BC6A26D-BBDA-4651-B723-5136EE6A7030}"/>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7.3</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Service type</a:t>
            </a:r>
          </a:p>
        </p:txBody>
      </p:sp>
      <p:sp>
        <p:nvSpPr>
          <p:cNvPr id="37893" name="Rectangle 3">
            <a:extLst>
              <a:ext uri="{FF2B5EF4-FFF2-40B4-BE49-F238E27FC236}">
                <a16:creationId xmlns:a16="http://schemas.microsoft.com/office/drawing/2014/main" id="{A69E4DD0-1B64-477E-8018-4A9A2D293159}"/>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37894" name="Rectangle 4">
            <a:extLst>
              <a:ext uri="{FF2B5EF4-FFF2-40B4-BE49-F238E27FC236}">
                <a16:creationId xmlns:a16="http://schemas.microsoft.com/office/drawing/2014/main" id="{C5B5C54D-E733-4642-A24A-BDCB22A54A0A}"/>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37895" name="Rectangle 5">
            <a:extLst>
              <a:ext uri="{FF2B5EF4-FFF2-40B4-BE49-F238E27FC236}">
                <a16:creationId xmlns:a16="http://schemas.microsoft.com/office/drawing/2014/main" id="{4E0E1C43-5432-4CD0-9780-0EBF7B38787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37896" name="Rectangle 6">
            <a:extLst>
              <a:ext uri="{FF2B5EF4-FFF2-40B4-BE49-F238E27FC236}">
                <a16:creationId xmlns:a16="http://schemas.microsoft.com/office/drawing/2014/main" id="{CA30F777-FEC6-44A6-A019-FD41D33CD8C4}"/>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37897" name="Rectangle 7">
            <a:extLst>
              <a:ext uri="{FF2B5EF4-FFF2-40B4-BE49-F238E27FC236}">
                <a16:creationId xmlns:a16="http://schemas.microsoft.com/office/drawing/2014/main" id="{F14119D7-3AE4-49B0-9B98-35C9078DDF63}"/>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37898" name="Rectangle 8">
            <a:extLst>
              <a:ext uri="{FF2B5EF4-FFF2-40B4-BE49-F238E27FC236}">
                <a16:creationId xmlns:a16="http://schemas.microsoft.com/office/drawing/2014/main" id="{F23BA210-8FCB-42CD-ACA1-2E196ED08603}"/>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37899" name="Rectangle 9">
            <a:extLst>
              <a:ext uri="{FF2B5EF4-FFF2-40B4-BE49-F238E27FC236}">
                <a16:creationId xmlns:a16="http://schemas.microsoft.com/office/drawing/2014/main" id="{912381BD-C16E-4BDE-A4EB-59EE0977E845}"/>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37900" name="Picture 10">
            <a:extLst>
              <a:ext uri="{FF2B5EF4-FFF2-40B4-BE49-F238E27FC236}">
                <a16:creationId xmlns:a16="http://schemas.microsoft.com/office/drawing/2014/main" id="{98E5F295-E2F9-4512-8A7F-98BC6A1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3838" y="685800"/>
            <a:ext cx="4113212" cy="1030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675" name="Picture 11">
            <a:extLst>
              <a:ext uri="{FF2B5EF4-FFF2-40B4-BE49-F238E27FC236}">
                <a16:creationId xmlns:a16="http://schemas.microsoft.com/office/drawing/2014/main" id="{BA722353-B37F-4D17-8A8D-6638BCA52D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550988"/>
            <a:ext cx="4899025" cy="157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5677" name="Picture 13">
            <a:extLst>
              <a:ext uri="{FF2B5EF4-FFF2-40B4-BE49-F238E27FC236}">
                <a16:creationId xmlns:a16="http://schemas.microsoft.com/office/drawing/2014/main" id="{BB9C698D-065A-479D-8D65-A998602A08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8600" y="1550988"/>
            <a:ext cx="4927600" cy="248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903" name="Rectangle 2">
            <a:extLst>
              <a:ext uri="{FF2B5EF4-FFF2-40B4-BE49-F238E27FC236}">
                <a16:creationId xmlns:a16="http://schemas.microsoft.com/office/drawing/2014/main" id="{83431602-2C92-4A64-9356-C758EA8B5635}"/>
              </a:ext>
            </a:extLst>
          </p:cNvPr>
          <p:cNvSpPr>
            <a:spLocks noChangeArrowheads="1"/>
          </p:cNvSpPr>
          <p:nvPr/>
        </p:nvSpPr>
        <p:spPr bwMode="auto">
          <a:xfrm>
            <a:off x="249238" y="4114800"/>
            <a:ext cx="8420100" cy="2155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20000"/>
              </a:lnSpc>
            </a:pPr>
            <a:r>
              <a:rPr lang="en-US" altLang="en-US" dirty="0">
                <a:latin typeface="Times New Roman" panose="02020603050405020304" pitchFamily="18" charset="0"/>
              </a:rPr>
              <a:t>TOS-  The </a:t>
            </a:r>
            <a:r>
              <a:rPr lang="en-US" altLang="en-US" b="0" dirty="0"/>
              <a:t>field was used to define the </a:t>
            </a:r>
            <a:r>
              <a:rPr lang="en-US" altLang="en-US" dirty="0">
                <a:solidFill>
                  <a:srgbClr val="C00000"/>
                </a:solidFill>
              </a:rPr>
              <a:t>precedence of the datagram</a:t>
            </a:r>
            <a:r>
              <a:rPr lang="en-US" altLang="en-US" b="0" dirty="0"/>
              <a:t>; the rest defined the type of service (low delay, high throughput, and so on).</a:t>
            </a:r>
          </a:p>
          <a:p>
            <a:endParaRPr lang="en-US" altLang="en-US" sz="1600" b="0" dirty="0"/>
          </a:p>
          <a:p>
            <a:r>
              <a:rPr lang="en-US" altLang="en-US" b="0" dirty="0"/>
              <a:t>  </a:t>
            </a:r>
            <a:r>
              <a:rPr lang="en-US" altLang="en-US" dirty="0">
                <a:solidFill>
                  <a:srgbClr val="C00000"/>
                </a:solidFill>
              </a:rPr>
              <a:t>IETF</a:t>
            </a:r>
            <a:r>
              <a:rPr lang="en-US" altLang="en-US" b="0" dirty="0"/>
              <a:t> changed it to </a:t>
            </a:r>
            <a:r>
              <a:rPr lang="en-US" altLang="en-US" dirty="0"/>
              <a:t>Differentiated Service</a:t>
            </a:r>
          </a:p>
          <a:p>
            <a:endParaRPr lang="en-US" altLang="en-US" sz="1600" dirty="0"/>
          </a:p>
          <a:p>
            <a:pPr>
              <a:lnSpc>
                <a:spcPct val="120000"/>
              </a:lnSpc>
            </a:pPr>
            <a:r>
              <a:rPr lang="en-US" altLang="en-US" dirty="0">
                <a:solidFill>
                  <a:srgbClr val="FF0000"/>
                </a:solidFill>
              </a:rPr>
              <a:t>a. </a:t>
            </a:r>
            <a:r>
              <a:rPr lang="en-US" altLang="en-US" b="0" dirty="0"/>
              <a:t>When the </a:t>
            </a:r>
            <a:r>
              <a:rPr lang="en-US" altLang="en-US" b="0" dirty="0">
                <a:solidFill>
                  <a:srgbClr val="C00000"/>
                </a:solidFill>
              </a:rPr>
              <a:t>3 right-most bits are </a:t>
            </a:r>
            <a:r>
              <a:rPr lang="en-US" altLang="en-US" dirty="0">
                <a:solidFill>
                  <a:srgbClr val="C00000"/>
                </a:solidFill>
              </a:rPr>
              <a:t>0s</a:t>
            </a:r>
            <a:r>
              <a:rPr lang="en-US" altLang="en-US" b="0" dirty="0"/>
              <a:t>, the 3 left-most bits are interpreted the same as the </a:t>
            </a:r>
            <a:r>
              <a:rPr lang="en-US" altLang="en-US" b="0" dirty="0">
                <a:solidFill>
                  <a:srgbClr val="C00000"/>
                </a:solidFill>
              </a:rPr>
              <a:t>precedence</a:t>
            </a:r>
            <a:r>
              <a:rPr lang="en-US" altLang="en-US" b="0" dirty="0"/>
              <a:t> bits in the service type(TOS) interpretation.</a:t>
            </a:r>
            <a:endParaRPr lang="en-US"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56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25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頁尾版面配置區 1">
            <a:extLst>
              <a:ext uri="{FF2B5EF4-FFF2-40B4-BE49-F238E27FC236}">
                <a16:creationId xmlns:a16="http://schemas.microsoft.com/office/drawing/2014/main" id="{B18822A0-958C-462A-9E4D-FA8D3628A7C0}"/>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39939" name="投影片編號版面配置區 2">
            <a:extLst>
              <a:ext uri="{FF2B5EF4-FFF2-40B4-BE49-F238E27FC236}">
                <a16:creationId xmlns:a16="http://schemas.microsoft.com/office/drawing/2014/main" id="{8D23ED9B-E10A-4D64-A769-511B112D299B}"/>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84748A1-9FE9-436A-962B-1CF7412F075B}" type="slidenum">
              <a:rPr lang="en-US" altLang="zh-TW" b="0" smtClean="0">
                <a:ea typeface="新細明體" panose="02020500000000000000" pitchFamily="18" charset="-120"/>
              </a:rPr>
              <a:pPr/>
              <a:t>19</a:t>
            </a:fld>
            <a:endParaRPr lang="en-US" altLang="zh-TW" b="0">
              <a:ea typeface="新細明體" panose="02020500000000000000" pitchFamily="18" charset="-120"/>
            </a:endParaRPr>
          </a:p>
        </p:txBody>
      </p:sp>
      <p:grpSp>
        <p:nvGrpSpPr>
          <p:cNvPr id="39940" name="Group 2">
            <a:extLst>
              <a:ext uri="{FF2B5EF4-FFF2-40B4-BE49-F238E27FC236}">
                <a16:creationId xmlns:a16="http://schemas.microsoft.com/office/drawing/2014/main" id="{F58B8F1F-1E2A-4C7F-9301-6D2333B3D077}"/>
              </a:ext>
            </a:extLst>
          </p:cNvPr>
          <p:cNvGrpSpPr>
            <a:grpSpLocks/>
          </p:cNvGrpSpPr>
          <p:nvPr/>
        </p:nvGrpSpPr>
        <p:grpSpPr bwMode="auto">
          <a:xfrm>
            <a:off x="228600" y="228600"/>
            <a:ext cx="8458200" cy="5791200"/>
            <a:chOff x="144" y="144"/>
            <a:chExt cx="5328" cy="3648"/>
          </a:xfrm>
        </p:grpSpPr>
        <p:grpSp>
          <p:nvGrpSpPr>
            <p:cNvPr id="39946" name="Group 3">
              <a:extLst>
                <a:ext uri="{FF2B5EF4-FFF2-40B4-BE49-F238E27FC236}">
                  <a16:creationId xmlns:a16="http://schemas.microsoft.com/office/drawing/2014/main" id="{F0071E47-BE24-4A58-A7F1-970D74DE4113}"/>
                </a:ext>
              </a:extLst>
            </p:cNvPr>
            <p:cNvGrpSpPr>
              <a:grpSpLocks/>
            </p:cNvGrpSpPr>
            <p:nvPr/>
          </p:nvGrpSpPr>
          <p:grpSpPr bwMode="auto">
            <a:xfrm>
              <a:off x="144" y="144"/>
              <a:ext cx="432" cy="3648"/>
              <a:chOff x="48" y="48"/>
              <a:chExt cx="576" cy="3984"/>
            </a:xfrm>
          </p:grpSpPr>
          <p:sp>
            <p:nvSpPr>
              <p:cNvPr id="39965" name="Rectangle 4">
                <a:extLst>
                  <a:ext uri="{FF2B5EF4-FFF2-40B4-BE49-F238E27FC236}">
                    <a16:creationId xmlns:a16="http://schemas.microsoft.com/office/drawing/2014/main" id="{6A97BB34-C26E-4174-B214-7C53D2EA0D0A}"/>
                  </a:ext>
                </a:extLst>
              </p:cNvPr>
              <p:cNvSpPr>
                <a:spLocks noChangeArrowheads="1"/>
              </p:cNvSpPr>
              <p:nvPr/>
            </p:nvSpPr>
            <p:spPr bwMode="auto">
              <a:xfrm>
                <a:off x="240"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39966" name="Rectangle 5">
                <a:extLst>
                  <a:ext uri="{FF2B5EF4-FFF2-40B4-BE49-F238E27FC236}">
                    <a16:creationId xmlns:a16="http://schemas.microsoft.com/office/drawing/2014/main" id="{5B4BCBC6-9B06-4703-B950-B660D2DE550F}"/>
                  </a:ext>
                </a:extLst>
              </p:cNvPr>
              <p:cNvSpPr>
                <a:spLocks noChangeArrowheads="1"/>
              </p:cNvSpPr>
              <p:nvPr/>
            </p:nvSpPr>
            <p:spPr bwMode="auto">
              <a:xfrm>
                <a:off x="48"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39967" name="Rectangle 6">
                <a:extLst>
                  <a:ext uri="{FF2B5EF4-FFF2-40B4-BE49-F238E27FC236}">
                    <a16:creationId xmlns:a16="http://schemas.microsoft.com/office/drawing/2014/main" id="{12E765EA-4B93-4646-926B-624C95CB3D05}"/>
                  </a:ext>
                </a:extLst>
              </p:cNvPr>
              <p:cNvSpPr>
                <a:spLocks noChangeArrowheads="1"/>
              </p:cNvSpPr>
              <p:nvPr/>
            </p:nvSpPr>
            <p:spPr bwMode="auto">
              <a:xfrm>
                <a:off x="432" y="48"/>
                <a:ext cx="192" cy="3984"/>
              </a:xfrm>
              <a:prstGeom prst="rect">
                <a:avLst/>
              </a:prstGeom>
              <a:solidFill>
                <a:srgbClr val="DDDDDD"/>
              </a:solidFill>
              <a:ln w="19050">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grpSp>
        <p:grpSp>
          <p:nvGrpSpPr>
            <p:cNvPr id="39947" name="Group 7">
              <a:extLst>
                <a:ext uri="{FF2B5EF4-FFF2-40B4-BE49-F238E27FC236}">
                  <a16:creationId xmlns:a16="http://schemas.microsoft.com/office/drawing/2014/main" id="{20298CD9-76B6-4039-B09C-5FCF81C94471}"/>
                </a:ext>
              </a:extLst>
            </p:cNvPr>
            <p:cNvGrpSpPr>
              <a:grpSpLocks/>
            </p:cNvGrpSpPr>
            <p:nvPr/>
          </p:nvGrpSpPr>
          <p:grpSpPr bwMode="auto">
            <a:xfrm>
              <a:off x="144" y="144"/>
              <a:ext cx="5328" cy="336"/>
              <a:chOff x="0" y="144"/>
              <a:chExt cx="5760" cy="432"/>
            </a:xfrm>
          </p:grpSpPr>
          <p:sp>
            <p:nvSpPr>
              <p:cNvPr id="39962" name="Rectangle 8">
                <a:extLst>
                  <a:ext uri="{FF2B5EF4-FFF2-40B4-BE49-F238E27FC236}">
                    <a16:creationId xmlns:a16="http://schemas.microsoft.com/office/drawing/2014/main" id="{0D200D47-AA8A-47FE-A177-BC29EF57C2F1}"/>
                  </a:ext>
                </a:extLst>
              </p:cNvPr>
              <p:cNvSpPr>
                <a:spLocks noChangeArrowheads="1"/>
              </p:cNvSpPr>
              <p:nvPr/>
            </p:nvSpPr>
            <p:spPr bwMode="auto">
              <a:xfrm>
                <a:off x="0" y="144"/>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39963" name="Rectangle 9">
                <a:extLst>
                  <a:ext uri="{FF2B5EF4-FFF2-40B4-BE49-F238E27FC236}">
                    <a16:creationId xmlns:a16="http://schemas.microsoft.com/office/drawing/2014/main" id="{3DC96F68-A7A4-40A9-8106-683F743208CD}"/>
                  </a:ext>
                </a:extLst>
              </p:cNvPr>
              <p:cNvSpPr>
                <a:spLocks noChangeArrowheads="1"/>
              </p:cNvSpPr>
              <p:nvPr/>
            </p:nvSpPr>
            <p:spPr bwMode="auto">
              <a:xfrm>
                <a:off x="0" y="288"/>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39964" name="Rectangle 10">
                <a:extLst>
                  <a:ext uri="{FF2B5EF4-FFF2-40B4-BE49-F238E27FC236}">
                    <a16:creationId xmlns:a16="http://schemas.microsoft.com/office/drawing/2014/main" id="{841F026F-8FDD-4F46-8B92-A01F43E7B1C8}"/>
                  </a:ext>
                </a:extLst>
              </p:cNvPr>
              <p:cNvSpPr>
                <a:spLocks noChangeArrowheads="1"/>
              </p:cNvSpPr>
              <p:nvPr/>
            </p:nvSpPr>
            <p:spPr bwMode="auto">
              <a:xfrm>
                <a:off x="0" y="432"/>
                <a:ext cx="5760" cy="144"/>
              </a:xfrm>
              <a:prstGeom prst="rect">
                <a:avLst/>
              </a:prstGeom>
              <a:solidFill>
                <a:srgbClr val="DDDDDD"/>
              </a:solidFill>
              <a:ln w="19050">
                <a:pattFill prst="pct25">
                  <a:fgClr>
                    <a:schemeClr val="folHlink"/>
                  </a:fgClr>
                  <a:bgClr>
                    <a:srgbClr val="FFFFFF"/>
                  </a:bgClr>
                </a:patt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grpSp>
        <p:grpSp>
          <p:nvGrpSpPr>
            <p:cNvPr id="39948" name="Group 11">
              <a:extLst>
                <a:ext uri="{FF2B5EF4-FFF2-40B4-BE49-F238E27FC236}">
                  <a16:creationId xmlns:a16="http://schemas.microsoft.com/office/drawing/2014/main" id="{A55931D8-72BE-4A21-995F-73FD511F64D2}"/>
                </a:ext>
              </a:extLst>
            </p:cNvPr>
            <p:cNvGrpSpPr>
              <a:grpSpLocks/>
            </p:cNvGrpSpPr>
            <p:nvPr/>
          </p:nvGrpSpPr>
          <p:grpSpPr bwMode="auto">
            <a:xfrm>
              <a:off x="144" y="144"/>
              <a:ext cx="432" cy="336"/>
              <a:chOff x="144" y="144"/>
              <a:chExt cx="432" cy="336"/>
            </a:xfrm>
          </p:grpSpPr>
          <p:grpSp>
            <p:nvGrpSpPr>
              <p:cNvPr id="39949" name="Group 12">
                <a:extLst>
                  <a:ext uri="{FF2B5EF4-FFF2-40B4-BE49-F238E27FC236}">
                    <a16:creationId xmlns:a16="http://schemas.microsoft.com/office/drawing/2014/main" id="{561D9B86-64D6-43DA-A06B-596C88EF8B0B}"/>
                  </a:ext>
                </a:extLst>
              </p:cNvPr>
              <p:cNvGrpSpPr>
                <a:grpSpLocks/>
              </p:cNvGrpSpPr>
              <p:nvPr/>
            </p:nvGrpSpPr>
            <p:grpSpPr bwMode="auto">
              <a:xfrm>
                <a:off x="144" y="256"/>
                <a:ext cx="432" cy="112"/>
                <a:chOff x="288" y="256"/>
                <a:chExt cx="432" cy="112"/>
              </a:xfrm>
            </p:grpSpPr>
            <p:sp>
              <p:nvSpPr>
                <p:cNvPr id="723981" name="Rectangle 13">
                  <a:extLst>
                    <a:ext uri="{FF2B5EF4-FFF2-40B4-BE49-F238E27FC236}">
                      <a16:creationId xmlns:a16="http://schemas.microsoft.com/office/drawing/2014/main" id="{AE8CF9ED-C9E3-42FD-9CD8-0A9F77ADF31B}"/>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charset="-120"/>
                  </a:endParaRPr>
                </a:p>
              </p:txBody>
            </p:sp>
            <p:sp>
              <p:nvSpPr>
                <p:cNvPr id="723982" name="Rectangle 14">
                  <a:extLst>
                    <a:ext uri="{FF2B5EF4-FFF2-40B4-BE49-F238E27FC236}">
                      <a16:creationId xmlns:a16="http://schemas.microsoft.com/office/drawing/2014/main" id="{075126F3-AFB0-44B9-8157-CF17F3AD5559}"/>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charset="-120"/>
                  </a:endParaRPr>
                </a:p>
              </p:txBody>
            </p:sp>
            <p:sp>
              <p:nvSpPr>
                <p:cNvPr id="723983" name="Rectangle 15">
                  <a:extLst>
                    <a:ext uri="{FF2B5EF4-FFF2-40B4-BE49-F238E27FC236}">
                      <a16:creationId xmlns:a16="http://schemas.microsoft.com/office/drawing/2014/main" id="{1F99EB16-2E76-48D6-BB39-B011453830E1}"/>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charset="-120"/>
                  </a:endParaRPr>
                </a:p>
              </p:txBody>
            </p:sp>
          </p:grpSp>
          <p:grpSp>
            <p:nvGrpSpPr>
              <p:cNvPr id="39950" name="Group 16">
                <a:extLst>
                  <a:ext uri="{FF2B5EF4-FFF2-40B4-BE49-F238E27FC236}">
                    <a16:creationId xmlns:a16="http://schemas.microsoft.com/office/drawing/2014/main" id="{C3D237FC-20E9-496A-B8D3-6DEB3B52DB8A}"/>
                  </a:ext>
                </a:extLst>
              </p:cNvPr>
              <p:cNvGrpSpPr>
                <a:grpSpLocks/>
              </p:cNvGrpSpPr>
              <p:nvPr/>
            </p:nvGrpSpPr>
            <p:grpSpPr bwMode="auto">
              <a:xfrm>
                <a:off x="144" y="144"/>
                <a:ext cx="432" cy="336"/>
                <a:chOff x="144" y="144"/>
                <a:chExt cx="432" cy="336"/>
              </a:xfrm>
            </p:grpSpPr>
            <p:grpSp>
              <p:nvGrpSpPr>
                <p:cNvPr id="39951" name="Group 17">
                  <a:extLst>
                    <a:ext uri="{FF2B5EF4-FFF2-40B4-BE49-F238E27FC236}">
                      <a16:creationId xmlns:a16="http://schemas.microsoft.com/office/drawing/2014/main" id="{414FC5E7-FA86-45CB-9F21-A0F5A776F9DC}"/>
                    </a:ext>
                  </a:extLst>
                </p:cNvPr>
                <p:cNvGrpSpPr>
                  <a:grpSpLocks/>
                </p:cNvGrpSpPr>
                <p:nvPr/>
              </p:nvGrpSpPr>
              <p:grpSpPr bwMode="auto">
                <a:xfrm>
                  <a:off x="144" y="144"/>
                  <a:ext cx="432" cy="112"/>
                  <a:chOff x="288" y="256"/>
                  <a:chExt cx="432" cy="112"/>
                </a:xfrm>
              </p:grpSpPr>
              <p:sp>
                <p:nvSpPr>
                  <p:cNvPr id="723986" name="Rectangle 18">
                    <a:extLst>
                      <a:ext uri="{FF2B5EF4-FFF2-40B4-BE49-F238E27FC236}">
                        <a16:creationId xmlns:a16="http://schemas.microsoft.com/office/drawing/2014/main" id="{0C90B1B7-771E-4FE7-9B85-22EE28856255}"/>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charset="-120"/>
                    </a:endParaRPr>
                  </a:p>
                </p:txBody>
              </p:sp>
              <p:sp>
                <p:nvSpPr>
                  <p:cNvPr id="723987" name="Rectangle 19">
                    <a:extLst>
                      <a:ext uri="{FF2B5EF4-FFF2-40B4-BE49-F238E27FC236}">
                        <a16:creationId xmlns:a16="http://schemas.microsoft.com/office/drawing/2014/main" id="{0CA8A5FD-D3D0-4C0B-9851-04FCED320926}"/>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charset="-120"/>
                    </a:endParaRPr>
                  </a:p>
                </p:txBody>
              </p:sp>
              <p:sp>
                <p:nvSpPr>
                  <p:cNvPr id="723988" name="Rectangle 20">
                    <a:extLst>
                      <a:ext uri="{FF2B5EF4-FFF2-40B4-BE49-F238E27FC236}">
                        <a16:creationId xmlns:a16="http://schemas.microsoft.com/office/drawing/2014/main" id="{18455D8A-02E7-4520-8002-ECB2B0F7BDFB}"/>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charset="-120"/>
                    </a:endParaRPr>
                  </a:p>
                </p:txBody>
              </p:sp>
            </p:grpSp>
            <p:grpSp>
              <p:nvGrpSpPr>
                <p:cNvPr id="39952" name="Group 21">
                  <a:extLst>
                    <a:ext uri="{FF2B5EF4-FFF2-40B4-BE49-F238E27FC236}">
                      <a16:creationId xmlns:a16="http://schemas.microsoft.com/office/drawing/2014/main" id="{B0D37E80-54D8-4190-9F46-A36E1EA50FBF}"/>
                    </a:ext>
                  </a:extLst>
                </p:cNvPr>
                <p:cNvGrpSpPr>
                  <a:grpSpLocks/>
                </p:cNvGrpSpPr>
                <p:nvPr/>
              </p:nvGrpSpPr>
              <p:grpSpPr bwMode="auto">
                <a:xfrm>
                  <a:off x="144" y="368"/>
                  <a:ext cx="432" cy="112"/>
                  <a:chOff x="288" y="256"/>
                  <a:chExt cx="432" cy="112"/>
                </a:xfrm>
              </p:grpSpPr>
              <p:sp>
                <p:nvSpPr>
                  <p:cNvPr id="723990" name="Rectangle 22">
                    <a:extLst>
                      <a:ext uri="{FF2B5EF4-FFF2-40B4-BE49-F238E27FC236}">
                        <a16:creationId xmlns:a16="http://schemas.microsoft.com/office/drawing/2014/main" id="{36C88006-1F86-4DD8-8FD1-A7A5D8C78FA5}"/>
                      </a:ext>
                    </a:extLst>
                  </p:cNvPr>
                  <p:cNvSpPr>
                    <a:spLocks noChangeArrowheads="1"/>
                  </p:cNvSpPr>
                  <p:nvPr/>
                </p:nvSpPr>
                <p:spPr bwMode="auto">
                  <a:xfrm>
                    <a:off x="288"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charset="-120"/>
                    </a:endParaRPr>
                  </a:p>
                </p:txBody>
              </p:sp>
              <p:sp>
                <p:nvSpPr>
                  <p:cNvPr id="723991" name="Rectangle 23">
                    <a:extLst>
                      <a:ext uri="{FF2B5EF4-FFF2-40B4-BE49-F238E27FC236}">
                        <a16:creationId xmlns:a16="http://schemas.microsoft.com/office/drawing/2014/main" id="{F4CC8A1A-DAE6-4E52-9240-6687BC0FF22C}"/>
                      </a:ext>
                    </a:extLst>
                  </p:cNvPr>
                  <p:cNvSpPr>
                    <a:spLocks noChangeArrowheads="1"/>
                  </p:cNvSpPr>
                  <p:nvPr/>
                </p:nvSpPr>
                <p:spPr bwMode="auto">
                  <a:xfrm>
                    <a:off x="576"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charset="-120"/>
                    </a:endParaRPr>
                  </a:p>
                </p:txBody>
              </p:sp>
              <p:sp>
                <p:nvSpPr>
                  <p:cNvPr id="723992" name="Rectangle 24">
                    <a:extLst>
                      <a:ext uri="{FF2B5EF4-FFF2-40B4-BE49-F238E27FC236}">
                        <a16:creationId xmlns:a16="http://schemas.microsoft.com/office/drawing/2014/main" id="{08723E7A-ADDB-4F7E-B392-A99665238BF6}"/>
                      </a:ext>
                    </a:extLst>
                  </p:cNvPr>
                  <p:cNvSpPr>
                    <a:spLocks noChangeArrowheads="1"/>
                  </p:cNvSpPr>
                  <p:nvPr/>
                </p:nvSpPr>
                <p:spPr bwMode="auto">
                  <a:xfrm>
                    <a:off x="432" y="256"/>
                    <a:ext cx="144" cy="112"/>
                  </a:xfrm>
                  <a:prstGeom prst="rect">
                    <a:avLst/>
                  </a:prstGeom>
                  <a:gradFill rotWithShape="1">
                    <a:gsLst>
                      <a:gs pos="0">
                        <a:schemeClr val="hlink">
                          <a:gamma/>
                          <a:shade val="46275"/>
                          <a:invGamma/>
                        </a:schemeClr>
                      </a:gs>
                      <a:gs pos="100000">
                        <a:schemeClr val="hlink"/>
                      </a:gs>
                    </a:gsLst>
                    <a:lin ang="18900000" scaled="1"/>
                  </a:gra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zh-TW" altLang="en-US">
                      <a:ea typeface="新細明體" charset="-120"/>
                    </a:endParaRPr>
                  </a:p>
                </p:txBody>
              </p:sp>
            </p:grpSp>
          </p:grpSp>
        </p:grpSp>
      </p:grpSp>
      <p:pic>
        <p:nvPicPr>
          <p:cNvPr id="39941" name="Picture 26">
            <a:extLst>
              <a:ext uri="{FF2B5EF4-FFF2-40B4-BE49-F238E27FC236}">
                <a16:creationId xmlns:a16="http://schemas.microsoft.com/office/drawing/2014/main" id="{8D74E80E-17A3-47D2-A206-34AEB932C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452563"/>
            <a:ext cx="7450138" cy="246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2" name="Rectangle 1">
            <a:extLst>
              <a:ext uri="{FF2B5EF4-FFF2-40B4-BE49-F238E27FC236}">
                <a16:creationId xmlns:a16="http://schemas.microsoft.com/office/drawing/2014/main" id="{2C775314-4145-44C0-9A85-E45A457379E0}"/>
              </a:ext>
            </a:extLst>
          </p:cNvPr>
          <p:cNvSpPr>
            <a:spLocks noChangeArrowheads="1"/>
          </p:cNvSpPr>
          <p:nvPr/>
        </p:nvSpPr>
        <p:spPr bwMode="auto">
          <a:xfrm>
            <a:off x="1171575" y="4464050"/>
            <a:ext cx="7972425" cy="1328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50000"/>
              </a:lnSpc>
            </a:pPr>
            <a:r>
              <a:rPr lang="en-US" altLang="en-US" sz="2000" dirty="0">
                <a:solidFill>
                  <a:srgbClr val="FF0000"/>
                </a:solidFill>
                <a:latin typeface="Times New Roman" panose="02020603050405020304" pitchFamily="18" charset="0"/>
              </a:rPr>
              <a:t>b</a:t>
            </a:r>
            <a:r>
              <a:rPr lang="en-US" altLang="en-US" dirty="0">
                <a:latin typeface="Times New Roman" panose="02020603050405020304" pitchFamily="18" charset="0"/>
              </a:rPr>
              <a:t>. </a:t>
            </a:r>
            <a:r>
              <a:rPr lang="en-US" altLang="en-US" b="0" dirty="0"/>
              <a:t>When the </a:t>
            </a:r>
            <a:r>
              <a:rPr lang="en-US" altLang="en-US" dirty="0"/>
              <a:t>3 right-most </a:t>
            </a:r>
            <a:r>
              <a:rPr lang="en-US" altLang="en-US" b="0" dirty="0"/>
              <a:t>bits are </a:t>
            </a:r>
            <a:r>
              <a:rPr lang="en-US" altLang="en-US" b="0" dirty="0">
                <a:solidFill>
                  <a:srgbClr val="C00000"/>
                </a:solidFill>
              </a:rPr>
              <a:t>not all </a:t>
            </a:r>
            <a:r>
              <a:rPr lang="en-US" altLang="en-US" dirty="0">
                <a:solidFill>
                  <a:srgbClr val="C00000"/>
                </a:solidFill>
              </a:rPr>
              <a:t>0s</a:t>
            </a:r>
            <a:r>
              <a:rPr lang="en-US" altLang="en-US" b="0" dirty="0">
                <a:solidFill>
                  <a:srgbClr val="C00000"/>
                </a:solidFill>
              </a:rPr>
              <a:t>,</a:t>
            </a:r>
            <a:r>
              <a:rPr lang="en-US" altLang="en-US" b="0" dirty="0"/>
              <a:t> the </a:t>
            </a:r>
            <a:r>
              <a:rPr lang="en-US" altLang="en-US" b="0" dirty="0">
                <a:solidFill>
                  <a:srgbClr val="C00000"/>
                </a:solidFill>
              </a:rPr>
              <a:t>6 bits define </a:t>
            </a:r>
            <a:r>
              <a:rPr lang="en-US" altLang="en-US" dirty="0">
                <a:solidFill>
                  <a:srgbClr val="C00000"/>
                </a:solidFill>
              </a:rPr>
              <a:t>56 (64 - 8)</a:t>
            </a:r>
            <a:r>
              <a:rPr lang="en-US" altLang="en-US" dirty="0"/>
              <a:t> </a:t>
            </a:r>
            <a:r>
              <a:rPr lang="en-US" altLang="en-US" b="0" dirty="0"/>
              <a:t>services based on the </a:t>
            </a:r>
            <a:r>
              <a:rPr lang="en-US" altLang="en-US" b="0" dirty="0">
                <a:solidFill>
                  <a:srgbClr val="C00000"/>
                </a:solidFill>
              </a:rPr>
              <a:t>priority assignment </a:t>
            </a:r>
            <a:r>
              <a:rPr lang="en-US" altLang="en-US" b="0" dirty="0"/>
              <a:t>by the </a:t>
            </a:r>
            <a:r>
              <a:rPr lang="en-US" altLang="en-US" b="0" dirty="0">
                <a:solidFill>
                  <a:srgbClr val="C00000"/>
                </a:solidFill>
              </a:rPr>
              <a:t>Internet</a:t>
            </a:r>
            <a:r>
              <a:rPr lang="en-US" altLang="en-US" b="0" dirty="0"/>
              <a:t> or </a:t>
            </a:r>
            <a:r>
              <a:rPr lang="en-US" altLang="en-US" b="0" dirty="0">
                <a:solidFill>
                  <a:srgbClr val="C00000"/>
                </a:solidFill>
              </a:rPr>
              <a:t>local </a:t>
            </a:r>
            <a:r>
              <a:rPr lang="en-US" altLang="en-US" b="0" dirty="0"/>
              <a:t>authorities according to Table 7.1.</a:t>
            </a:r>
          </a:p>
        </p:txBody>
      </p:sp>
      <p:sp>
        <p:nvSpPr>
          <p:cNvPr id="39943" name="Rectangle 1">
            <a:extLst>
              <a:ext uri="{FF2B5EF4-FFF2-40B4-BE49-F238E27FC236}">
                <a16:creationId xmlns:a16="http://schemas.microsoft.com/office/drawing/2014/main" id="{468765D9-CEA6-4FB3-B427-C5027D3B5F11}"/>
              </a:ext>
            </a:extLst>
          </p:cNvPr>
          <p:cNvSpPr>
            <a:spLocks noChangeArrowheads="1"/>
          </p:cNvSpPr>
          <p:nvPr/>
        </p:nvSpPr>
        <p:spPr bwMode="auto">
          <a:xfrm flipH="1">
            <a:off x="6019800" y="2590800"/>
            <a:ext cx="3170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200">
                <a:solidFill>
                  <a:srgbClr val="FF0000"/>
                </a:solidFill>
                <a:ea typeface="新細明體" panose="02020500000000000000" pitchFamily="18" charset="-120"/>
              </a:rPr>
              <a:t>24</a:t>
            </a:r>
            <a:r>
              <a:rPr lang="en-US" altLang="zh-TW" sz="1200">
                <a:solidFill>
                  <a:srgbClr val="C00000"/>
                </a:solidFill>
                <a:ea typeface="新細明體" panose="02020500000000000000" pitchFamily="18" charset="-120"/>
              </a:rPr>
              <a:t> Category-1 Differentiated services</a:t>
            </a:r>
            <a:endParaRPr lang="en-US" altLang="en-US" sz="1200">
              <a:solidFill>
                <a:srgbClr val="C00000"/>
              </a:solidFill>
            </a:endParaRPr>
          </a:p>
        </p:txBody>
      </p:sp>
      <p:sp>
        <p:nvSpPr>
          <p:cNvPr id="39944" name="Rectangle 2">
            <a:extLst>
              <a:ext uri="{FF2B5EF4-FFF2-40B4-BE49-F238E27FC236}">
                <a16:creationId xmlns:a16="http://schemas.microsoft.com/office/drawing/2014/main" id="{0533D548-867F-4F09-8F71-3E19EC2A308A}"/>
              </a:ext>
            </a:extLst>
          </p:cNvPr>
          <p:cNvSpPr>
            <a:spLocks noChangeArrowheads="1"/>
          </p:cNvSpPr>
          <p:nvPr/>
        </p:nvSpPr>
        <p:spPr bwMode="auto">
          <a:xfrm>
            <a:off x="6019800" y="2987675"/>
            <a:ext cx="30622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200">
                <a:solidFill>
                  <a:srgbClr val="FF0000"/>
                </a:solidFill>
                <a:ea typeface="新細明體" panose="02020500000000000000" pitchFamily="18" charset="-120"/>
              </a:rPr>
              <a:t>16</a:t>
            </a:r>
            <a:r>
              <a:rPr lang="en-US" altLang="zh-TW" sz="1200">
                <a:solidFill>
                  <a:srgbClr val="C00000"/>
                </a:solidFill>
                <a:ea typeface="新細明體" panose="02020500000000000000" pitchFamily="18" charset="-120"/>
              </a:rPr>
              <a:t> Category-2 Differentiated services</a:t>
            </a:r>
            <a:endParaRPr lang="en-US" altLang="en-US" sz="1200">
              <a:solidFill>
                <a:srgbClr val="C00000"/>
              </a:solidFill>
            </a:endParaRPr>
          </a:p>
        </p:txBody>
      </p:sp>
      <p:sp>
        <p:nvSpPr>
          <p:cNvPr id="39945" name="Rectangle 30">
            <a:extLst>
              <a:ext uri="{FF2B5EF4-FFF2-40B4-BE49-F238E27FC236}">
                <a16:creationId xmlns:a16="http://schemas.microsoft.com/office/drawing/2014/main" id="{8FE4572B-B486-444D-BCDF-4AF2BF09B937}"/>
              </a:ext>
            </a:extLst>
          </p:cNvPr>
          <p:cNvSpPr>
            <a:spLocks noChangeArrowheads="1"/>
          </p:cNvSpPr>
          <p:nvPr/>
        </p:nvSpPr>
        <p:spPr bwMode="auto">
          <a:xfrm>
            <a:off x="6042025" y="3744913"/>
            <a:ext cx="31067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1200">
                <a:solidFill>
                  <a:srgbClr val="FF0000"/>
                </a:solidFill>
                <a:ea typeface="新細明體" panose="02020500000000000000" pitchFamily="18" charset="-120"/>
              </a:rPr>
              <a:t>16</a:t>
            </a:r>
            <a:r>
              <a:rPr lang="en-US" altLang="zh-TW" sz="1200">
                <a:solidFill>
                  <a:srgbClr val="C00000"/>
                </a:solidFill>
                <a:ea typeface="新細明體" panose="02020500000000000000" pitchFamily="18" charset="-120"/>
              </a:rPr>
              <a:t> Category-3 Differentiated services </a:t>
            </a:r>
            <a:endParaRPr lang="en-US" altLang="en-US" sz="1200">
              <a:solidFill>
                <a:srgbClr val="C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1">
            <a:extLst>
              <a:ext uri="{FF2B5EF4-FFF2-40B4-BE49-F238E27FC236}">
                <a16:creationId xmlns:a16="http://schemas.microsoft.com/office/drawing/2014/main" id="{B6DB7F7A-7DE7-41C3-9220-0EA25382669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6147" name="Slide Number Placeholder 2">
            <a:extLst>
              <a:ext uri="{FF2B5EF4-FFF2-40B4-BE49-F238E27FC236}">
                <a16:creationId xmlns:a16="http://schemas.microsoft.com/office/drawing/2014/main" id="{FAF22741-53A0-4264-B30F-21C88FC13148}"/>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6386467-6177-477C-8167-367C773E8EA6}" type="slidenum">
              <a:rPr lang="en-US" altLang="zh-TW" b="0" smtClean="0">
                <a:ea typeface="新細明體" panose="02020500000000000000" pitchFamily="18" charset="-120"/>
              </a:rPr>
              <a:pPr/>
              <a:t>2</a:t>
            </a:fld>
            <a:endParaRPr lang="en-US" altLang="zh-TW" b="0">
              <a:ea typeface="新細明體" panose="02020500000000000000" pitchFamily="18" charset="-120"/>
            </a:endParaRPr>
          </a:p>
        </p:txBody>
      </p:sp>
      <p:sp>
        <p:nvSpPr>
          <p:cNvPr id="6148" name="Rectangle 3">
            <a:extLst>
              <a:ext uri="{FF2B5EF4-FFF2-40B4-BE49-F238E27FC236}">
                <a16:creationId xmlns:a16="http://schemas.microsoft.com/office/drawing/2014/main" id="{EDF67F17-F4DE-4C13-8864-B5916D4BAA51}"/>
              </a:ext>
            </a:extLst>
          </p:cNvPr>
          <p:cNvSpPr>
            <a:spLocks noChangeArrowheads="1"/>
          </p:cNvSpPr>
          <p:nvPr/>
        </p:nvSpPr>
        <p:spPr bwMode="auto">
          <a:xfrm>
            <a:off x="2217738" y="762000"/>
            <a:ext cx="4391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800">
                <a:solidFill>
                  <a:srgbClr val="C00000"/>
                </a:solidFill>
                <a:latin typeface="Sitka Text" panose="02000505000000020004" pitchFamily="2" charset="0"/>
              </a:rPr>
              <a:t>Network Layer Services</a:t>
            </a:r>
          </a:p>
        </p:txBody>
      </p:sp>
      <p:pic>
        <p:nvPicPr>
          <p:cNvPr id="5" name="Picture 13">
            <a:extLst>
              <a:ext uri="{FF2B5EF4-FFF2-40B4-BE49-F238E27FC236}">
                <a16:creationId xmlns:a16="http://schemas.microsoft.com/office/drawing/2014/main" id="{9CDCA1BF-8738-4FD5-874C-E59DE0297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 y="3581400"/>
            <a:ext cx="7715250" cy="110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50" name="Rectangle 5">
            <a:extLst>
              <a:ext uri="{FF2B5EF4-FFF2-40B4-BE49-F238E27FC236}">
                <a16:creationId xmlns:a16="http://schemas.microsoft.com/office/drawing/2014/main" id="{2A2F9A59-0A73-40D0-BEB8-FD2468B6676F}"/>
              </a:ext>
            </a:extLst>
          </p:cNvPr>
          <p:cNvSpPr>
            <a:spLocks noChangeArrowheads="1"/>
          </p:cNvSpPr>
          <p:nvPr/>
        </p:nvSpPr>
        <p:spPr bwMode="auto">
          <a:xfrm>
            <a:off x="1784350" y="1558925"/>
            <a:ext cx="5257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20000"/>
              </a:lnSpc>
            </a:pPr>
            <a:r>
              <a:rPr lang="en-US" altLang="en-US" sz="2000">
                <a:latin typeface="Sitka Text" panose="02000505000000020004" pitchFamily="2" charset="0"/>
              </a:rPr>
              <a:t>At </a:t>
            </a:r>
          </a:p>
          <a:p>
            <a:pPr>
              <a:lnSpc>
                <a:spcPct val="120000"/>
              </a:lnSpc>
            </a:pPr>
            <a:r>
              <a:rPr lang="en-US" altLang="en-US" sz="2000">
                <a:latin typeface="Sitka Text" panose="02000505000000020004" pitchFamily="2" charset="0"/>
              </a:rPr>
              <a:t>	Source</a:t>
            </a:r>
          </a:p>
          <a:p>
            <a:pPr>
              <a:lnSpc>
                <a:spcPct val="120000"/>
              </a:lnSpc>
            </a:pPr>
            <a:r>
              <a:rPr lang="en-US" altLang="en-US" sz="2000">
                <a:latin typeface="Sitka Text" panose="02000505000000020004" pitchFamily="2" charset="0"/>
              </a:rPr>
              <a:t>	Intermediate Devices </a:t>
            </a:r>
          </a:p>
          <a:p>
            <a:pPr>
              <a:lnSpc>
                <a:spcPct val="120000"/>
              </a:lnSpc>
            </a:pPr>
            <a:r>
              <a:rPr lang="en-US" altLang="en-US" sz="2000">
                <a:latin typeface="Sitka Text" panose="02000505000000020004" pitchFamily="2" charset="0"/>
              </a:rPr>
              <a:t>	Destination</a:t>
            </a:r>
          </a:p>
        </p:txBody>
      </p:sp>
      <p:sp>
        <p:nvSpPr>
          <p:cNvPr id="6151" name="Rectangle 6">
            <a:extLst>
              <a:ext uri="{FF2B5EF4-FFF2-40B4-BE49-F238E27FC236}">
                <a16:creationId xmlns:a16="http://schemas.microsoft.com/office/drawing/2014/main" id="{306C755F-DEE2-426E-B7C5-B74BB4D72899}"/>
              </a:ext>
            </a:extLst>
          </p:cNvPr>
          <p:cNvSpPr>
            <a:spLocks noChangeArrowheads="1"/>
          </p:cNvSpPr>
          <p:nvPr/>
        </p:nvSpPr>
        <p:spPr bwMode="auto">
          <a:xfrm>
            <a:off x="914400" y="4908550"/>
            <a:ext cx="8683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20000"/>
              </a:lnSpc>
            </a:pPr>
            <a:r>
              <a:rPr lang="en-US" altLang="en-US" sz="1600">
                <a:solidFill>
                  <a:srgbClr val="C00000"/>
                </a:solidFill>
                <a:latin typeface="Sitka Text" panose="02000505000000020004" pitchFamily="2" charset="0"/>
              </a:rPr>
              <a:t>Source</a:t>
            </a:r>
          </a:p>
        </p:txBody>
      </p:sp>
      <p:sp>
        <p:nvSpPr>
          <p:cNvPr id="6152" name="Rectangle 7">
            <a:extLst>
              <a:ext uri="{FF2B5EF4-FFF2-40B4-BE49-F238E27FC236}">
                <a16:creationId xmlns:a16="http://schemas.microsoft.com/office/drawing/2014/main" id="{DFA4490B-5D8D-4CCF-9391-C5D3F5D99EEF}"/>
              </a:ext>
            </a:extLst>
          </p:cNvPr>
          <p:cNvSpPr>
            <a:spLocks noChangeArrowheads="1"/>
          </p:cNvSpPr>
          <p:nvPr/>
        </p:nvSpPr>
        <p:spPr bwMode="auto">
          <a:xfrm>
            <a:off x="3335338" y="4965700"/>
            <a:ext cx="23955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600">
                <a:solidFill>
                  <a:srgbClr val="C00000"/>
                </a:solidFill>
                <a:latin typeface="Sitka Text" panose="02000505000000020004" pitchFamily="2" charset="0"/>
              </a:rPr>
              <a:t>Intermediate Devices </a:t>
            </a:r>
            <a:endParaRPr lang="en-US" altLang="en-US" sz="1600">
              <a:solidFill>
                <a:srgbClr val="C00000"/>
              </a:solidFill>
            </a:endParaRPr>
          </a:p>
        </p:txBody>
      </p:sp>
      <p:sp>
        <p:nvSpPr>
          <p:cNvPr id="6153" name="Rectangle 8">
            <a:extLst>
              <a:ext uri="{FF2B5EF4-FFF2-40B4-BE49-F238E27FC236}">
                <a16:creationId xmlns:a16="http://schemas.microsoft.com/office/drawing/2014/main" id="{A8F4DAD7-2225-4DC9-8EB5-028DC9EDA536}"/>
              </a:ext>
            </a:extLst>
          </p:cNvPr>
          <p:cNvSpPr>
            <a:spLocks noChangeArrowheads="1"/>
          </p:cNvSpPr>
          <p:nvPr/>
        </p:nvSpPr>
        <p:spPr bwMode="auto">
          <a:xfrm>
            <a:off x="7010400" y="4938713"/>
            <a:ext cx="13716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20000"/>
              </a:lnSpc>
            </a:pPr>
            <a:r>
              <a:rPr lang="en-US" altLang="en-US" sz="1600">
                <a:solidFill>
                  <a:srgbClr val="C00000"/>
                </a:solidFill>
                <a:latin typeface="Sitka Text" panose="02000505000000020004" pitchFamily="2" charset="0"/>
              </a:rPr>
              <a:t>Destination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頁尾版面配置區 1">
            <a:extLst>
              <a:ext uri="{FF2B5EF4-FFF2-40B4-BE49-F238E27FC236}">
                <a16:creationId xmlns:a16="http://schemas.microsoft.com/office/drawing/2014/main" id="{6A27B3E7-44A4-4D56-97D8-329FBF410CFB}"/>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41987" name="投影片編號版面配置區 2">
            <a:extLst>
              <a:ext uri="{FF2B5EF4-FFF2-40B4-BE49-F238E27FC236}">
                <a16:creationId xmlns:a16="http://schemas.microsoft.com/office/drawing/2014/main" id="{D3D517EE-CC92-4383-A0BE-25F986B1B39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7EE0766B-5940-42E2-BE69-FE4F4CC0DFA2}" type="slidenum">
              <a:rPr lang="en-US" altLang="zh-TW" b="0" smtClean="0">
                <a:ea typeface="新細明體" panose="02020500000000000000" pitchFamily="18" charset="-120"/>
              </a:rPr>
              <a:pPr/>
              <a:t>20</a:t>
            </a:fld>
            <a:endParaRPr lang="en-US" altLang="zh-TW" b="0">
              <a:ea typeface="新細明體" panose="02020500000000000000" pitchFamily="18" charset="-120"/>
            </a:endParaRPr>
          </a:p>
        </p:txBody>
      </p:sp>
      <p:sp>
        <p:nvSpPr>
          <p:cNvPr id="41988" name="Rectangle 2">
            <a:extLst>
              <a:ext uri="{FF2B5EF4-FFF2-40B4-BE49-F238E27FC236}">
                <a16:creationId xmlns:a16="http://schemas.microsoft.com/office/drawing/2014/main" id="{9FE2E106-DF24-49C2-A306-9C653B8D19ED}"/>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1989" name="Rectangle 3">
            <a:extLst>
              <a:ext uri="{FF2B5EF4-FFF2-40B4-BE49-F238E27FC236}">
                <a16:creationId xmlns:a16="http://schemas.microsoft.com/office/drawing/2014/main" id="{D5AC1665-00F3-48F4-AFCA-5ED060ADAAD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1990" name="Rectangle 4">
            <a:extLst>
              <a:ext uri="{FF2B5EF4-FFF2-40B4-BE49-F238E27FC236}">
                <a16:creationId xmlns:a16="http://schemas.microsoft.com/office/drawing/2014/main" id="{B7794345-8061-4A34-B8F8-FC20E37A0780}"/>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1991" name="Rectangle 5">
            <a:extLst>
              <a:ext uri="{FF2B5EF4-FFF2-40B4-BE49-F238E27FC236}">
                <a16:creationId xmlns:a16="http://schemas.microsoft.com/office/drawing/2014/main" id="{5ECF75F4-1990-448B-ACFE-AB2A84E0EC81}"/>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1992" name="Rectangle 6">
            <a:extLst>
              <a:ext uri="{FF2B5EF4-FFF2-40B4-BE49-F238E27FC236}">
                <a16:creationId xmlns:a16="http://schemas.microsoft.com/office/drawing/2014/main" id="{D1A43DE2-65E0-47F3-85E2-E602B0960322}"/>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1993" name="Rectangle 7">
            <a:extLst>
              <a:ext uri="{FF2B5EF4-FFF2-40B4-BE49-F238E27FC236}">
                <a16:creationId xmlns:a16="http://schemas.microsoft.com/office/drawing/2014/main" id="{C676ABBB-E4D3-40C4-9737-DB7DCA077C98}"/>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1994" name="Rectangle 8">
            <a:extLst>
              <a:ext uri="{FF2B5EF4-FFF2-40B4-BE49-F238E27FC236}">
                <a16:creationId xmlns:a16="http://schemas.microsoft.com/office/drawing/2014/main" id="{9CA3763A-77A9-4A62-938D-C343F9CA68E0}"/>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26025" name="Line 9">
            <a:extLst>
              <a:ext uri="{FF2B5EF4-FFF2-40B4-BE49-F238E27FC236}">
                <a16:creationId xmlns:a16="http://schemas.microsoft.com/office/drawing/2014/main" id="{7E4D1A5A-F629-4200-99C8-B3A132971E16}"/>
              </a:ext>
            </a:extLst>
          </p:cNvPr>
          <p:cNvSpPr>
            <a:spLocks noChangeShapeType="1"/>
          </p:cNvSpPr>
          <p:nvPr/>
        </p:nvSpPr>
        <p:spPr bwMode="auto">
          <a:xfrm>
            <a:off x="609600" y="26241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6026" name="Line 10">
            <a:extLst>
              <a:ext uri="{FF2B5EF4-FFF2-40B4-BE49-F238E27FC236}">
                <a16:creationId xmlns:a16="http://schemas.microsoft.com/office/drawing/2014/main" id="{D0E8D6A8-7CC0-4703-83B1-8FF01217309C}"/>
              </a:ext>
            </a:extLst>
          </p:cNvPr>
          <p:cNvSpPr>
            <a:spLocks noChangeShapeType="1"/>
          </p:cNvSpPr>
          <p:nvPr/>
        </p:nvSpPr>
        <p:spPr bwMode="auto">
          <a:xfrm>
            <a:off x="609600" y="43434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26027" name="Rectangle 11">
            <a:extLst>
              <a:ext uri="{FF2B5EF4-FFF2-40B4-BE49-F238E27FC236}">
                <a16:creationId xmlns:a16="http://schemas.microsoft.com/office/drawing/2014/main" id="{43EFC465-3E7B-4C67-9B6D-1A3D9190368A}"/>
              </a:ext>
            </a:extLst>
          </p:cNvPr>
          <p:cNvSpPr>
            <a:spLocks noChangeArrowheads="1"/>
          </p:cNvSpPr>
          <p:nvPr/>
        </p:nvSpPr>
        <p:spPr bwMode="auto">
          <a:xfrm>
            <a:off x="647700" y="2716213"/>
            <a:ext cx="8077200" cy="1570037"/>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The total length field defines the </a:t>
            </a:r>
            <a:r>
              <a:rPr lang="en-US" altLang="zh-TW" sz="3200" i="1">
                <a:solidFill>
                  <a:srgbClr val="C00000"/>
                </a:solidFill>
                <a:latin typeface="Arial" panose="020B0604020202020204" pitchFamily="34" charset="0"/>
                <a:ea typeface="新細明體" panose="02020500000000000000" pitchFamily="18" charset="-120"/>
              </a:rPr>
              <a:t>total length</a:t>
            </a:r>
            <a:r>
              <a:rPr lang="en-US" altLang="zh-TW" sz="3200" i="1">
                <a:solidFill>
                  <a:schemeClr val="bg1"/>
                </a:solidFill>
                <a:latin typeface="Arial" panose="020B0604020202020204" pitchFamily="34" charset="0"/>
                <a:ea typeface="新細明體" panose="02020500000000000000" pitchFamily="18" charset="-120"/>
              </a:rPr>
              <a:t> of the datagram </a:t>
            </a:r>
            <a:r>
              <a:rPr lang="en-US" altLang="zh-TW" sz="3200" i="1">
                <a:solidFill>
                  <a:srgbClr val="FFFF00"/>
                </a:solidFill>
                <a:latin typeface="Arial" panose="020B0604020202020204" pitchFamily="34" charset="0"/>
                <a:ea typeface="新細明體" panose="02020500000000000000" pitchFamily="18" charset="-120"/>
              </a:rPr>
              <a:t>including the header.</a:t>
            </a:r>
          </a:p>
        </p:txBody>
      </p:sp>
      <p:grpSp>
        <p:nvGrpSpPr>
          <p:cNvPr id="726028" name="Group 12">
            <a:extLst>
              <a:ext uri="{FF2B5EF4-FFF2-40B4-BE49-F238E27FC236}">
                <a16:creationId xmlns:a16="http://schemas.microsoft.com/office/drawing/2014/main" id="{D035AFEF-05B3-455F-AE74-1618641A0158}"/>
              </a:ext>
            </a:extLst>
          </p:cNvPr>
          <p:cNvGrpSpPr>
            <a:grpSpLocks/>
          </p:cNvGrpSpPr>
          <p:nvPr/>
        </p:nvGrpSpPr>
        <p:grpSpPr bwMode="auto">
          <a:xfrm>
            <a:off x="609600" y="1981200"/>
            <a:ext cx="1143000" cy="566738"/>
            <a:chOff x="1200" y="1248"/>
            <a:chExt cx="720" cy="357"/>
          </a:xfrm>
        </p:grpSpPr>
        <p:pic>
          <p:nvPicPr>
            <p:cNvPr id="42001" name="Picture 13">
              <a:extLst>
                <a:ext uri="{FF2B5EF4-FFF2-40B4-BE49-F238E27FC236}">
                  <a16:creationId xmlns:a16="http://schemas.microsoft.com/office/drawing/2014/main" id="{5BF1F6EA-8799-4AE4-81FC-E2A1F4FB9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002" name="Text Box 14">
              <a:extLst>
                <a:ext uri="{FF2B5EF4-FFF2-40B4-BE49-F238E27FC236}">
                  <a16:creationId xmlns:a16="http://schemas.microsoft.com/office/drawing/2014/main" id="{543809FB-CE1F-4922-B6BC-72D522443E2E}"/>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
        <p:nvSpPr>
          <p:cNvPr id="41999" name="Rectangle 16">
            <a:extLst>
              <a:ext uri="{FF2B5EF4-FFF2-40B4-BE49-F238E27FC236}">
                <a16:creationId xmlns:a16="http://schemas.microsoft.com/office/drawing/2014/main" id="{EF37FF04-37E3-40B1-B64F-4E75640C4E19}"/>
              </a:ext>
            </a:extLst>
          </p:cNvPr>
          <p:cNvSpPr>
            <a:spLocks noChangeArrowheads="1"/>
          </p:cNvSpPr>
          <p:nvPr/>
        </p:nvSpPr>
        <p:spPr bwMode="auto">
          <a:xfrm>
            <a:off x="1044575" y="4805182"/>
            <a:ext cx="76739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2400" dirty="0">
                <a:ea typeface="新細明體" panose="02020500000000000000" pitchFamily="18" charset="-120"/>
              </a:rPr>
              <a:t>Total Length= Length of Data</a:t>
            </a:r>
            <a:r>
              <a:rPr lang="en-US" altLang="zh-TW" sz="2400" dirty="0">
                <a:solidFill>
                  <a:srgbClr val="C00000"/>
                </a:solidFill>
                <a:ea typeface="新細明體" panose="02020500000000000000" pitchFamily="18" charset="-120"/>
              </a:rPr>
              <a:t>+</a:t>
            </a:r>
            <a:r>
              <a:rPr lang="en-US" altLang="zh-TW" sz="2400" dirty="0">
                <a:ea typeface="新細明體" panose="02020500000000000000" pitchFamily="18" charset="-120"/>
              </a:rPr>
              <a:t> Header Length</a:t>
            </a:r>
            <a:endParaRPr lang="zh-TW" altLang="zh-TW" sz="2400" dirty="0">
              <a:ea typeface="新細明體" panose="02020500000000000000" pitchFamily="18" charset="-120"/>
            </a:endParaRPr>
          </a:p>
          <a:p>
            <a:pPr eaLnBrk="1" hangingPunct="1"/>
            <a:endParaRPr lang="en-US" altLang="zh-TW" sz="2400" dirty="0">
              <a:ea typeface="新細明體" panose="02020500000000000000" pitchFamily="18" charset="-120"/>
            </a:endParaRPr>
          </a:p>
          <a:p>
            <a:pPr eaLnBrk="1" hangingPunct="1"/>
            <a:r>
              <a:rPr lang="en-US" altLang="zh-TW" sz="2400" dirty="0">
                <a:ea typeface="新細明體" panose="02020500000000000000" pitchFamily="18" charset="-120"/>
              </a:rPr>
              <a:t>Length of Data= Total Length </a:t>
            </a:r>
            <a:r>
              <a:rPr lang="en-US" altLang="zh-TW" sz="2400" dirty="0">
                <a:solidFill>
                  <a:srgbClr val="C00000"/>
                </a:solidFill>
                <a:ea typeface="新細明體" panose="02020500000000000000" pitchFamily="18" charset="-120"/>
              </a:rPr>
              <a:t>–</a:t>
            </a:r>
            <a:r>
              <a:rPr lang="en-US" altLang="zh-TW" sz="2400" dirty="0">
                <a:ea typeface="新細明體" panose="02020500000000000000" pitchFamily="18" charset="-120"/>
              </a:rPr>
              <a:t> Header Length</a:t>
            </a:r>
            <a:endParaRPr lang="zh-TW" altLang="zh-TW" sz="2400" dirty="0">
              <a:ea typeface="新細明體" panose="02020500000000000000" pitchFamily="18" charset="-120"/>
            </a:endParaRPr>
          </a:p>
        </p:txBody>
      </p:sp>
      <p:sp>
        <p:nvSpPr>
          <p:cNvPr id="42000" name="Rectangle 1">
            <a:extLst>
              <a:ext uri="{FF2B5EF4-FFF2-40B4-BE49-F238E27FC236}">
                <a16:creationId xmlns:a16="http://schemas.microsoft.com/office/drawing/2014/main" id="{114CC417-59D3-45C6-BC79-AC8DF38FE96F}"/>
              </a:ext>
            </a:extLst>
          </p:cNvPr>
          <p:cNvSpPr>
            <a:spLocks noChangeArrowheads="1"/>
          </p:cNvSpPr>
          <p:nvPr/>
        </p:nvSpPr>
        <p:spPr bwMode="auto">
          <a:xfrm>
            <a:off x="1617663" y="790575"/>
            <a:ext cx="32575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3200" dirty="0">
                <a:latin typeface="Times New Roman" panose="02020603050405020304" pitchFamily="18" charset="0"/>
              </a:rPr>
              <a:t>Total length field </a:t>
            </a:r>
            <a:endParaRPr lang="en-US" altLang="en-US" sz="3200" dirty="0"/>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B8BF2E5A-5B29-4357-BA0B-64797CA02CCA}"/>
                  </a:ext>
                </a:extLst>
              </p:cNvPr>
              <p:cNvGraphicFramePr>
                <a:graphicFrameLocks noChangeAspect="1"/>
              </p:cNvGraphicFramePr>
              <p:nvPr>
                <p:extLst>
                  <p:ext uri="{D42A27DB-BD31-4B8C-83A1-F6EECF244321}">
                    <p14:modId xmlns:p14="http://schemas.microsoft.com/office/powerpoint/2010/main" val="2038168583"/>
                  </p:ext>
                </p:extLst>
              </p:nvPr>
            </p:nvGraphicFramePr>
            <p:xfrm>
              <a:off x="6490252" y="307816"/>
              <a:ext cx="2286000" cy="1714500"/>
            </p:xfrm>
            <a:graphic>
              <a:graphicData uri="http://schemas.microsoft.com/office/powerpoint/2016/slidezoom">
                <pslz:sldZm>
                  <pslz:sldZmObj sldId="725" cId="2098869980">
                    <pslz:zmPr id="{22DA20E3-0A40-4468-AD71-159EB9DAC274}" returnToParent="0" transitionDur="1000">
                      <p166:blipFill xmlns:p166="http://schemas.microsoft.com/office/powerpoint/2016/6/main">
                        <a:blip r:embed="rId4"/>
                        <a:stretch>
                          <a:fillRect/>
                        </a:stretch>
                      </p166:blipFill>
                      <p166:spPr xmlns:p166="http://schemas.microsoft.com/office/powerpoint/2016/6/main">
                        <a:xfrm>
                          <a:off x="0" y="0"/>
                          <a:ext cx="2286000" cy="1714500"/>
                        </a:xfrm>
                        <a:prstGeom prst="rect">
                          <a:avLst/>
                        </a:prstGeom>
                        <a:ln w="3175">
                          <a:solidFill>
                            <a:prstClr val="ltGray"/>
                          </a:solidFill>
                        </a:ln>
                      </p166:spPr>
                    </pslz:zmPr>
                  </pslz:sldZmObj>
                </pslz:sldZm>
              </a:graphicData>
            </a:graphic>
          </p:graphicFrame>
        </mc:Choice>
        <mc:Fallback xmlns="">
          <p:pic>
            <p:nvPicPr>
              <p:cNvPr id="4" name="Slide Zoom 3">
                <a:hlinkClick r:id="rId5" action="ppaction://hlinksldjump"/>
                <a:extLst>
                  <a:ext uri="{FF2B5EF4-FFF2-40B4-BE49-F238E27FC236}">
                    <a16:creationId xmlns:a16="http://schemas.microsoft.com/office/drawing/2014/main" id="{B8BF2E5A-5B29-4357-BA0B-64797CA02CCA}"/>
                  </a:ext>
                </a:extLst>
              </p:cNvPr>
              <p:cNvPicPr>
                <a:picLocks noGrp="1" noRot="1" noChangeAspect="1" noMove="1" noResize="1" noEditPoints="1" noAdjustHandles="1" noChangeArrowheads="1" noChangeShapeType="1"/>
              </p:cNvPicPr>
              <p:nvPr/>
            </p:nvPicPr>
            <p:blipFill>
              <a:blip r:embed="rId6"/>
              <a:stretch>
                <a:fillRect/>
              </a:stretch>
            </p:blipFill>
            <p:spPr>
              <a:xfrm>
                <a:off x="6490252" y="307816"/>
                <a:ext cx="2286000" cy="1714500"/>
              </a:xfrm>
              <a:prstGeom prst="rect">
                <a:avLst/>
              </a:prstGeom>
              <a:ln w="3175">
                <a:solidFill>
                  <a:prstClr val="ltGray"/>
                </a:solidFill>
              </a:ln>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6028"/>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726028"/>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726025"/>
                                        </p:tgtEl>
                                        <p:attrNameLst>
                                          <p:attrName>style.visibility</p:attrName>
                                        </p:attrNameLst>
                                      </p:cBhvr>
                                      <p:to>
                                        <p:strVal val="visible"/>
                                      </p:to>
                                    </p:set>
                                    <p:animEffect transition="in" filter="checkerboard(across)">
                                      <p:cBhvr>
                                        <p:cTn id="13" dur="500"/>
                                        <p:tgtEl>
                                          <p:spTgt spid="726025"/>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726026"/>
                                        </p:tgtEl>
                                        <p:attrNameLst>
                                          <p:attrName>style.visibility</p:attrName>
                                        </p:attrNameLst>
                                      </p:cBhvr>
                                      <p:to>
                                        <p:strVal val="visible"/>
                                      </p:to>
                                    </p:set>
                                    <p:animEffect transition="in" filter="checkerboard(across)">
                                      <p:cBhvr>
                                        <p:cTn id="17" dur="500"/>
                                        <p:tgtEl>
                                          <p:spTgt spid="726026"/>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726027"/>
                                        </p:tgtEl>
                                        <p:attrNameLst>
                                          <p:attrName>style.visibility</p:attrName>
                                        </p:attrNameLst>
                                      </p:cBhvr>
                                      <p:to>
                                        <p:strVal val="visible"/>
                                      </p:to>
                                    </p:set>
                                    <p:animEffect transition="in" filter="checkerboard(across)">
                                      <p:cBhvr>
                                        <p:cTn id="21" dur="500"/>
                                        <p:tgtEl>
                                          <p:spTgt spid="726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頁尾版面配置區 1">
            <a:extLst>
              <a:ext uri="{FF2B5EF4-FFF2-40B4-BE49-F238E27FC236}">
                <a16:creationId xmlns:a16="http://schemas.microsoft.com/office/drawing/2014/main" id="{CFA47910-840C-425A-8C4A-585844D1C396}"/>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44035" name="投影片編號版面配置區 2">
            <a:extLst>
              <a:ext uri="{FF2B5EF4-FFF2-40B4-BE49-F238E27FC236}">
                <a16:creationId xmlns:a16="http://schemas.microsoft.com/office/drawing/2014/main" id="{3BD0A3D1-687B-439A-A117-B629D74CBA10}"/>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BED376C-FF0A-4F4E-A820-1342AEFAC749}" type="slidenum">
              <a:rPr lang="en-US" altLang="zh-TW" b="0" smtClean="0">
                <a:ea typeface="新細明體" panose="02020500000000000000" pitchFamily="18" charset="-120"/>
              </a:rPr>
              <a:pPr/>
              <a:t>21</a:t>
            </a:fld>
            <a:endParaRPr lang="en-US" altLang="zh-TW" b="0">
              <a:ea typeface="新細明體" panose="02020500000000000000" pitchFamily="18" charset="-120"/>
            </a:endParaRPr>
          </a:p>
        </p:txBody>
      </p:sp>
      <p:sp>
        <p:nvSpPr>
          <p:cNvPr id="44036" name="Text Box 2">
            <a:extLst>
              <a:ext uri="{FF2B5EF4-FFF2-40B4-BE49-F238E27FC236}">
                <a16:creationId xmlns:a16="http://schemas.microsoft.com/office/drawing/2014/main" id="{8962C6DC-C220-4CCA-B566-DFB2F74662DE}"/>
              </a:ext>
            </a:extLst>
          </p:cNvPr>
          <p:cNvSpPr txBox="1">
            <a:spLocks noChangeArrowheads="1"/>
          </p:cNvSpPr>
          <p:nvPr/>
        </p:nvSpPr>
        <p:spPr bwMode="auto">
          <a:xfrm>
            <a:off x="990600" y="90488"/>
            <a:ext cx="73152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7.4</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Encapsulation of a small datagram in an Ethernet frame</a:t>
            </a:r>
          </a:p>
        </p:txBody>
      </p:sp>
      <p:sp>
        <p:nvSpPr>
          <p:cNvPr id="44037" name="Rectangle 3">
            <a:extLst>
              <a:ext uri="{FF2B5EF4-FFF2-40B4-BE49-F238E27FC236}">
                <a16:creationId xmlns:a16="http://schemas.microsoft.com/office/drawing/2014/main" id="{FE0F2C10-EE06-4E9A-A316-F671179F0240}"/>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4038" name="Rectangle 4">
            <a:extLst>
              <a:ext uri="{FF2B5EF4-FFF2-40B4-BE49-F238E27FC236}">
                <a16:creationId xmlns:a16="http://schemas.microsoft.com/office/drawing/2014/main" id="{3F18DE14-285B-4A0A-94D8-AB70762E70C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4039" name="Rectangle 5">
            <a:extLst>
              <a:ext uri="{FF2B5EF4-FFF2-40B4-BE49-F238E27FC236}">
                <a16:creationId xmlns:a16="http://schemas.microsoft.com/office/drawing/2014/main" id="{A06AD450-79C4-4621-A414-A1536AFC0E47}"/>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4040" name="Rectangle 6">
            <a:extLst>
              <a:ext uri="{FF2B5EF4-FFF2-40B4-BE49-F238E27FC236}">
                <a16:creationId xmlns:a16="http://schemas.microsoft.com/office/drawing/2014/main" id="{67BD91D9-4FD0-4CBE-8CB6-2E1AD581334A}"/>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4041" name="Rectangle 7">
            <a:extLst>
              <a:ext uri="{FF2B5EF4-FFF2-40B4-BE49-F238E27FC236}">
                <a16:creationId xmlns:a16="http://schemas.microsoft.com/office/drawing/2014/main" id="{1BBB3DCC-5CF8-47A9-B952-25253037CE02}"/>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4042" name="Rectangle 8">
            <a:extLst>
              <a:ext uri="{FF2B5EF4-FFF2-40B4-BE49-F238E27FC236}">
                <a16:creationId xmlns:a16="http://schemas.microsoft.com/office/drawing/2014/main" id="{903267D6-2669-4660-8DB2-439E5B916605}"/>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4043" name="Rectangle 9">
            <a:extLst>
              <a:ext uri="{FF2B5EF4-FFF2-40B4-BE49-F238E27FC236}">
                <a16:creationId xmlns:a16="http://schemas.microsoft.com/office/drawing/2014/main" id="{F3416775-714D-49E1-87D6-1450B022C171}"/>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44044" name="Picture 10">
            <a:extLst>
              <a:ext uri="{FF2B5EF4-FFF2-40B4-BE49-F238E27FC236}">
                <a16:creationId xmlns:a16="http://schemas.microsoft.com/office/drawing/2014/main" id="{D435E945-21B3-4BC0-B6C6-24C705E29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13" y="2438400"/>
            <a:ext cx="8447087"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45" name="Rectangle 1">
            <a:extLst>
              <a:ext uri="{FF2B5EF4-FFF2-40B4-BE49-F238E27FC236}">
                <a16:creationId xmlns:a16="http://schemas.microsoft.com/office/drawing/2014/main" id="{CE8CAB6A-22AA-4745-BEA5-7501C4260B4D}"/>
              </a:ext>
            </a:extLst>
          </p:cNvPr>
          <p:cNvSpPr>
            <a:spLocks noChangeArrowheads="1"/>
          </p:cNvSpPr>
          <p:nvPr/>
        </p:nvSpPr>
        <p:spPr bwMode="auto">
          <a:xfrm>
            <a:off x="696595" y="5628482"/>
            <a:ext cx="80216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Sitka Text" panose="02000505000000020004" pitchFamily="2" charset="0"/>
              </a:rPr>
              <a:t>At the next receiving end, the total length field helps to determine how much is really data and how much is padding.</a:t>
            </a:r>
            <a:endParaRPr lang="zh-TW" altLang="zh-TW" dirty="0">
              <a:latin typeface="Sitka Text" panose="02000505000000020004" pitchFamily="2" charset="0"/>
              <a:ea typeface="新細明體" panose="02020500000000000000" pitchFamily="18" charset="-120"/>
            </a:endParaRPr>
          </a:p>
        </p:txBody>
      </p:sp>
      <p:sp>
        <p:nvSpPr>
          <p:cNvPr id="44046" name="Rectangle 2">
            <a:extLst>
              <a:ext uri="{FF2B5EF4-FFF2-40B4-BE49-F238E27FC236}">
                <a16:creationId xmlns:a16="http://schemas.microsoft.com/office/drawing/2014/main" id="{445B5D38-1D20-468E-92BB-D19CB3711B5D}"/>
              </a:ext>
            </a:extLst>
          </p:cNvPr>
          <p:cNvSpPr>
            <a:spLocks noChangeArrowheads="1"/>
          </p:cNvSpPr>
          <p:nvPr/>
        </p:nvSpPr>
        <p:spPr bwMode="auto">
          <a:xfrm>
            <a:off x="1492250" y="1370013"/>
            <a:ext cx="69659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800">
                <a:solidFill>
                  <a:srgbClr val="C00000"/>
                </a:solidFill>
              </a:rPr>
              <a:t>Total Length=Header Size+Data size</a:t>
            </a:r>
          </a:p>
        </p:txBody>
      </p:sp>
      <p:sp>
        <p:nvSpPr>
          <p:cNvPr id="44047" name="Rectangle 1">
            <a:extLst>
              <a:ext uri="{FF2B5EF4-FFF2-40B4-BE49-F238E27FC236}">
                <a16:creationId xmlns:a16="http://schemas.microsoft.com/office/drawing/2014/main" id="{643DEACD-41F8-402B-8A45-6BAC3CDC9883}"/>
              </a:ext>
            </a:extLst>
          </p:cNvPr>
          <p:cNvSpPr>
            <a:spLocks noChangeArrowheads="1"/>
          </p:cNvSpPr>
          <p:nvPr/>
        </p:nvSpPr>
        <p:spPr bwMode="auto">
          <a:xfrm>
            <a:off x="749300" y="4043363"/>
            <a:ext cx="760888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dirty="0">
                <a:latin typeface="Sitka Text" panose="02000505000000020004" pitchFamily="2" charset="0"/>
                <a:ea typeface="新細明體" panose="02020500000000000000" pitchFamily="18" charset="-120"/>
              </a:rPr>
              <a:t>For example, if </a:t>
            </a:r>
            <a:r>
              <a:rPr lang="en-US" altLang="zh-TW" b="0" dirty="0">
                <a:latin typeface="Sitka Text" panose="02000505000000020004" pitchFamily="2" charset="0"/>
                <a:ea typeface="新細明體" panose="02020500000000000000" pitchFamily="18" charset="-120"/>
              </a:rPr>
              <a:t>IP packet is </a:t>
            </a:r>
            <a:r>
              <a:rPr lang="en-US" altLang="zh-TW" dirty="0">
                <a:latin typeface="Sitka Text" panose="02000505000000020004" pitchFamily="2" charset="0"/>
                <a:ea typeface="新細明體" panose="02020500000000000000" pitchFamily="18" charset="-120"/>
              </a:rPr>
              <a:t>of </a:t>
            </a:r>
            <a:r>
              <a:rPr lang="en-US" altLang="zh-TW" dirty="0">
                <a:latin typeface="Timen ew"/>
                <a:ea typeface="新細明體" panose="02020500000000000000" pitchFamily="18" charset="-120"/>
              </a:rPr>
              <a:t>40</a:t>
            </a:r>
            <a:r>
              <a:rPr lang="en-US" altLang="zh-TW" dirty="0">
                <a:latin typeface="Sitka Text" panose="02000505000000020004" pitchFamily="2" charset="0"/>
                <a:ea typeface="新細明體" panose="02020500000000000000" pitchFamily="18" charset="-120"/>
              </a:rPr>
              <a:t> bytes size </a:t>
            </a:r>
            <a:r>
              <a:rPr lang="en-US" altLang="zh-TW" b="0" dirty="0">
                <a:latin typeface="Sitka Text" panose="02000505000000020004" pitchFamily="2" charset="0"/>
                <a:ea typeface="新細明體" panose="02020500000000000000" pitchFamily="18" charset="-120"/>
              </a:rPr>
              <a:t>where </a:t>
            </a:r>
            <a:r>
              <a:rPr lang="en-US" altLang="zh-TW" dirty="0">
                <a:latin typeface="Sitka Text" panose="02000505000000020004" pitchFamily="2" charset="0"/>
                <a:ea typeface="新細明體" panose="02020500000000000000" pitchFamily="18" charset="-120"/>
              </a:rPr>
              <a:t>Header is </a:t>
            </a:r>
            <a:r>
              <a:rPr lang="en-US" altLang="zh-TW" dirty="0">
                <a:latin typeface="Timen ew"/>
                <a:ea typeface="新細明體" panose="02020500000000000000" pitchFamily="18" charset="-120"/>
              </a:rPr>
              <a:t>20</a:t>
            </a:r>
            <a:r>
              <a:rPr lang="en-US" altLang="zh-TW" dirty="0">
                <a:latin typeface="Sitka Text" panose="02000505000000020004" pitchFamily="2" charset="0"/>
                <a:ea typeface="新細明體" panose="02020500000000000000" pitchFamily="18" charset="-120"/>
              </a:rPr>
              <a:t> </a:t>
            </a:r>
            <a:r>
              <a:rPr lang="en-US" altLang="zh-TW" b="0" dirty="0">
                <a:latin typeface="Sitka Text" panose="02000505000000020004" pitchFamily="2" charset="0"/>
                <a:ea typeface="新細明體" panose="02020500000000000000" pitchFamily="18" charset="-120"/>
              </a:rPr>
              <a:t>Byte </a:t>
            </a:r>
            <a:r>
              <a:rPr lang="en-US" altLang="zh-TW" dirty="0">
                <a:solidFill>
                  <a:srgbClr val="C00000"/>
                </a:solidFill>
                <a:latin typeface="Sitka Text" panose="02000505000000020004" pitchFamily="2" charset="0"/>
                <a:ea typeface="新細明體" panose="02020500000000000000" pitchFamily="18" charset="-120"/>
              </a:rPr>
              <a:t>+</a:t>
            </a:r>
            <a:r>
              <a:rPr lang="en-US" altLang="zh-TW" b="0" dirty="0">
                <a:latin typeface="Sitka Text" panose="02000505000000020004" pitchFamily="2" charset="0"/>
                <a:ea typeface="新細明體" panose="02020500000000000000" pitchFamily="18" charset="-120"/>
              </a:rPr>
              <a:t> </a:t>
            </a:r>
            <a:r>
              <a:rPr lang="en-US" altLang="zh-TW" dirty="0">
                <a:latin typeface="Sitka Text" panose="02000505000000020004" pitchFamily="2" charset="0"/>
                <a:ea typeface="新細明體" panose="02020500000000000000" pitchFamily="18" charset="-120"/>
              </a:rPr>
              <a:t>Data is </a:t>
            </a:r>
            <a:r>
              <a:rPr lang="en-US" altLang="zh-TW" dirty="0">
                <a:latin typeface="Timen ew"/>
                <a:ea typeface="新細明體" panose="02020500000000000000" pitchFamily="18" charset="-120"/>
              </a:rPr>
              <a:t>20</a:t>
            </a:r>
            <a:r>
              <a:rPr lang="en-US" altLang="zh-TW" dirty="0">
                <a:latin typeface="Sitka Text" panose="02000505000000020004" pitchFamily="2" charset="0"/>
                <a:ea typeface="新細明體" panose="02020500000000000000" pitchFamily="18" charset="-120"/>
              </a:rPr>
              <a:t> Byte. </a:t>
            </a:r>
          </a:p>
          <a:p>
            <a:r>
              <a:rPr lang="en-US" altLang="zh-TW" dirty="0">
                <a:latin typeface="Sitka Text" panose="02000505000000020004" pitchFamily="2" charset="0"/>
                <a:ea typeface="新細明體" panose="02020500000000000000" pitchFamily="18" charset="-120"/>
              </a:rPr>
              <a:t>If this IP packet is encapsulated in Ethernet data frame</a:t>
            </a:r>
            <a:r>
              <a:rPr lang="en-US" altLang="zh-TW" b="0" dirty="0">
                <a:latin typeface="Sitka Text" panose="02000505000000020004" pitchFamily="2" charset="0"/>
                <a:ea typeface="新細明體" panose="02020500000000000000" pitchFamily="18" charset="-120"/>
              </a:rPr>
              <a:t>, then </a:t>
            </a:r>
            <a:r>
              <a:rPr lang="en-US" altLang="zh-TW" dirty="0">
                <a:latin typeface="Sitka Text" panose="02000505000000020004" pitchFamily="2" charset="0"/>
                <a:ea typeface="新細明體" panose="02020500000000000000" pitchFamily="18" charset="-120"/>
              </a:rPr>
              <a:t>6 Byte Padding </a:t>
            </a:r>
            <a:r>
              <a:rPr lang="en-US" altLang="zh-TW" b="0" dirty="0">
                <a:latin typeface="Sitka Text" panose="02000505000000020004" pitchFamily="2" charset="0"/>
                <a:ea typeface="新細明體" panose="02020500000000000000" pitchFamily="18" charset="-120"/>
              </a:rPr>
              <a:t>is needed to fulfill </a:t>
            </a:r>
            <a:r>
              <a:rPr lang="en-US" altLang="zh-TW" dirty="0">
                <a:latin typeface="Sitka Text" panose="02000505000000020004" pitchFamily="2" charset="0"/>
                <a:ea typeface="新細明體" panose="02020500000000000000" pitchFamily="18" charset="-120"/>
              </a:rPr>
              <a:t>min size</a:t>
            </a:r>
            <a:r>
              <a:rPr lang="en-US" altLang="zh-TW" b="0" dirty="0">
                <a:latin typeface="Sitka Text" panose="02000505000000020004" pitchFamily="2" charset="0"/>
                <a:ea typeface="新細明體" panose="02020500000000000000" pitchFamily="18" charset="-120"/>
              </a:rPr>
              <a:t>(</a:t>
            </a:r>
            <a:r>
              <a:rPr lang="en-US" altLang="zh-TW" dirty="0">
                <a:latin typeface="Timen ew"/>
                <a:ea typeface="新細明體" panose="02020500000000000000" pitchFamily="18" charset="-120"/>
              </a:rPr>
              <a:t>46</a:t>
            </a:r>
            <a:r>
              <a:rPr lang="en-US" altLang="zh-TW" b="0" dirty="0">
                <a:latin typeface="Sitka Text" panose="02000505000000020004" pitchFamily="2" charset="0"/>
                <a:ea typeface="新細明體" panose="02020500000000000000" pitchFamily="18" charset="-120"/>
              </a:rPr>
              <a:t>Bytes) criteria of Ethernet data frame.</a:t>
            </a:r>
            <a:endParaRPr lang="en-US" altLang="en-US" b="0" dirty="0">
              <a:latin typeface="Sitka Text" panose="02000505000000020004" pitchFamily="2"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頁尾版面配置區 1">
            <a:extLst>
              <a:ext uri="{FF2B5EF4-FFF2-40B4-BE49-F238E27FC236}">
                <a16:creationId xmlns:a16="http://schemas.microsoft.com/office/drawing/2014/main" id="{1770EBD2-18F2-4D88-B21C-ECD2FE4391AA}"/>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46083" name="投影片編號版面配置區 2">
            <a:extLst>
              <a:ext uri="{FF2B5EF4-FFF2-40B4-BE49-F238E27FC236}">
                <a16:creationId xmlns:a16="http://schemas.microsoft.com/office/drawing/2014/main" id="{AD0844CA-C6B3-4172-BA12-179A0DBF1BB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4A865E9-5095-4989-8318-C1F00198436F}" type="slidenum">
              <a:rPr lang="en-US" altLang="zh-TW" b="0" smtClean="0">
                <a:ea typeface="新細明體" panose="02020500000000000000" pitchFamily="18" charset="-120"/>
              </a:rPr>
              <a:pPr/>
              <a:t>22</a:t>
            </a:fld>
            <a:endParaRPr lang="en-US" altLang="zh-TW" b="0">
              <a:ea typeface="新細明體" panose="02020500000000000000" pitchFamily="18" charset="-120"/>
            </a:endParaRPr>
          </a:p>
        </p:txBody>
      </p:sp>
      <p:sp>
        <p:nvSpPr>
          <p:cNvPr id="46084" name="Text Box 2">
            <a:extLst>
              <a:ext uri="{FF2B5EF4-FFF2-40B4-BE49-F238E27FC236}">
                <a16:creationId xmlns:a16="http://schemas.microsoft.com/office/drawing/2014/main" id="{43FADEDE-F3C0-4366-AC37-9A57E8BA521E}"/>
              </a:ext>
            </a:extLst>
          </p:cNvPr>
          <p:cNvSpPr txBox="1">
            <a:spLocks noChangeArrowheads="1"/>
          </p:cNvSpPr>
          <p:nvPr/>
        </p:nvSpPr>
        <p:spPr bwMode="auto">
          <a:xfrm>
            <a:off x="1077913" y="1158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Multiplexing</a:t>
            </a:r>
          </a:p>
        </p:txBody>
      </p:sp>
      <p:sp>
        <p:nvSpPr>
          <p:cNvPr id="46085" name="Rectangle 3">
            <a:extLst>
              <a:ext uri="{FF2B5EF4-FFF2-40B4-BE49-F238E27FC236}">
                <a16:creationId xmlns:a16="http://schemas.microsoft.com/office/drawing/2014/main" id="{929F52E7-4540-4498-8EF9-2E9D4AA6D27C}"/>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6086" name="Rectangle 4">
            <a:extLst>
              <a:ext uri="{FF2B5EF4-FFF2-40B4-BE49-F238E27FC236}">
                <a16:creationId xmlns:a16="http://schemas.microsoft.com/office/drawing/2014/main" id="{7C9F0129-51B3-4BB9-A838-67BFA262BF2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6087" name="Rectangle 5">
            <a:extLst>
              <a:ext uri="{FF2B5EF4-FFF2-40B4-BE49-F238E27FC236}">
                <a16:creationId xmlns:a16="http://schemas.microsoft.com/office/drawing/2014/main" id="{8D11A98D-E1AE-4897-8D45-AAF23FD64A30}"/>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6088" name="Rectangle 6">
            <a:extLst>
              <a:ext uri="{FF2B5EF4-FFF2-40B4-BE49-F238E27FC236}">
                <a16:creationId xmlns:a16="http://schemas.microsoft.com/office/drawing/2014/main" id="{35C4BE0F-2D89-4161-B2B3-41CF1FFDCB6C}"/>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6089" name="Rectangle 7">
            <a:extLst>
              <a:ext uri="{FF2B5EF4-FFF2-40B4-BE49-F238E27FC236}">
                <a16:creationId xmlns:a16="http://schemas.microsoft.com/office/drawing/2014/main" id="{C25E5964-FAEC-4B86-A721-42B04E0A01E0}"/>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6090" name="Rectangle 8">
            <a:extLst>
              <a:ext uri="{FF2B5EF4-FFF2-40B4-BE49-F238E27FC236}">
                <a16:creationId xmlns:a16="http://schemas.microsoft.com/office/drawing/2014/main" id="{BA55D0AE-340E-4BC3-BA2D-1EB040BD1103}"/>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46091" name="Rectangle 9">
            <a:extLst>
              <a:ext uri="{FF2B5EF4-FFF2-40B4-BE49-F238E27FC236}">
                <a16:creationId xmlns:a16="http://schemas.microsoft.com/office/drawing/2014/main" id="{FDAF9A55-437A-4AE5-87B3-89DEC587BC22}"/>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46092" name="Picture 10">
            <a:extLst>
              <a:ext uri="{FF2B5EF4-FFF2-40B4-BE49-F238E27FC236}">
                <a16:creationId xmlns:a16="http://schemas.microsoft.com/office/drawing/2014/main" id="{F74CABA9-3620-415E-89A4-698390FDA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3" y="1989138"/>
            <a:ext cx="8272462" cy="197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093" name="Rectangle 1">
            <a:extLst>
              <a:ext uri="{FF2B5EF4-FFF2-40B4-BE49-F238E27FC236}">
                <a16:creationId xmlns:a16="http://schemas.microsoft.com/office/drawing/2014/main" id="{56BF32C5-7A1D-4C59-847E-748EA21BD57B}"/>
              </a:ext>
            </a:extLst>
          </p:cNvPr>
          <p:cNvSpPr>
            <a:spLocks noChangeArrowheads="1"/>
          </p:cNvSpPr>
          <p:nvPr/>
        </p:nvSpPr>
        <p:spPr bwMode="auto">
          <a:xfrm>
            <a:off x="3049588" y="657225"/>
            <a:ext cx="1898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sz="2000">
                <a:solidFill>
                  <a:srgbClr val="C00000"/>
                </a:solidFill>
                <a:ea typeface="新細明體" panose="02020500000000000000" pitchFamily="18" charset="-120"/>
              </a:rPr>
              <a:t>Protocol field</a:t>
            </a:r>
            <a:endParaRPr lang="zh-TW" altLang="zh-TW" sz="2000">
              <a:solidFill>
                <a:srgbClr val="C00000"/>
              </a:solidFill>
              <a:ea typeface="新細明體" panose="02020500000000000000" pitchFamily="18" charset="-120"/>
            </a:endParaRPr>
          </a:p>
        </p:txBody>
      </p:sp>
      <p:sp>
        <p:nvSpPr>
          <p:cNvPr id="46094" name="Rectangle 1">
            <a:extLst>
              <a:ext uri="{FF2B5EF4-FFF2-40B4-BE49-F238E27FC236}">
                <a16:creationId xmlns:a16="http://schemas.microsoft.com/office/drawing/2014/main" id="{97443866-2D28-470A-8EB8-1649133077BF}"/>
              </a:ext>
            </a:extLst>
          </p:cNvPr>
          <p:cNvSpPr>
            <a:spLocks noChangeArrowheads="1"/>
          </p:cNvSpPr>
          <p:nvPr/>
        </p:nvSpPr>
        <p:spPr bwMode="auto">
          <a:xfrm>
            <a:off x="3524250" y="1336675"/>
            <a:ext cx="13858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t>8-bit field </a:t>
            </a:r>
          </a:p>
        </p:txBody>
      </p:sp>
      <p:sp>
        <p:nvSpPr>
          <p:cNvPr id="46095" name="Rectangle 1">
            <a:extLst>
              <a:ext uri="{FF2B5EF4-FFF2-40B4-BE49-F238E27FC236}">
                <a16:creationId xmlns:a16="http://schemas.microsoft.com/office/drawing/2014/main" id="{D50FCC3D-B93B-41F0-90F2-D40A301C1CD4}"/>
              </a:ext>
            </a:extLst>
          </p:cNvPr>
          <p:cNvSpPr>
            <a:spLocks noChangeArrowheads="1"/>
          </p:cNvSpPr>
          <p:nvPr/>
        </p:nvSpPr>
        <p:spPr bwMode="auto">
          <a:xfrm>
            <a:off x="442913" y="4191000"/>
            <a:ext cx="8178800" cy="244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en-US">
                <a:latin typeface="Sitka Text" panose="02000505000000020004" pitchFamily="2" charset="0"/>
              </a:rPr>
              <a:t>Using protocol filed, IP layer decides the delivery of the packet to the other </a:t>
            </a:r>
            <a:r>
              <a:rPr lang="en-US" altLang="en-US">
                <a:solidFill>
                  <a:srgbClr val="C00000"/>
                </a:solidFill>
                <a:latin typeface="Sitka Text" panose="02000505000000020004" pitchFamily="2" charset="0"/>
              </a:rPr>
              <a:t>protocols </a:t>
            </a:r>
            <a:r>
              <a:rPr lang="en-US" altLang="en-US">
                <a:latin typeface="Sitka Text" panose="02000505000000020004" pitchFamily="2" charset="0"/>
              </a:rPr>
              <a:t>that </a:t>
            </a:r>
            <a:r>
              <a:rPr lang="en-US" altLang="en-US">
                <a:solidFill>
                  <a:srgbClr val="C00000"/>
                </a:solidFill>
                <a:latin typeface="Sitka Text" panose="02000505000000020004" pitchFamily="2" charset="0"/>
              </a:rPr>
              <a:t>uses</a:t>
            </a:r>
            <a:r>
              <a:rPr lang="en-US" altLang="en-US">
                <a:latin typeface="Sitka Text" panose="02000505000000020004" pitchFamily="2" charset="0"/>
              </a:rPr>
              <a:t> the services of the </a:t>
            </a:r>
            <a:r>
              <a:rPr lang="en-US" altLang="en-US">
                <a:solidFill>
                  <a:srgbClr val="C00000"/>
                </a:solidFill>
                <a:latin typeface="Sitka Text" panose="02000505000000020004" pitchFamily="2" charset="0"/>
              </a:rPr>
              <a:t>IP </a:t>
            </a:r>
            <a:r>
              <a:rPr lang="en-US" altLang="en-US">
                <a:latin typeface="Sitka Text" panose="02000505000000020004" pitchFamily="2" charset="0"/>
              </a:rPr>
              <a:t>layer.</a:t>
            </a:r>
          </a:p>
          <a:p>
            <a:pPr algn="ctr"/>
            <a:endParaRPr lang="en-US" altLang="en-US">
              <a:latin typeface="Sitka Text" panose="02000505000000020004" pitchFamily="2" charset="0"/>
            </a:endParaRPr>
          </a:p>
          <a:p>
            <a:pPr algn="ctr">
              <a:lnSpc>
                <a:spcPct val="150000"/>
              </a:lnSpc>
            </a:pPr>
            <a:r>
              <a:rPr lang="en-US" altLang="en-US">
                <a:latin typeface="Sitka Text" panose="02000505000000020004" pitchFamily="2" charset="0"/>
              </a:rPr>
              <a:t>Using this filed IP layer(at Destination) has to decide to which protocol(e.g. TCP/UDP) in the higher-layer (e.g. transport) IP packet is to be delivered.</a:t>
            </a:r>
          </a:p>
          <a:p>
            <a:pPr algn="ctr"/>
            <a:endParaRPr lang="en-US" altLang="en-US">
              <a:latin typeface="Sitka Text" panose="02000505000000020004" pitchFamily="2" charset="0"/>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EA3CA195-FD49-4F0C-82DB-9AA92AC5972F}"/>
                  </a:ext>
                </a:extLst>
              </p:cNvPr>
              <p:cNvGraphicFramePr>
                <a:graphicFrameLocks noChangeAspect="1"/>
              </p:cNvGraphicFramePr>
              <p:nvPr>
                <p:extLst>
                  <p:ext uri="{D42A27DB-BD31-4B8C-83A1-F6EECF244321}">
                    <p14:modId xmlns:p14="http://schemas.microsoft.com/office/powerpoint/2010/main" val="2802733055"/>
                  </p:ext>
                </p:extLst>
              </p:nvPr>
            </p:nvGraphicFramePr>
            <p:xfrm>
              <a:off x="7101842" y="157162"/>
              <a:ext cx="1630044" cy="1222533"/>
            </p:xfrm>
            <a:graphic>
              <a:graphicData uri="http://schemas.microsoft.com/office/powerpoint/2016/slidezoom">
                <pslz:sldZm>
                  <pslz:sldZmObj sldId="612" cId="0">
                    <pslz:zmPr id="{328AC2D4-7D5A-4B51-80A3-07B2327967FD}" returnToParent="0" transitionDur="1000">
                      <p166:blipFill xmlns:p166="http://schemas.microsoft.com/office/powerpoint/2016/6/main">
                        <a:blip r:embed="rId4"/>
                        <a:stretch>
                          <a:fillRect/>
                        </a:stretch>
                      </p166:blipFill>
                      <p166:spPr xmlns:p166="http://schemas.microsoft.com/office/powerpoint/2016/6/main">
                        <a:xfrm>
                          <a:off x="0" y="0"/>
                          <a:ext cx="1630044" cy="1222533"/>
                        </a:xfrm>
                        <a:prstGeom prst="rect">
                          <a:avLst/>
                        </a:prstGeom>
                        <a:ln w="3175">
                          <a:solidFill>
                            <a:prstClr val="ltGray"/>
                          </a:solidFill>
                        </a:ln>
                      </p166:spPr>
                    </pslz:zmPr>
                  </pslz:sldZmObj>
                </pslz:sldZm>
              </a:graphicData>
            </a:graphic>
          </p:graphicFrame>
        </mc:Choice>
        <mc:Fallback xmlns="">
          <p:pic>
            <p:nvPicPr>
              <p:cNvPr id="3" name="Slide Zoom 2">
                <a:hlinkClick r:id="rId5" action="ppaction://hlinksldjump"/>
                <a:extLst>
                  <a:ext uri="{FF2B5EF4-FFF2-40B4-BE49-F238E27FC236}">
                    <a16:creationId xmlns:a16="http://schemas.microsoft.com/office/drawing/2014/main" id="{EA3CA195-FD49-4F0C-82DB-9AA92AC5972F}"/>
                  </a:ext>
                </a:extLst>
              </p:cNvPr>
              <p:cNvPicPr>
                <a:picLocks noGrp="1" noRot="1" noChangeAspect="1" noMove="1" noResize="1" noEditPoints="1" noAdjustHandles="1" noChangeArrowheads="1" noChangeShapeType="1"/>
              </p:cNvPicPr>
              <p:nvPr/>
            </p:nvPicPr>
            <p:blipFill>
              <a:blip r:embed="rId6"/>
              <a:stretch>
                <a:fillRect/>
              </a:stretch>
            </p:blipFill>
            <p:spPr>
              <a:xfrm>
                <a:off x="7101842" y="157162"/>
                <a:ext cx="1630044" cy="1222533"/>
              </a:xfrm>
              <a:prstGeom prst="rect">
                <a:avLst/>
              </a:prstGeom>
              <a:ln w="3175">
                <a:solidFill>
                  <a:prstClr val="ltGray"/>
                </a:solidFill>
              </a:ln>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頁尾版面配置區 1">
            <a:extLst>
              <a:ext uri="{FF2B5EF4-FFF2-40B4-BE49-F238E27FC236}">
                <a16:creationId xmlns:a16="http://schemas.microsoft.com/office/drawing/2014/main" id="{3D8335BA-EE45-415D-B09E-92D8799E0F96}"/>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48131" name="投影片編號版面配置區 2">
            <a:extLst>
              <a:ext uri="{FF2B5EF4-FFF2-40B4-BE49-F238E27FC236}">
                <a16:creationId xmlns:a16="http://schemas.microsoft.com/office/drawing/2014/main" id="{24365955-03F2-4DF5-94FA-A4A6BB15E585}"/>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8B2B02C-40B2-4F13-8834-B0D8CE78FBDA}" type="slidenum">
              <a:rPr lang="en-US" altLang="zh-TW" b="0" smtClean="0">
                <a:ea typeface="新細明體" panose="02020500000000000000" pitchFamily="18" charset="-120"/>
              </a:rPr>
              <a:pPr/>
              <a:t>23</a:t>
            </a:fld>
            <a:endParaRPr lang="en-US" altLang="zh-TW" b="0">
              <a:ea typeface="新細明體" panose="02020500000000000000" pitchFamily="18" charset="-120"/>
            </a:endParaRPr>
          </a:p>
        </p:txBody>
      </p:sp>
      <p:pic>
        <p:nvPicPr>
          <p:cNvPr id="48132" name="Picture 26">
            <a:extLst>
              <a:ext uri="{FF2B5EF4-FFF2-40B4-BE49-F238E27FC236}">
                <a16:creationId xmlns:a16="http://schemas.microsoft.com/office/drawing/2014/main" id="{1C87A66E-10CD-4715-BB6C-255E402ED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14400"/>
            <a:ext cx="632777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133" name="Rectangle 2">
            <a:extLst>
              <a:ext uri="{FF2B5EF4-FFF2-40B4-BE49-F238E27FC236}">
                <a16:creationId xmlns:a16="http://schemas.microsoft.com/office/drawing/2014/main" id="{AEC13F69-5C82-4A82-B40C-30863C234828}"/>
              </a:ext>
            </a:extLst>
          </p:cNvPr>
          <p:cNvSpPr>
            <a:spLocks noChangeArrowheads="1"/>
          </p:cNvSpPr>
          <p:nvPr/>
        </p:nvSpPr>
        <p:spPr bwMode="auto">
          <a:xfrm>
            <a:off x="1157288" y="3886200"/>
            <a:ext cx="798671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00"/>
                </a:solidFill>
                <a:latin typeface="Segoe UI" panose="020B0502040204020203" pitchFamily="34" charset="0"/>
              </a:rPr>
              <a:t>C:\Windows\System32\drivers\etc\Protocol </a:t>
            </a:r>
            <a:r>
              <a:rPr lang="en-US" altLang="en-US" b="0">
                <a:solidFill>
                  <a:srgbClr val="000000"/>
                </a:solidFill>
                <a:latin typeface="Segoe UI" panose="020B0502040204020203" pitchFamily="34" charset="0"/>
              </a:rPr>
              <a:t>file in windows 10 contains protocol and protocol number assigned.</a:t>
            </a:r>
          </a:p>
          <a:p>
            <a:endParaRPr lang="en-US" altLang="en-US" b="0">
              <a:solidFill>
                <a:srgbClr val="000000"/>
              </a:solidFill>
              <a:latin typeface="Segoe UI" panose="020B0502040204020203" pitchFamily="34" charset="0"/>
            </a:endParaRPr>
          </a:p>
          <a:p>
            <a:r>
              <a:rPr lang="en-US" altLang="en-US" b="0">
                <a:solidFill>
                  <a:srgbClr val="000000"/>
                </a:solidFill>
                <a:latin typeface="Segoe UI" panose="020B0502040204020203" pitchFamily="34" charset="0"/>
              </a:rPr>
              <a:t>This file contains the Internet protocols as defined by various # RFCs.  </a:t>
            </a:r>
          </a:p>
          <a:p>
            <a:r>
              <a:rPr lang="en-US" altLang="en-US" b="0">
                <a:solidFill>
                  <a:srgbClr val="000000"/>
                </a:solidFill>
                <a:latin typeface="Segoe UI" panose="020B0502040204020203" pitchFamily="34" charset="0"/>
              </a:rPr>
              <a:t>See </a:t>
            </a:r>
            <a:r>
              <a:rPr lang="en-US" altLang="en-US" sz="1600">
                <a:solidFill>
                  <a:srgbClr val="000000"/>
                </a:solidFill>
                <a:latin typeface="Segoe UI" panose="020B0502040204020203" pitchFamily="34" charset="0"/>
              </a:rPr>
              <a:t>http://www.iana.org/assignments/protocol-numbers</a:t>
            </a:r>
            <a:r>
              <a:rPr lang="en-US" altLang="en-US" b="0">
                <a:solidFill>
                  <a:srgbClr val="000000"/>
                </a:solidFill>
                <a:latin typeface="Segoe UI" panose="020B0502040204020203" pitchFamily="34" charset="0"/>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1">
            <a:extLst>
              <a:ext uri="{FF2B5EF4-FFF2-40B4-BE49-F238E27FC236}">
                <a16:creationId xmlns:a16="http://schemas.microsoft.com/office/drawing/2014/main" id="{8430368B-0A61-4E83-BEEE-606023B8128E}"/>
              </a:ext>
            </a:extLst>
          </p:cNvPr>
          <p:cNvSpPr>
            <a:spLocks noGrp="1"/>
          </p:cNvSpPr>
          <p:nvPr>
            <p:ph type="ftr" sz="quarter" idx="10"/>
          </p:nvPr>
        </p:nvSpPr>
        <p:spPr>
          <a:xfrm>
            <a:off x="0" y="6448425"/>
            <a:ext cx="2895600" cy="457200"/>
          </a:xfrm>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50179" name="Slide Number Placeholder 2">
            <a:extLst>
              <a:ext uri="{FF2B5EF4-FFF2-40B4-BE49-F238E27FC236}">
                <a16:creationId xmlns:a16="http://schemas.microsoft.com/office/drawing/2014/main" id="{E89D0753-A89E-4469-97E0-A5F9D07F237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DCA16D0-53C1-4A6C-B637-6E41E57D591B}" type="slidenum">
              <a:rPr lang="en-US" altLang="zh-TW" b="0" smtClean="0">
                <a:ea typeface="新細明體" panose="02020500000000000000" pitchFamily="18" charset="-120"/>
              </a:rPr>
              <a:pPr/>
              <a:t>24</a:t>
            </a:fld>
            <a:endParaRPr lang="en-US" altLang="zh-TW" b="0">
              <a:ea typeface="新細明體" panose="02020500000000000000" pitchFamily="18" charset="-120"/>
            </a:endParaRPr>
          </a:p>
        </p:txBody>
      </p:sp>
      <p:sp>
        <p:nvSpPr>
          <p:cNvPr id="50180" name="Rectangle 3">
            <a:extLst>
              <a:ext uri="{FF2B5EF4-FFF2-40B4-BE49-F238E27FC236}">
                <a16:creationId xmlns:a16="http://schemas.microsoft.com/office/drawing/2014/main" id="{FD3077DF-2A03-4403-988F-0B48BCE6FE51}"/>
              </a:ext>
            </a:extLst>
          </p:cNvPr>
          <p:cNvSpPr>
            <a:spLocks noChangeArrowheads="1"/>
          </p:cNvSpPr>
          <p:nvPr/>
        </p:nvSpPr>
        <p:spPr bwMode="auto">
          <a:xfrm>
            <a:off x="457200" y="1792288"/>
            <a:ext cx="83820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en-US" sz="2400" dirty="0">
                <a:latin typeface="Sitka Text" panose="02000505000000020004" pitchFamily="2" charset="0"/>
              </a:rPr>
              <a:t>Time to live. </a:t>
            </a:r>
            <a:r>
              <a:rPr lang="en-US" altLang="en-US" sz="2400" b="0" dirty="0">
                <a:latin typeface="Sitka Text" panose="02000505000000020004" pitchFamily="2" charset="0"/>
              </a:rPr>
              <a:t>A datagram has a </a:t>
            </a:r>
            <a:r>
              <a:rPr lang="en-US" altLang="en-US" sz="2400" b="0" dirty="0">
                <a:solidFill>
                  <a:srgbClr val="0070C0"/>
                </a:solidFill>
                <a:latin typeface="Sitka Text" panose="02000505000000020004" pitchFamily="2" charset="0"/>
              </a:rPr>
              <a:t>limited lifetime in its travel through an internet.</a:t>
            </a:r>
            <a:r>
              <a:rPr lang="en-US" altLang="en-US" sz="2400" b="0" dirty="0">
                <a:latin typeface="Sitka Text" panose="02000505000000020004" pitchFamily="2" charset="0"/>
              </a:rPr>
              <a:t> This field was originally designed to hold a timestamp, which was decremented by each visited router.</a:t>
            </a:r>
            <a:endParaRPr lang="en-US" altLang="en-US" sz="2400" dirty="0">
              <a:latin typeface="Sitka Text" panose="02000505000000020004" pitchFamily="2" charset="0"/>
            </a:endParaRPr>
          </a:p>
        </p:txBody>
      </p:sp>
      <p:sp>
        <p:nvSpPr>
          <p:cNvPr id="50181" name="Rectangle 4">
            <a:extLst>
              <a:ext uri="{FF2B5EF4-FFF2-40B4-BE49-F238E27FC236}">
                <a16:creationId xmlns:a16="http://schemas.microsoft.com/office/drawing/2014/main" id="{B5AE05E1-4CF1-4986-A26D-594D4B76AA00}"/>
              </a:ext>
            </a:extLst>
          </p:cNvPr>
          <p:cNvSpPr>
            <a:spLocks noChangeArrowheads="1"/>
          </p:cNvSpPr>
          <p:nvPr/>
        </p:nvSpPr>
        <p:spPr bwMode="auto">
          <a:xfrm>
            <a:off x="2133600" y="276225"/>
            <a:ext cx="2947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800">
                <a:solidFill>
                  <a:srgbClr val="C00000"/>
                </a:solidFill>
                <a:latin typeface="Times New Roman" panose="02020603050405020304" pitchFamily="18" charset="0"/>
              </a:rPr>
              <a:t>Time to live Field </a:t>
            </a:r>
            <a:endParaRPr lang="en-US" altLang="en-US" sz="2800">
              <a:solidFill>
                <a:srgbClr val="C00000"/>
              </a:solidFill>
            </a:endParaRPr>
          </a:p>
        </p:txBody>
      </p:sp>
      <p:sp>
        <p:nvSpPr>
          <p:cNvPr id="50182" name="Rectangle 5">
            <a:extLst>
              <a:ext uri="{FF2B5EF4-FFF2-40B4-BE49-F238E27FC236}">
                <a16:creationId xmlns:a16="http://schemas.microsoft.com/office/drawing/2014/main" id="{8E8E909B-FBF5-4CFE-867E-97B49246DB5A}"/>
              </a:ext>
            </a:extLst>
          </p:cNvPr>
          <p:cNvSpPr>
            <a:spLocks noChangeArrowheads="1"/>
          </p:cNvSpPr>
          <p:nvPr/>
        </p:nvSpPr>
        <p:spPr bwMode="auto">
          <a:xfrm>
            <a:off x="484188" y="3775075"/>
            <a:ext cx="838200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en-US" sz="2400" b="0" dirty="0">
                <a:latin typeface="Sitka Text" panose="02000505000000020004" pitchFamily="2" charset="0"/>
              </a:rPr>
              <a:t>On receiving packet, each router processes the datagram </a:t>
            </a:r>
          </a:p>
          <a:p>
            <a:pPr algn="just">
              <a:spcAft>
                <a:spcPts val="600"/>
              </a:spcAft>
            </a:pPr>
            <a:r>
              <a:rPr lang="en-US" altLang="en-US" sz="2400" b="0" dirty="0">
                <a:latin typeface="Sitka Text" panose="02000505000000020004" pitchFamily="2" charset="0"/>
              </a:rPr>
              <a:t>i.e. decrements this number by one.</a:t>
            </a:r>
          </a:p>
          <a:p>
            <a:pPr algn="just">
              <a:spcAft>
                <a:spcPts val="600"/>
              </a:spcAft>
            </a:pPr>
            <a:r>
              <a:rPr lang="en-US" altLang="en-US" sz="2400" b="0" dirty="0">
                <a:latin typeface="Sitka Text" panose="02000505000000020004" pitchFamily="2" charset="0"/>
              </a:rPr>
              <a:t> </a:t>
            </a:r>
          </a:p>
          <a:p>
            <a:pPr algn="just">
              <a:spcAft>
                <a:spcPts val="600"/>
              </a:spcAft>
            </a:pPr>
            <a:r>
              <a:rPr lang="en-US" altLang="en-US" sz="2400" b="0" dirty="0">
                <a:latin typeface="Sitka Text" panose="02000505000000020004" pitchFamily="2" charset="0"/>
              </a:rPr>
              <a:t>If this value </a:t>
            </a:r>
            <a:r>
              <a:rPr lang="en-US" altLang="en-US" sz="2400" b="0" dirty="0">
                <a:solidFill>
                  <a:srgbClr val="C00000"/>
                </a:solidFill>
                <a:latin typeface="Sitka Text" panose="02000505000000020004" pitchFamily="2" charset="0"/>
              </a:rPr>
              <a:t>after being decremented is zero</a:t>
            </a:r>
            <a:r>
              <a:rPr lang="en-US" altLang="en-US" sz="2400" b="0" dirty="0">
                <a:latin typeface="Sitka Text" panose="02000505000000020004" pitchFamily="2" charset="0"/>
              </a:rPr>
              <a:t>, the router do not forwards by discarding the datagram.</a:t>
            </a: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E7A5BFF5-1D6F-4512-A0A5-1DA2B304B5E7}"/>
                  </a:ext>
                </a:extLst>
              </p:cNvPr>
              <p:cNvGraphicFramePr>
                <a:graphicFrameLocks noChangeAspect="1"/>
              </p:cNvGraphicFramePr>
              <p:nvPr>
                <p:extLst>
                  <p:ext uri="{D42A27DB-BD31-4B8C-83A1-F6EECF244321}">
                    <p14:modId xmlns:p14="http://schemas.microsoft.com/office/powerpoint/2010/main" val="3414164398"/>
                  </p:ext>
                </p:extLst>
              </p:nvPr>
            </p:nvGraphicFramePr>
            <p:xfrm>
              <a:off x="6964680" y="180023"/>
              <a:ext cx="1874520" cy="1405890"/>
            </p:xfrm>
            <a:graphic>
              <a:graphicData uri="http://schemas.microsoft.com/office/powerpoint/2016/slidezoom">
                <pslz:sldZm>
                  <pslz:sldZmObj sldId="612" cId="0">
                    <pslz:zmPr id="{178AEEF7-6F23-4C8B-A913-1DF178ECAB2C}" returnToParent="0" transitionDur="1000">
                      <p166:blipFill xmlns:p166="http://schemas.microsoft.com/office/powerpoint/2016/6/main">
                        <a:blip r:embed="rId3"/>
                        <a:stretch>
                          <a:fillRect/>
                        </a:stretch>
                      </p166:blipFill>
                      <p166:spPr xmlns:p166="http://schemas.microsoft.com/office/powerpoint/2016/6/main">
                        <a:xfrm>
                          <a:off x="0" y="0"/>
                          <a:ext cx="1874520" cy="1405890"/>
                        </a:xfrm>
                        <a:prstGeom prst="rect">
                          <a:avLst/>
                        </a:prstGeom>
                        <a:ln w="3175">
                          <a:solidFill>
                            <a:prstClr val="ltGray"/>
                          </a:solidFill>
                        </a:ln>
                      </p166:spPr>
                    </pslz:zmPr>
                  </pslz:sldZmObj>
                </pslz:sldZm>
              </a:graphicData>
            </a:graphic>
          </p:graphicFrame>
        </mc:Choice>
        <mc:Fallback xmlns="">
          <p:pic>
            <p:nvPicPr>
              <p:cNvPr id="3" name="Slide Zoom 2">
                <a:hlinkClick r:id="rId4" action="ppaction://hlinksldjump"/>
                <a:extLst>
                  <a:ext uri="{FF2B5EF4-FFF2-40B4-BE49-F238E27FC236}">
                    <a16:creationId xmlns:a16="http://schemas.microsoft.com/office/drawing/2014/main" id="{E7A5BFF5-1D6F-4512-A0A5-1DA2B304B5E7}"/>
                  </a:ext>
                </a:extLst>
              </p:cNvPr>
              <p:cNvPicPr>
                <a:picLocks noGrp="1" noRot="1" noChangeAspect="1" noMove="1" noResize="1" noEditPoints="1" noAdjustHandles="1" noChangeArrowheads="1" noChangeShapeType="1"/>
              </p:cNvPicPr>
              <p:nvPr/>
            </p:nvPicPr>
            <p:blipFill>
              <a:blip r:embed="rId5"/>
              <a:stretch>
                <a:fillRect/>
              </a:stretch>
            </p:blipFill>
            <p:spPr>
              <a:xfrm>
                <a:off x="6964680" y="180023"/>
                <a:ext cx="1874520" cy="1405890"/>
              </a:xfrm>
              <a:prstGeom prst="rect">
                <a:avLst/>
              </a:prstGeom>
              <a:ln w="3175">
                <a:solidFill>
                  <a:prstClr val="ltGray"/>
                </a:solidFill>
              </a:ln>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1">
            <a:extLst>
              <a:ext uri="{FF2B5EF4-FFF2-40B4-BE49-F238E27FC236}">
                <a16:creationId xmlns:a16="http://schemas.microsoft.com/office/drawing/2014/main" id="{33233FD4-6F7C-405D-8FEF-8C37460FC523}"/>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52227" name="Slide Number Placeholder 2">
            <a:extLst>
              <a:ext uri="{FF2B5EF4-FFF2-40B4-BE49-F238E27FC236}">
                <a16:creationId xmlns:a16="http://schemas.microsoft.com/office/drawing/2014/main" id="{B4C42566-BCE5-4388-8A9B-FBB7AE41E0B3}"/>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ADE7C3A-BCC7-4B58-B66B-192C491FA8F9}" type="slidenum">
              <a:rPr lang="en-US" altLang="zh-TW" b="0" smtClean="0">
                <a:ea typeface="新細明體" panose="02020500000000000000" pitchFamily="18" charset="-120"/>
              </a:rPr>
              <a:pPr/>
              <a:t>25</a:t>
            </a:fld>
            <a:endParaRPr lang="en-US" altLang="zh-TW" b="0">
              <a:ea typeface="新細明體" panose="02020500000000000000" pitchFamily="18" charset="-120"/>
            </a:endParaRPr>
          </a:p>
        </p:txBody>
      </p:sp>
      <p:sp>
        <p:nvSpPr>
          <p:cNvPr id="52228" name="Rectangle 4">
            <a:extLst>
              <a:ext uri="{FF2B5EF4-FFF2-40B4-BE49-F238E27FC236}">
                <a16:creationId xmlns:a16="http://schemas.microsoft.com/office/drawing/2014/main" id="{F21346ED-104A-4023-B46D-EAB37843D3D8}"/>
              </a:ext>
            </a:extLst>
          </p:cNvPr>
          <p:cNvSpPr>
            <a:spLocks noChangeArrowheads="1"/>
          </p:cNvSpPr>
          <p:nvPr/>
        </p:nvSpPr>
        <p:spPr bwMode="auto">
          <a:xfrm>
            <a:off x="385763" y="647700"/>
            <a:ext cx="8148637"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spcAft>
                <a:spcPts val="600"/>
              </a:spcAft>
            </a:pPr>
            <a:r>
              <a:rPr lang="en-US" altLang="en-US" sz="2300">
                <a:solidFill>
                  <a:srgbClr val="000000"/>
                </a:solidFill>
                <a:latin typeface="Sitka Text" panose="02000505000000020004" pitchFamily="2" charset="0"/>
              </a:rPr>
              <a:t>Checksum :</a:t>
            </a:r>
            <a:r>
              <a:rPr lang="en-US" altLang="en-US" sz="2300" b="0">
                <a:solidFill>
                  <a:srgbClr val="000000"/>
                </a:solidFill>
                <a:latin typeface="Sitka Text" panose="02000505000000020004" pitchFamily="2" charset="0"/>
              </a:rPr>
              <a:t> Every receiving Router(destination) can check the integrity of header information using this field. </a:t>
            </a:r>
          </a:p>
          <a:p>
            <a:pPr algn="just">
              <a:spcAft>
                <a:spcPts val="600"/>
              </a:spcAft>
            </a:pPr>
            <a:endParaRPr lang="en-US" altLang="en-US" sz="700" b="0">
              <a:solidFill>
                <a:srgbClr val="000000"/>
              </a:solidFill>
              <a:latin typeface="Sitka Text" panose="02000505000000020004" pitchFamily="2" charset="0"/>
            </a:endParaRPr>
          </a:p>
          <a:p>
            <a:pPr algn="just">
              <a:spcAft>
                <a:spcPts val="600"/>
              </a:spcAft>
            </a:pPr>
            <a:r>
              <a:rPr lang="en-US" altLang="en-US" sz="2300">
                <a:solidFill>
                  <a:srgbClr val="000000"/>
                </a:solidFill>
                <a:latin typeface="Sitka Text" panose="02000505000000020004" pitchFamily="2" charset="0"/>
              </a:rPr>
              <a:t>Source address. </a:t>
            </a:r>
            <a:r>
              <a:rPr lang="en-US" altLang="en-US" sz="2300" b="0">
                <a:solidFill>
                  <a:srgbClr val="000000"/>
                </a:solidFill>
                <a:latin typeface="Sitka Text" panose="02000505000000020004" pitchFamily="2" charset="0"/>
              </a:rPr>
              <a:t>This </a:t>
            </a:r>
            <a:r>
              <a:rPr lang="en-US" altLang="en-US" sz="2300">
                <a:solidFill>
                  <a:srgbClr val="000000"/>
                </a:solidFill>
                <a:latin typeface="Sitka Text" panose="02000505000000020004" pitchFamily="2" charset="0"/>
              </a:rPr>
              <a:t>32-bit field defines </a:t>
            </a:r>
            <a:r>
              <a:rPr lang="en-US" altLang="en-US" sz="2300" b="0">
                <a:solidFill>
                  <a:srgbClr val="000000"/>
                </a:solidFill>
                <a:latin typeface="Sitka Text" panose="02000505000000020004" pitchFamily="2" charset="0"/>
              </a:rPr>
              <a:t>the IP address of the source. This field must </a:t>
            </a:r>
            <a:r>
              <a:rPr lang="en-US" altLang="en-US" sz="2300" b="0">
                <a:solidFill>
                  <a:srgbClr val="C00000"/>
                </a:solidFill>
                <a:latin typeface="Sitka Text" panose="02000505000000020004" pitchFamily="2" charset="0"/>
              </a:rPr>
              <a:t>remain unchanged </a:t>
            </a:r>
            <a:r>
              <a:rPr lang="en-US" altLang="en-US" sz="2300" b="0">
                <a:solidFill>
                  <a:srgbClr val="000000"/>
                </a:solidFill>
                <a:latin typeface="Sitka Text" panose="02000505000000020004" pitchFamily="2" charset="0"/>
              </a:rPr>
              <a:t>during the time the IP datagram travels from the source host to the destination host.</a:t>
            </a:r>
          </a:p>
          <a:p>
            <a:pPr algn="just">
              <a:spcAft>
                <a:spcPts val="600"/>
              </a:spcAft>
            </a:pPr>
            <a:endParaRPr lang="en-US" altLang="en-US" sz="300" b="0">
              <a:solidFill>
                <a:srgbClr val="000000"/>
              </a:solidFill>
              <a:latin typeface="Sitka Text" panose="02000505000000020004" pitchFamily="2" charset="0"/>
            </a:endParaRPr>
          </a:p>
          <a:p>
            <a:pPr algn="just"/>
            <a:r>
              <a:rPr lang="en-US" altLang="en-US" sz="2300">
                <a:solidFill>
                  <a:srgbClr val="000000"/>
                </a:solidFill>
                <a:latin typeface="Sitka Text" panose="02000505000000020004" pitchFamily="2" charset="0"/>
              </a:rPr>
              <a:t>Destination address. </a:t>
            </a:r>
            <a:r>
              <a:rPr lang="en-US" altLang="en-US" sz="2300" b="0">
                <a:solidFill>
                  <a:srgbClr val="000000"/>
                </a:solidFill>
                <a:latin typeface="Sitka Text" panose="02000505000000020004" pitchFamily="2" charset="0"/>
              </a:rPr>
              <a:t>This </a:t>
            </a:r>
            <a:r>
              <a:rPr lang="en-US" altLang="en-US" sz="2300">
                <a:solidFill>
                  <a:srgbClr val="000000"/>
                </a:solidFill>
                <a:latin typeface="Sitka Text" panose="02000505000000020004" pitchFamily="2" charset="0"/>
              </a:rPr>
              <a:t>32-bit field </a:t>
            </a:r>
            <a:r>
              <a:rPr lang="en-US" altLang="en-US" sz="2300" b="0">
                <a:solidFill>
                  <a:srgbClr val="000000"/>
                </a:solidFill>
                <a:latin typeface="Sitka Text" panose="02000505000000020004" pitchFamily="2" charset="0"/>
              </a:rPr>
              <a:t>defines the IP address of the destination. This field </a:t>
            </a:r>
            <a:r>
              <a:rPr lang="en-US" altLang="en-US" sz="2300" b="0">
                <a:solidFill>
                  <a:srgbClr val="C00000"/>
                </a:solidFill>
                <a:latin typeface="Sitka Text" panose="02000505000000020004" pitchFamily="2" charset="0"/>
              </a:rPr>
              <a:t>must remain unchanged </a:t>
            </a:r>
            <a:r>
              <a:rPr lang="en-US" altLang="en-US" sz="2300" b="0">
                <a:solidFill>
                  <a:srgbClr val="000000"/>
                </a:solidFill>
                <a:latin typeface="Sitka Text" panose="02000505000000020004" pitchFamily="2" charset="0"/>
              </a:rPr>
              <a:t>during the time the IP datagram travels from the source host to the destination host.</a:t>
            </a:r>
            <a:endParaRPr lang="en-US" altLang="en-US" sz="2300">
              <a:latin typeface="Sitka Text" panose="02000505000000020004" pitchFamily="2" charset="0"/>
            </a:endParaRPr>
          </a:p>
        </p:txBody>
      </p:sp>
      <p:sp>
        <p:nvSpPr>
          <p:cNvPr id="52229" name="Rectangle 5">
            <a:extLst>
              <a:ext uri="{FF2B5EF4-FFF2-40B4-BE49-F238E27FC236}">
                <a16:creationId xmlns:a16="http://schemas.microsoft.com/office/drawing/2014/main" id="{F0C2AD8B-B9DC-4E2A-B5E3-B9B57BA2321A}"/>
              </a:ext>
            </a:extLst>
          </p:cNvPr>
          <p:cNvSpPr>
            <a:spLocks noChangeArrowheads="1"/>
          </p:cNvSpPr>
          <p:nvPr/>
        </p:nvSpPr>
        <p:spPr bwMode="auto">
          <a:xfrm>
            <a:off x="385763" y="4918075"/>
            <a:ext cx="8148637"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spcAft>
                <a:spcPts val="600"/>
              </a:spcAft>
            </a:pPr>
            <a:r>
              <a:rPr lang="en-US" altLang="en-US" sz="2300">
                <a:solidFill>
                  <a:srgbClr val="000000"/>
                </a:solidFill>
                <a:latin typeface="Sitka Text" panose="02000505000000020004" pitchFamily="2" charset="0"/>
              </a:rPr>
              <a:t>Identification. </a:t>
            </a:r>
            <a:r>
              <a:rPr lang="en-US" altLang="en-US" sz="2300" b="0">
                <a:solidFill>
                  <a:srgbClr val="000000"/>
                </a:solidFill>
                <a:latin typeface="Sitka Text" panose="02000505000000020004" pitchFamily="2" charset="0"/>
              </a:rPr>
              <a:t>This field is used in </a:t>
            </a:r>
            <a:r>
              <a:rPr lang="en-US" altLang="en-US" sz="2300" b="0">
                <a:solidFill>
                  <a:srgbClr val="C00000"/>
                </a:solidFill>
                <a:latin typeface="Sitka Text" panose="02000505000000020004" pitchFamily="2" charset="0"/>
              </a:rPr>
              <a:t>fragmentation</a:t>
            </a:r>
            <a:r>
              <a:rPr lang="en-US" altLang="en-US" sz="2300" b="0">
                <a:solidFill>
                  <a:srgbClr val="000000"/>
                </a:solidFill>
                <a:latin typeface="Sitka Text" panose="02000505000000020004" pitchFamily="2" charset="0"/>
              </a:rPr>
              <a:t> </a:t>
            </a:r>
          </a:p>
          <a:p>
            <a:pPr algn="just">
              <a:spcAft>
                <a:spcPts val="600"/>
              </a:spcAft>
            </a:pPr>
            <a:r>
              <a:rPr lang="en-US" altLang="en-US" sz="2300">
                <a:solidFill>
                  <a:srgbClr val="000000"/>
                </a:solidFill>
                <a:latin typeface="Sitka Text" panose="02000505000000020004" pitchFamily="2" charset="0"/>
              </a:rPr>
              <a:t>Flags. </a:t>
            </a:r>
            <a:r>
              <a:rPr lang="en-US" altLang="en-US" sz="2300" b="0">
                <a:solidFill>
                  <a:srgbClr val="000000"/>
                </a:solidFill>
                <a:latin typeface="Sitka Text" panose="02000505000000020004" pitchFamily="2" charset="0"/>
              </a:rPr>
              <a:t>This field is </a:t>
            </a:r>
            <a:r>
              <a:rPr lang="en-US" altLang="en-US" sz="2300" b="0">
                <a:solidFill>
                  <a:srgbClr val="C00000"/>
                </a:solidFill>
                <a:latin typeface="Sitka Text" panose="02000505000000020004" pitchFamily="2" charset="0"/>
              </a:rPr>
              <a:t>used in fragmentation</a:t>
            </a:r>
            <a:r>
              <a:rPr lang="en-US" altLang="en-US" sz="2300" b="0">
                <a:solidFill>
                  <a:srgbClr val="000000"/>
                </a:solidFill>
                <a:latin typeface="Sitka Text" panose="02000505000000020004" pitchFamily="2" charset="0"/>
              </a:rPr>
              <a:t>.</a:t>
            </a:r>
          </a:p>
          <a:p>
            <a:pPr algn="just"/>
            <a:r>
              <a:rPr lang="en-US" altLang="en-US" sz="2300">
                <a:solidFill>
                  <a:srgbClr val="000000"/>
                </a:solidFill>
                <a:latin typeface="Sitka Text" panose="02000505000000020004" pitchFamily="2" charset="0"/>
              </a:rPr>
              <a:t>Fragmentation offset. </a:t>
            </a:r>
            <a:r>
              <a:rPr lang="en-US" altLang="en-US" sz="2300" b="0">
                <a:solidFill>
                  <a:srgbClr val="000000"/>
                </a:solidFill>
                <a:latin typeface="Sitka Text" panose="02000505000000020004" pitchFamily="2" charset="0"/>
              </a:rPr>
              <a:t>This field is </a:t>
            </a:r>
            <a:r>
              <a:rPr lang="en-US" altLang="en-US" sz="2300" b="0">
                <a:solidFill>
                  <a:srgbClr val="C00000"/>
                </a:solidFill>
                <a:latin typeface="Sitka Text" panose="02000505000000020004" pitchFamily="2" charset="0"/>
              </a:rPr>
              <a:t>used in fragmentation</a:t>
            </a:r>
            <a:endParaRPr lang="en-US" altLang="en-US" sz="2300">
              <a:solidFill>
                <a:srgbClr val="C00000"/>
              </a:solidFill>
              <a:latin typeface="Sitka Text" panose="02000505000000020004" pitchFamily="2" charset="0"/>
            </a:endParaRPr>
          </a:p>
        </p:txBody>
      </p:sp>
      <p:sp>
        <p:nvSpPr>
          <p:cNvPr id="52230" name="Rectangle 6">
            <a:extLst>
              <a:ext uri="{FF2B5EF4-FFF2-40B4-BE49-F238E27FC236}">
                <a16:creationId xmlns:a16="http://schemas.microsoft.com/office/drawing/2014/main" id="{9F65E6F7-774E-4B84-9B20-2D28A17A4D8D}"/>
              </a:ext>
            </a:extLst>
          </p:cNvPr>
          <p:cNvSpPr>
            <a:spLocks noChangeArrowheads="1"/>
          </p:cNvSpPr>
          <p:nvPr/>
        </p:nvSpPr>
        <p:spPr bwMode="auto">
          <a:xfrm>
            <a:off x="1460500" y="0"/>
            <a:ext cx="2054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400">
                <a:solidFill>
                  <a:srgbClr val="C00000"/>
                </a:solidFill>
              </a:rPr>
              <a:t>Other Fields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頁尾版面配置區 1">
            <a:extLst>
              <a:ext uri="{FF2B5EF4-FFF2-40B4-BE49-F238E27FC236}">
                <a16:creationId xmlns:a16="http://schemas.microsoft.com/office/drawing/2014/main" id="{CFE8E5E8-E9A0-4BF5-9903-F5C47A7B4EF1}"/>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54275" name="投影片編號版面配置區 2">
            <a:extLst>
              <a:ext uri="{FF2B5EF4-FFF2-40B4-BE49-F238E27FC236}">
                <a16:creationId xmlns:a16="http://schemas.microsoft.com/office/drawing/2014/main" id="{54313022-A4FB-42CF-B63F-11C17758D90A}"/>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2ECDE3C-D84E-4132-AFA2-804E31FD0306}" type="slidenum">
              <a:rPr lang="en-US" altLang="zh-TW" b="0" smtClean="0">
                <a:ea typeface="新細明體" panose="02020500000000000000" pitchFamily="18" charset="-120"/>
              </a:rPr>
              <a:pPr/>
              <a:t>26</a:t>
            </a:fld>
            <a:endParaRPr lang="en-US" altLang="zh-TW" b="0">
              <a:ea typeface="新細明體" panose="02020500000000000000" pitchFamily="18" charset="-120"/>
            </a:endParaRPr>
          </a:p>
        </p:txBody>
      </p:sp>
      <p:sp>
        <p:nvSpPr>
          <p:cNvPr id="54276" name="Text Box 2">
            <a:extLst>
              <a:ext uri="{FF2B5EF4-FFF2-40B4-BE49-F238E27FC236}">
                <a16:creationId xmlns:a16="http://schemas.microsoft.com/office/drawing/2014/main" id="{A2A32A54-69BA-4D8B-A290-B29F9838C096}"/>
              </a:ext>
            </a:extLst>
          </p:cNvPr>
          <p:cNvSpPr txBox="1">
            <a:spLocks noChangeArrowheads="1"/>
          </p:cNvSpPr>
          <p:nvPr/>
        </p:nvSpPr>
        <p:spPr bwMode="auto">
          <a:xfrm>
            <a:off x="76200" y="696913"/>
            <a:ext cx="883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latin typeface="Arial Unicode MS" pitchFamily="34" charset="-128"/>
                <a:ea typeface="新細明體" panose="02020500000000000000" pitchFamily="18" charset="-120"/>
              </a:rPr>
              <a:t>An IP packet has arrived with the first 8 bits as shown:</a:t>
            </a:r>
            <a:endParaRPr lang="en-US" altLang="zh-TW" sz="2400" dirty="0">
              <a:solidFill>
                <a:schemeClr val="hlink"/>
              </a:solidFill>
              <a:latin typeface="Arial Unicode MS" pitchFamily="34" charset="-128"/>
              <a:ea typeface="新細明體" panose="02020500000000000000" pitchFamily="18" charset="-120"/>
            </a:endParaRPr>
          </a:p>
        </p:txBody>
      </p:sp>
      <p:grpSp>
        <p:nvGrpSpPr>
          <p:cNvPr id="54277" name="Group 3">
            <a:extLst>
              <a:ext uri="{FF2B5EF4-FFF2-40B4-BE49-F238E27FC236}">
                <a16:creationId xmlns:a16="http://schemas.microsoft.com/office/drawing/2014/main" id="{BE3EFEAD-4467-475C-80D6-A6A3F934069C}"/>
              </a:ext>
            </a:extLst>
          </p:cNvPr>
          <p:cNvGrpSpPr>
            <a:grpSpLocks/>
          </p:cNvGrpSpPr>
          <p:nvPr/>
        </p:nvGrpSpPr>
        <p:grpSpPr bwMode="auto">
          <a:xfrm>
            <a:off x="0" y="0"/>
            <a:ext cx="9144000" cy="609600"/>
            <a:chOff x="0" y="2448"/>
            <a:chExt cx="5760" cy="384"/>
          </a:xfrm>
        </p:grpSpPr>
        <p:sp>
          <p:nvSpPr>
            <p:cNvPr id="54280" name="Rectangle 4">
              <a:extLst>
                <a:ext uri="{FF2B5EF4-FFF2-40B4-BE49-F238E27FC236}">
                  <a16:creationId xmlns:a16="http://schemas.microsoft.com/office/drawing/2014/main" id="{1419685A-C2A6-4D67-A24B-6C2BEB44B80C}"/>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30117" name="Text Box 5">
              <a:extLst>
                <a:ext uri="{FF2B5EF4-FFF2-40B4-BE49-F238E27FC236}">
                  <a16:creationId xmlns:a16="http://schemas.microsoft.com/office/drawing/2014/main" id="{C4F0B030-4264-4BAD-9D2E-3A3AD0DD453F}"/>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charset="-120"/>
                </a:rPr>
                <a:t>Example</a:t>
              </a:r>
              <a:r>
                <a:rPr lang="en-US" altLang="zh-TW" sz="3200">
                  <a:solidFill>
                    <a:schemeClr val="bg1"/>
                  </a:solidFill>
                  <a:latin typeface="Times New Roman" panose="02020603050405020304" pitchFamily="18" charset="0"/>
                  <a:ea typeface="新細明體" charset="-120"/>
                </a:rPr>
                <a:t> 7.1</a:t>
              </a:r>
              <a:endParaRPr lang="en-US" altLang="zh-TW" sz="3200" i="1">
                <a:solidFill>
                  <a:schemeClr val="bg1"/>
                </a:solidFill>
                <a:latin typeface="Times New Roman" panose="02020603050405020304" pitchFamily="18" charset="0"/>
                <a:ea typeface="新細明體" charset="-120"/>
              </a:endParaRPr>
            </a:p>
          </p:txBody>
        </p:sp>
      </p:grpSp>
      <p:pic>
        <p:nvPicPr>
          <p:cNvPr id="54278" name="Picture 6">
            <a:extLst>
              <a:ext uri="{FF2B5EF4-FFF2-40B4-BE49-F238E27FC236}">
                <a16:creationId xmlns:a16="http://schemas.microsoft.com/office/drawing/2014/main" id="{4E93B3AB-CE82-4164-9EE6-77593AC310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488" y="1385888"/>
            <a:ext cx="3375025" cy="74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279" name="Text Box 7">
            <a:extLst>
              <a:ext uri="{FF2B5EF4-FFF2-40B4-BE49-F238E27FC236}">
                <a16:creationId xmlns:a16="http://schemas.microsoft.com/office/drawing/2014/main" id="{0BDE9CEA-BA25-480D-B3D3-C03AF5161A55}"/>
              </a:ext>
            </a:extLst>
          </p:cNvPr>
          <p:cNvSpPr txBox="1">
            <a:spLocks noChangeArrowheads="1"/>
          </p:cNvSpPr>
          <p:nvPr/>
        </p:nvSpPr>
        <p:spPr bwMode="auto">
          <a:xfrm>
            <a:off x="107950" y="2960211"/>
            <a:ext cx="8839200" cy="320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i="1" dirty="0">
                <a:solidFill>
                  <a:schemeClr val="hlink"/>
                </a:solidFill>
                <a:latin typeface="Arial Unicode MS" pitchFamily="34" charset="-128"/>
                <a:ea typeface="新細明體" panose="02020500000000000000" pitchFamily="18" charset="-120"/>
              </a:rPr>
              <a:t>Solution</a:t>
            </a:r>
          </a:p>
          <a:p>
            <a:pPr algn="just">
              <a:spcAft>
                <a:spcPts val="1200"/>
              </a:spcAft>
            </a:pPr>
            <a:r>
              <a:rPr lang="en-US" altLang="zh-TW" sz="2400" dirty="0">
                <a:latin typeface="Arial Unicode MS" pitchFamily="34" charset="-128"/>
                <a:ea typeface="新細明體" panose="02020500000000000000" pitchFamily="18" charset="-120"/>
              </a:rPr>
              <a:t>There is an error in this packet. The 4 left-most bits (</a:t>
            </a:r>
            <a:r>
              <a:rPr lang="en-US" altLang="zh-TW" sz="2400" dirty="0">
                <a:solidFill>
                  <a:srgbClr val="CF1729"/>
                </a:solidFill>
                <a:latin typeface="Arial Unicode MS" pitchFamily="34" charset="-128"/>
                <a:ea typeface="新細明體" panose="02020500000000000000" pitchFamily="18" charset="-120"/>
              </a:rPr>
              <a:t>0100</a:t>
            </a:r>
            <a:r>
              <a:rPr lang="en-US" altLang="zh-TW" sz="2400" dirty="0">
                <a:latin typeface="Arial Unicode MS" pitchFamily="34" charset="-128"/>
                <a:ea typeface="新細明體" panose="02020500000000000000" pitchFamily="18" charset="-120"/>
              </a:rPr>
              <a:t>) show the </a:t>
            </a:r>
            <a:r>
              <a:rPr lang="en-US" altLang="zh-TW" sz="2400" dirty="0">
                <a:solidFill>
                  <a:srgbClr val="C00000"/>
                </a:solidFill>
                <a:latin typeface="Arial Unicode MS" pitchFamily="34" charset="-128"/>
                <a:ea typeface="新細明體" panose="02020500000000000000" pitchFamily="18" charset="-120"/>
              </a:rPr>
              <a:t>version</a:t>
            </a:r>
            <a:r>
              <a:rPr lang="en-US" altLang="zh-TW" sz="2400" dirty="0">
                <a:latin typeface="Arial Unicode MS" pitchFamily="34" charset="-128"/>
                <a:ea typeface="新細明體" panose="02020500000000000000" pitchFamily="18" charset="-120"/>
              </a:rPr>
              <a:t>, which is </a:t>
            </a:r>
            <a:r>
              <a:rPr lang="en-US" altLang="zh-TW" sz="2400" dirty="0">
                <a:solidFill>
                  <a:srgbClr val="C00000"/>
                </a:solidFill>
                <a:latin typeface="Arial Unicode MS" pitchFamily="34" charset="-128"/>
                <a:ea typeface="新細明體" panose="02020500000000000000" pitchFamily="18" charset="-120"/>
              </a:rPr>
              <a:t>correct</a:t>
            </a:r>
            <a:r>
              <a:rPr lang="en-US" altLang="zh-TW" sz="2400" dirty="0">
                <a:latin typeface="Arial Unicode MS" pitchFamily="34" charset="-128"/>
                <a:ea typeface="新細明體" panose="02020500000000000000" pitchFamily="18" charset="-120"/>
              </a:rPr>
              <a:t>. </a:t>
            </a:r>
          </a:p>
          <a:p>
            <a:pPr algn="just"/>
            <a:r>
              <a:rPr lang="en-US" altLang="zh-TW" sz="2400" dirty="0">
                <a:latin typeface="Arial Unicode MS" pitchFamily="34" charset="-128"/>
                <a:ea typeface="新細明體" panose="02020500000000000000" pitchFamily="18" charset="-120"/>
              </a:rPr>
              <a:t>The </a:t>
            </a:r>
            <a:r>
              <a:rPr lang="en-US" altLang="zh-TW" sz="2400" dirty="0">
                <a:solidFill>
                  <a:srgbClr val="C00000"/>
                </a:solidFill>
                <a:latin typeface="Arial Unicode MS" pitchFamily="34" charset="-128"/>
                <a:ea typeface="新細明體" panose="02020500000000000000" pitchFamily="18" charset="-120"/>
              </a:rPr>
              <a:t>next 4</a:t>
            </a:r>
            <a:r>
              <a:rPr lang="en-US" altLang="zh-TW" sz="2400" dirty="0">
                <a:latin typeface="Arial Unicode MS" pitchFamily="34" charset="-128"/>
                <a:ea typeface="新細明體" panose="02020500000000000000" pitchFamily="18" charset="-120"/>
              </a:rPr>
              <a:t> bits (</a:t>
            </a:r>
            <a:r>
              <a:rPr lang="en-US" altLang="zh-TW" sz="2400" dirty="0">
                <a:solidFill>
                  <a:srgbClr val="CF1729"/>
                </a:solidFill>
                <a:latin typeface="Arial Unicode MS" pitchFamily="34" charset="-128"/>
                <a:ea typeface="新細明體" panose="02020500000000000000" pitchFamily="18" charset="-120"/>
              </a:rPr>
              <a:t>0010</a:t>
            </a:r>
            <a:r>
              <a:rPr lang="en-US" altLang="zh-TW" sz="2400" dirty="0">
                <a:latin typeface="Arial Unicode MS" pitchFamily="34" charset="-128"/>
                <a:ea typeface="新細明體" panose="02020500000000000000" pitchFamily="18" charset="-120"/>
              </a:rPr>
              <a:t>)</a:t>
            </a:r>
            <a:r>
              <a:rPr lang="en-US" altLang="zh-TW" sz="2400" baseline="-25000" dirty="0">
                <a:latin typeface="Arial Unicode MS" pitchFamily="34" charset="-128"/>
                <a:ea typeface="新細明體" panose="02020500000000000000" pitchFamily="18" charset="-120"/>
              </a:rPr>
              <a:t>2</a:t>
            </a:r>
            <a:r>
              <a:rPr lang="en-US" altLang="zh-TW" sz="2400" dirty="0">
                <a:latin typeface="Arial Unicode MS" pitchFamily="34" charset="-128"/>
                <a:ea typeface="新細明體" panose="02020500000000000000" pitchFamily="18" charset="-120"/>
              </a:rPr>
              <a:t>=2 show the wrong </a:t>
            </a:r>
            <a:r>
              <a:rPr lang="en-US" altLang="zh-TW" sz="2400" dirty="0">
                <a:solidFill>
                  <a:srgbClr val="C00000"/>
                </a:solidFill>
                <a:latin typeface="Arial Unicode MS" pitchFamily="34" charset="-128"/>
                <a:ea typeface="新細明體" panose="02020500000000000000" pitchFamily="18" charset="-120"/>
              </a:rPr>
              <a:t>header length </a:t>
            </a:r>
            <a:r>
              <a:rPr lang="en-US" altLang="zh-TW" sz="2400" dirty="0">
                <a:latin typeface="Arial Unicode MS" pitchFamily="34" charset="-128"/>
                <a:ea typeface="新細明體" panose="02020500000000000000" pitchFamily="18" charset="-120"/>
              </a:rPr>
              <a:t>(2 × 4 = 8). The minimum number of bytes in the header must be 20. </a:t>
            </a:r>
          </a:p>
          <a:p>
            <a:pPr algn="just"/>
            <a:endParaRPr lang="en-US" altLang="zh-TW" sz="2400" dirty="0">
              <a:latin typeface="Arial Unicode MS" pitchFamily="34" charset="-128"/>
              <a:ea typeface="新細明體" panose="02020500000000000000" pitchFamily="18" charset="-120"/>
            </a:endParaRPr>
          </a:p>
          <a:p>
            <a:pPr algn="just"/>
            <a:r>
              <a:rPr lang="en-US" altLang="zh-TW" sz="2400" dirty="0">
                <a:latin typeface="Arial Unicode MS" pitchFamily="34" charset="-128"/>
                <a:ea typeface="新細明體" panose="02020500000000000000" pitchFamily="18" charset="-120"/>
              </a:rPr>
              <a:t>The packet has been </a:t>
            </a:r>
            <a:r>
              <a:rPr lang="en-US" altLang="zh-TW" sz="2400" dirty="0">
                <a:solidFill>
                  <a:srgbClr val="C00000"/>
                </a:solidFill>
                <a:latin typeface="Arial Unicode MS" pitchFamily="34" charset="-128"/>
                <a:ea typeface="新細明體" panose="02020500000000000000" pitchFamily="18" charset="-120"/>
              </a:rPr>
              <a:t>corrupted in transmission</a:t>
            </a:r>
            <a:r>
              <a:rPr lang="en-US" altLang="zh-TW" sz="2400" dirty="0">
                <a:latin typeface="Arial Unicode MS" pitchFamily="34" charset="-128"/>
                <a:ea typeface="新細明體" panose="02020500000000000000" pitchFamily="18" charset="-120"/>
              </a:rPr>
              <a:t>.</a:t>
            </a:r>
          </a:p>
        </p:txBody>
      </p:sp>
      <p:sp>
        <p:nvSpPr>
          <p:cNvPr id="2" name="Rectangle 1">
            <a:extLst>
              <a:ext uri="{FF2B5EF4-FFF2-40B4-BE49-F238E27FC236}">
                <a16:creationId xmlns:a16="http://schemas.microsoft.com/office/drawing/2014/main" id="{F5EA5D3F-4C6E-417A-96D1-CFB5BCCB64CA}"/>
              </a:ext>
            </a:extLst>
          </p:cNvPr>
          <p:cNvSpPr/>
          <p:nvPr/>
        </p:nvSpPr>
        <p:spPr>
          <a:xfrm>
            <a:off x="457200" y="2317183"/>
            <a:ext cx="5965095" cy="461665"/>
          </a:xfrm>
          <a:prstGeom prst="rect">
            <a:avLst/>
          </a:prstGeom>
        </p:spPr>
        <p:txBody>
          <a:bodyPr wrap="none">
            <a:spAutoFit/>
          </a:bodyPr>
          <a:lstStyle/>
          <a:p>
            <a:pPr algn="just"/>
            <a:r>
              <a:rPr lang="en-US" altLang="zh-TW" sz="2400" dirty="0">
                <a:latin typeface="Arial Unicode MS" pitchFamily="34" charset="-128"/>
                <a:ea typeface="新細明體" panose="02020500000000000000" pitchFamily="18" charset="-120"/>
              </a:rPr>
              <a:t>The receiver discards the packet. Why?</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FF124CDA-8AEE-44FE-BBFC-D72B7CA2760D}"/>
                  </a:ext>
                </a:extLst>
              </p:cNvPr>
              <p:cNvGraphicFramePr>
                <a:graphicFrameLocks noChangeAspect="1"/>
              </p:cNvGraphicFramePr>
              <p:nvPr>
                <p:extLst>
                  <p:ext uri="{D42A27DB-BD31-4B8C-83A1-F6EECF244321}">
                    <p14:modId xmlns:p14="http://schemas.microsoft.com/office/powerpoint/2010/main" val="1804467441"/>
                  </p:ext>
                </p:extLst>
              </p:nvPr>
            </p:nvGraphicFramePr>
            <p:xfrm>
              <a:off x="6683724" y="1405875"/>
              <a:ext cx="2033056" cy="1524792"/>
            </p:xfrm>
            <a:graphic>
              <a:graphicData uri="http://schemas.microsoft.com/office/powerpoint/2016/slidezoom">
                <pslz:sldZm>
                  <pslz:sldZmObj sldId="725" cId="2098869980">
                    <pslz:zmPr id="{7D28A74D-CC34-42BF-AB35-FB34B94F596D}" returnToParent="0" transitionDur="1000">
                      <p166:blipFill xmlns:p166="http://schemas.microsoft.com/office/powerpoint/2016/6/main">
                        <a:blip r:embed="rId4"/>
                        <a:stretch>
                          <a:fillRect/>
                        </a:stretch>
                      </p166:blipFill>
                      <p166:spPr xmlns:p166="http://schemas.microsoft.com/office/powerpoint/2016/6/main">
                        <a:xfrm>
                          <a:off x="0" y="0"/>
                          <a:ext cx="2033056" cy="1524792"/>
                        </a:xfrm>
                        <a:prstGeom prst="rect">
                          <a:avLst/>
                        </a:prstGeom>
                        <a:ln w="3175">
                          <a:solidFill>
                            <a:prstClr val="ltGray"/>
                          </a:solidFill>
                        </a:ln>
                      </p166:spPr>
                    </pslz:zmPr>
                  </pslz:sldZmObj>
                </pslz:sldZm>
              </a:graphicData>
            </a:graphic>
          </p:graphicFrame>
        </mc:Choice>
        <mc:Fallback xmlns="">
          <p:pic>
            <p:nvPicPr>
              <p:cNvPr id="5" name="Slide Zoom 4">
                <a:hlinkClick r:id="rId5" action="ppaction://hlinksldjump"/>
                <a:extLst>
                  <a:ext uri="{FF2B5EF4-FFF2-40B4-BE49-F238E27FC236}">
                    <a16:creationId xmlns:a16="http://schemas.microsoft.com/office/drawing/2014/main" id="{FF124CDA-8AEE-44FE-BBFC-D72B7CA2760D}"/>
                  </a:ext>
                </a:extLst>
              </p:cNvPr>
              <p:cNvPicPr>
                <a:picLocks noGrp="1" noRot="1" noChangeAspect="1" noMove="1" noResize="1" noEditPoints="1" noAdjustHandles="1" noChangeArrowheads="1" noChangeShapeType="1"/>
              </p:cNvPicPr>
              <p:nvPr/>
            </p:nvPicPr>
            <p:blipFill>
              <a:blip r:embed="rId6"/>
              <a:stretch>
                <a:fillRect/>
              </a:stretch>
            </p:blipFill>
            <p:spPr>
              <a:xfrm>
                <a:off x="6683724" y="1405875"/>
                <a:ext cx="2033056" cy="1524792"/>
              </a:xfrm>
              <a:prstGeom prst="rect">
                <a:avLst/>
              </a:prstGeom>
              <a:ln w="3175">
                <a:solidFill>
                  <a:prstClr val="ltGray"/>
                </a:solidFill>
              </a:ln>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頁尾版面配置區 1">
            <a:extLst>
              <a:ext uri="{FF2B5EF4-FFF2-40B4-BE49-F238E27FC236}">
                <a16:creationId xmlns:a16="http://schemas.microsoft.com/office/drawing/2014/main" id="{A8536DF4-CA2A-4C41-8A93-86D17ECAA996}"/>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56323" name="投影片編號版面配置區 2">
            <a:extLst>
              <a:ext uri="{FF2B5EF4-FFF2-40B4-BE49-F238E27FC236}">
                <a16:creationId xmlns:a16="http://schemas.microsoft.com/office/drawing/2014/main" id="{9DE9B27E-8F02-4AD3-AD31-5F43AED7F4D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3DE1D3E-C390-4699-B384-6CD9A0D309E7}" type="slidenum">
              <a:rPr lang="en-US" altLang="zh-TW" b="0" smtClean="0">
                <a:ea typeface="新細明體" panose="02020500000000000000" pitchFamily="18" charset="-120"/>
              </a:rPr>
              <a:pPr/>
              <a:t>27</a:t>
            </a:fld>
            <a:endParaRPr lang="en-US" altLang="zh-TW" b="0">
              <a:ea typeface="新細明體" panose="02020500000000000000" pitchFamily="18" charset="-120"/>
            </a:endParaRPr>
          </a:p>
        </p:txBody>
      </p:sp>
      <p:sp>
        <p:nvSpPr>
          <p:cNvPr id="56324" name="Text Box 2">
            <a:extLst>
              <a:ext uri="{FF2B5EF4-FFF2-40B4-BE49-F238E27FC236}">
                <a16:creationId xmlns:a16="http://schemas.microsoft.com/office/drawing/2014/main" id="{5C9F986E-2607-4980-933C-B6A4FA621C19}"/>
              </a:ext>
            </a:extLst>
          </p:cNvPr>
          <p:cNvSpPr txBox="1">
            <a:spLocks noChangeArrowheads="1"/>
          </p:cNvSpPr>
          <p:nvPr/>
        </p:nvSpPr>
        <p:spPr bwMode="auto">
          <a:xfrm>
            <a:off x="76200" y="696913"/>
            <a:ext cx="8839200" cy="415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latin typeface="Arial Unicode MS" pitchFamily="34" charset="-128"/>
                <a:ea typeface="新細明體" panose="02020500000000000000" pitchFamily="18" charset="-120"/>
              </a:rPr>
              <a:t>In an IP packet, the value of </a:t>
            </a:r>
            <a:r>
              <a:rPr lang="en-US" altLang="zh-TW" sz="2400" dirty="0">
                <a:solidFill>
                  <a:srgbClr val="C00000"/>
                </a:solidFill>
                <a:latin typeface="Arial Unicode MS" pitchFamily="34" charset="-128"/>
                <a:ea typeface="新細明體" panose="02020500000000000000" pitchFamily="18" charset="-120"/>
              </a:rPr>
              <a:t>HLEN is 1000</a:t>
            </a:r>
            <a:r>
              <a:rPr lang="en-US" altLang="zh-TW" sz="2400" baseline="-25000" dirty="0">
                <a:solidFill>
                  <a:srgbClr val="C00000"/>
                </a:solidFill>
                <a:latin typeface="Arial Unicode MS" pitchFamily="34" charset="-128"/>
                <a:ea typeface="新細明體" panose="02020500000000000000" pitchFamily="18" charset="-120"/>
              </a:rPr>
              <a:t>2</a:t>
            </a:r>
            <a:r>
              <a:rPr lang="en-US" altLang="zh-TW" sz="2400" dirty="0">
                <a:solidFill>
                  <a:srgbClr val="C00000"/>
                </a:solidFill>
                <a:latin typeface="Arial Unicode MS" pitchFamily="34" charset="-128"/>
                <a:ea typeface="新細明體" panose="02020500000000000000" pitchFamily="18" charset="-120"/>
              </a:rPr>
              <a:t> </a:t>
            </a:r>
            <a:r>
              <a:rPr lang="en-US" altLang="zh-TW" sz="2400" dirty="0">
                <a:latin typeface="Arial Unicode MS" pitchFamily="34" charset="-128"/>
                <a:ea typeface="新細明體" panose="02020500000000000000" pitchFamily="18" charset="-120"/>
              </a:rPr>
              <a:t>in binary. How many bytes of options are being carried by this packet?</a:t>
            </a:r>
            <a:br>
              <a:rPr lang="en-US" altLang="zh-TW" sz="2400" dirty="0">
                <a:latin typeface="Arial Unicode MS" pitchFamily="34" charset="-128"/>
                <a:ea typeface="新細明體" panose="02020500000000000000" pitchFamily="18" charset="-120"/>
              </a:rPr>
            </a:br>
            <a:endParaRPr lang="en-US" altLang="zh-TW" sz="2400" dirty="0">
              <a:latin typeface="Arial Unicode MS" pitchFamily="34" charset="-128"/>
              <a:ea typeface="新細明體" panose="02020500000000000000" pitchFamily="18" charset="-120"/>
            </a:endParaRPr>
          </a:p>
          <a:p>
            <a:pPr algn="just"/>
            <a:r>
              <a:rPr lang="en-US" altLang="zh-TW" sz="2400" i="1" dirty="0">
                <a:solidFill>
                  <a:schemeClr val="hlink"/>
                </a:solidFill>
                <a:latin typeface="Arial Unicode MS" pitchFamily="34" charset="-128"/>
                <a:ea typeface="新細明體" panose="02020500000000000000" pitchFamily="18" charset="-120"/>
              </a:rPr>
              <a:t>Solution</a:t>
            </a:r>
          </a:p>
          <a:p>
            <a:pPr algn="just"/>
            <a:endParaRPr lang="en-US" altLang="zh-TW" sz="2000" i="1" dirty="0">
              <a:solidFill>
                <a:schemeClr val="hlink"/>
              </a:solidFill>
              <a:latin typeface="Arial Unicode MS" pitchFamily="34" charset="-128"/>
              <a:ea typeface="新細明體" panose="02020500000000000000" pitchFamily="18" charset="-120"/>
            </a:endParaRPr>
          </a:p>
          <a:p>
            <a:pPr algn="just"/>
            <a:r>
              <a:rPr lang="en-US" altLang="zh-TW" sz="2400" dirty="0">
                <a:latin typeface="Arial Unicode MS" pitchFamily="34" charset="-128"/>
                <a:ea typeface="新細明體" panose="02020500000000000000" pitchFamily="18" charset="-120"/>
              </a:rPr>
              <a:t>The </a:t>
            </a:r>
            <a:r>
              <a:rPr lang="en-US" altLang="zh-TW" sz="2400" dirty="0">
                <a:solidFill>
                  <a:srgbClr val="C00000"/>
                </a:solidFill>
                <a:latin typeface="Arial Unicode MS" pitchFamily="34" charset="-128"/>
                <a:ea typeface="新細明體" panose="02020500000000000000" pitchFamily="18" charset="-120"/>
              </a:rPr>
              <a:t>HLEN</a:t>
            </a:r>
            <a:r>
              <a:rPr lang="en-US" altLang="zh-TW" sz="2400" dirty="0">
                <a:latin typeface="Arial Unicode MS" pitchFamily="34" charset="-128"/>
                <a:ea typeface="新細明體" panose="02020500000000000000" pitchFamily="18" charset="-120"/>
              </a:rPr>
              <a:t> value is </a:t>
            </a:r>
            <a:r>
              <a:rPr lang="en-US" altLang="zh-TW" sz="2400" dirty="0">
                <a:solidFill>
                  <a:srgbClr val="C00000"/>
                </a:solidFill>
                <a:latin typeface="Arial Unicode MS" pitchFamily="34" charset="-128"/>
                <a:ea typeface="新細明體" panose="02020500000000000000" pitchFamily="18" charset="-120"/>
              </a:rPr>
              <a:t>8</a:t>
            </a:r>
            <a:r>
              <a:rPr lang="en-US" altLang="zh-TW" sz="2400" dirty="0">
                <a:latin typeface="Arial Unicode MS" pitchFamily="34" charset="-128"/>
                <a:ea typeface="新細明體" panose="02020500000000000000" pitchFamily="18" charset="-120"/>
              </a:rPr>
              <a:t>, which means the </a:t>
            </a:r>
            <a:r>
              <a:rPr lang="en-US" altLang="zh-TW" sz="2400" dirty="0">
                <a:solidFill>
                  <a:srgbClr val="C00000"/>
                </a:solidFill>
                <a:latin typeface="Arial Unicode MS" pitchFamily="34" charset="-128"/>
                <a:ea typeface="新細明體" panose="02020500000000000000" pitchFamily="18" charset="-120"/>
              </a:rPr>
              <a:t>total number of bytes </a:t>
            </a:r>
            <a:r>
              <a:rPr lang="en-US" altLang="zh-TW" sz="2400" dirty="0">
                <a:latin typeface="Arial Unicode MS" pitchFamily="34" charset="-128"/>
                <a:ea typeface="新細明體" panose="02020500000000000000" pitchFamily="18" charset="-120"/>
              </a:rPr>
              <a:t>in the header is </a:t>
            </a:r>
            <a:r>
              <a:rPr lang="en-US" altLang="zh-TW" sz="2400" dirty="0">
                <a:solidFill>
                  <a:srgbClr val="C00000"/>
                </a:solidFill>
                <a:latin typeface="Arial Unicode MS" pitchFamily="34" charset="-128"/>
                <a:ea typeface="新細明體" panose="02020500000000000000" pitchFamily="18" charset="-120"/>
              </a:rPr>
              <a:t>8 × 4 or 32 bytes</a:t>
            </a:r>
            <a:r>
              <a:rPr lang="en-US" altLang="zh-TW" sz="2400" dirty="0">
                <a:latin typeface="Arial Unicode MS" pitchFamily="34" charset="-128"/>
                <a:ea typeface="新細明體" panose="02020500000000000000" pitchFamily="18" charset="-120"/>
              </a:rPr>
              <a:t>. </a:t>
            </a:r>
          </a:p>
          <a:p>
            <a:pPr algn="just"/>
            <a:endParaRPr lang="en-US" altLang="zh-TW" sz="2400" dirty="0">
              <a:latin typeface="Arial Unicode MS" pitchFamily="34" charset="-128"/>
              <a:ea typeface="新細明體" panose="02020500000000000000" pitchFamily="18" charset="-120"/>
            </a:endParaRPr>
          </a:p>
          <a:p>
            <a:pPr algn="just"/>
            <a:r>
              <a:rPr lang="en-US" altLang="zh-TW" sz="2400" dirty="0">
                <a:latin typeface="Arial Unicode MS" pitchFamily="34" charset="-128"/>
                <a:ea typeface="新細明體" panose="02020500000000000000" pitchFamily="18" charset="-120"/>
              </a:rPr>
              <a:t>The first </a:t>
            </a:r>
            <a:r>
              <a:rPr lang="en-US" altLang="zh-TW" sz="2400" dirty="0">
                <a:solidFill>
                  <a:srgbClr val="C00000"/>
                </a:solidFill>
                <a:latin typeface="Arial Unicode MS" pitchFamily="34" charset="-128"/>
                <a:ea typeface="新細明體" panose="02020500000000000000" pitchFamily="18" charset="-120"/>
              </a:rPr>
              <a:t>20 bytes </a:t>
            </a:r>
            <a:r>
              <a:rPr lang="en-US" altLang="zh-TW" sz="2400" dirty="0">
                <a:latin typeface="Arial Unicode MS" pitchFamily="34" charset="-128"/>
                <a:ea typeface="新細明體" panose="02020500000000000000" pitchFamily="18" charset="-120"/>
              </a:rPr>
              <a:t>are the </a:t>
            </a:r>
            <a:r>
              <a:rPr lang="en-US" altLang="zh-TW" sz="2400" dirty="0">
                <a:solidFill>
                  <a:srgbClr val="C00000"/>
                </a:solidFill>
                <a:latin typeface="Arial Unicode MS" pitchFamily="34" charset="-128"/>
                <a:ea typeface="新細明體" panose="02020500000000000000" pitchFamily="18" charset="-120"/>
              </a:rPr>
              <a:t>base header</a:t>
            </a:r>
            <a:r>
              <a:rPr lang="en-US" altLang="zh-TW" sz="2400" dirty="0">
                <a:latin typeface="Arial Unicode MS" pitchFamily="34" charset="-128"/>
                <a:ea typeface="新細明體" panose="02020500000000000000" pitchFamily="18" charset="-120"/>
              </a:rPr>
              <a:t>, </a:t>
            </a:r>
          </a:p>
          <a:p>
            <a:pPr algn="just"/>
            <a:endParaRPr lang="en-US" altLang="zh-TW" sz="2400" dirty="0">
              <a:latin typeface="Arial Unicode MS" pitchFamily="34" charset="-128"/>
              <a:ea typeface="新細明體" panose="02020500000000000000" pitchFamily="18" charset="-120"/>
            </a:endParaRPr>
          </a:p>
          <a:p>
            <a:pPr algn="just"/>
            <a:r>
              <a:rPr lang="en-US" altLang="zh-TW" sz="2400" dirty="0">
                <a:latin typeface="Arial Unicode MS" pitchFamily="34" charset="-128"/>
                <a:ea typeface="新細明體" panose="02020500000000000000" pitchFamily="18" charset="-120"/>
              </a:rPr>
              <a:t>the next </a:t>
            </a:r>
            <a:r>
              <a:rPr lang="en-US" altLang="zh-TW" sz="2400" dirty="0">
                <a:solidFill>
                  <a:srgbClr val="C00000"/>
                </a:solidFill>
                <a:latin typeface="Arial Unicode MS" pitchFamily="34" charset="-128"/>
                <a:ea typeface="新細明體" panose="02020500000000000000" pitchFamily="18" charset="-120"/>
              </a:rPr>
              <a:t>12 bytes </a:t>
            </a:r>
            <a:r>
              <a:rPr lang="en-US" altLang="zh-TW" sz="2400" dirty="0">
                <a:latin typeface="Arial Unicode MS" pitchFamily="34" charset="-128"/>
                <a:ea typeface="新細明體" panose="02020500000000000000" pitchFamily="18" charset="-120"/>
              </a:rPr>
              <a:t>are the </a:t>
            </a:r>
            <a:r>
              <a:rPr lang="en-US" altLang="zh-TW" sz="2400" dirty="0">
                <a:solidFill>
                  <a:srgbClr val="C00000"/>
                </a:solidFill>
                <a:latin typeface="Arial Unicode MS" pitchFamily="34" charset="-128"/>
                <a:ea typeface="新細明體" panose="02020500000000000000" pitchFamily="18" charset="-120"/>
              </a:rPr>
              <a:t>options</a:t>
            </a:r>
            <a:r>
              <a:rPr lang="en-US" altLang="zh-TW" sz="2400" dirty="0">
                <a:latin typeface="Arial Unicode MS" pitchFamily="34" charset="-128"/>
                <a:ea typeface="新細明體" panose="02020500000000000000" pitchFamily="18" charset="-120"/>
              </a:rPr>
              <a:t>.</a:t>
            </a:r>
          </a:p>
        </p:txBody>
      </p:sp>
      <p:grpSp>
        <p:nvGrpSpPr>
          <p:cNvPr id="56325" name="Group 3">
            <a:extLst>
              <a:ext uri="{FF2B5EF4-FFF2-40B4-BE49-F238E27FC236}">
                <a16:creationId xmlns:a16="http://schemas.microsoft.com/office/drawing/2014/main" id="{78B5A348-0E89-4D49-9E37-E18F44BC2FBF}"/>
              </a:ext>
            </a:extLst>
          </p:cNvPr>
          <p:cNvGrpSpPr>
            <a:grpSpLocks/>
          </p:cNvGrpSpPr>
          <p:nvPr/>
        </p:nvGrpSpPr>
        <p:grpSpPr bwMode="auto">
          <a:xfrm>
            <a:off x="0" y="0"/>
            <a:ext cx="9144000" cy="609600"/>
            <a:chOff x="0" y="2448"/>
            <a:chExt cx="5760" cy="384"/>
          </a:xfrm>
        </p:grpSpPr>
        <p:sp>
          <p:nvSpPr>
            <p:cNvPr id="56326" name="Rectangle 4">
              <a:extLst>
                <a:ext uri="{FF2B5EF4-FFF2-40B4-BE49-F238E27FC236}">
                  <a16:creationId xmlns:a16="http://schemas.microsoft.com/office/drawing/2014/main" id="{AE52A9F0-1F91-44B9-9B5C-F3B124C2F53B}"/>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32165" name="Text Box 5">
              <a:extLst>
                <a:ext uri="{FF2B5EF4-FFF2-40B4-BE49-F238E27FC236}">
                  <a16:creationId xmlns:a16="http://schemas.microsoft.com/office/drawing/2014/main" id="{34B26F99-B547-4145-99D5-A667762554F8}"/>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charset="-120"/>
                </a:rPr>
                <a:t>Example</a:t>
              </a:r>
              <a:r>
                <a:rPr lang="en-US" altLang="zh-TW" sz="3200">
                  <a:solidFill>
                    <a:schemeClr val="bg1"/>
                  </a:solidFill>
                  <a:latin typeface="Times New Roman" panose="02020603050405020304" pitchFamily="18" charset="0"/>
                  <a:ea typeface="新細明體" charset="-120"/>
                </a:rPr>
                <a:t> 7.2</a:t>
              </a:r>
              <a:endParaRPr lang="en-US" altLang="zh-TW" sz="3200" i="1">
                <a:solidFill>
                  <a:schemeClr val="bg1"/>
                </a:solidFill>
                <a:latin typeface="Times New Roman" panose="02020603050405020304" pitchFamily="18" charset="0"/>
                <a:ea typeface="新細明體" charset="-120"/>
              </a:endParaRPr>
            </a:p>
          </p:txBody>
        </p:sp>
      </p:gr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5C707F50-AF63-463D-914C-092EF8A4015F}"/>
                  </a:ext>
                </a:extLst>
              </p:cNvPr>
              <p:cNvGraphicFramePr>
                <a:graphicFrameLocks noChangeAspect="1"/>
              </p:cNvGraphicFramePr>
              <p:nvPr>
                <p:extLst>
                  <p:ext uri="{D42A27DB-BD31-4B8C-83A1-F6EECF244321}">
                    <p14:modId xmlns:p14="http://schemas.microsoft.com/office/powerpoint/2010/main" val="79941927"/>
                  </p:ext>
                </p:extLst>
              </p:nvPr>
            </p:nvGraphicFramePr>
            <p:xfrm>
              <a:off x="6629400" y="3413921"/>
              <a:ext cx="2033056" cy="1524792"/>
            </p:xfrm>
            <a:graphic>
              <a:graphicData uri="http://schemas.microsoft.com/office/powerpoint/2016/slidezoom">
                <pslz:sldZm>
                  <pslz:sldZmObj sldId="725" cId="2098869980">
                    <pslz:zmPr id="{7D28A74D-CC34-42BF-AB35-FB34B94F596D}" returnToParent="0" transitionDur="1000">
                      <p166:blipFill xmlns:p166="http://schemas.microsoft.com/office/powerpoint/2016/6/main">
                        <a:blip r:embed="rId3"/>
                        <a:stretch>
                          <a:fillRect/>
                        </a:stretch>
                      </p166:blipFill>
                      <p166:spPr xmlns:p166="http://schemas.microsoft.com/office/powerpoint/2016/6/main">
                        <a:xfrm>
                          <a:off x="0" y="0"/>
                          <a:ext cx="2033056" cy="1524792"/>
                        </a:xfrm>
                        <a:prstGeom prst="rect">
                          <a:avLst/>
                        </a:prstGeom>
                        <a:ln w="3175">
                          <a:solidFill>
                            <a:prstClr val="ltGray"/>
                          </a:solidFill>
                        </a:ln>
                      </p166:spPr>
                    </pslz:zmPr>
                  </pslz:sldZmObj>
                </pslz:sldZm>
              </a:graphicData>
            </a:graphic>
          </p:graphicFrame>
        </mc:Choice>
        <mc:Fallback xmlns="">
          <p:pic>
            <p:nvPicPr>
              <p:cNvPr id="9" name="Slide Zoom 8">
                <a:hlinkClick r:id="rId4" action="ppaction://hlinksldjump"/>
                <a:extLst>
                  <a:ext uri="{FF2B5EF4-FFF2-40B4-BE49-F238E27FC236}">
                    <a16:creationId xmlns:a16="http://schemas.microsoft.com/office/drawing/2014/main" id="{5C707F50-AF63-463D-914C-092EF8A4015F}"/>
                  </a:ext>
                </a:extLst>
              </p:cNvPr>
              <p:cNvPicPr>
                <a:picLocks noGrp="1" noRot="1" noChangeAspect="1" noMove="1" noResize="1" noEditPoints="1" noAdjustHandles="1" noChangeArrowheads="1" noChangeShapeType="1"/>
              </p:cNvPicPr>
              <p:nvPr/>
            </p:nvPicPr>
            <p:blipFill>
              <a:blip r:embed="rId5"/>
              <a:stretch>
                <a:fillRect/>
              </a:stretch>
            </p:blipFill>
            <p:spPr>
              <a:xfrm>
                <a:off x="6629400" y="3413921"/>
                <a:ext cx="2033056" cy="1524792"/>
              </a:xfrm>
              <a:prstGeom prst="rect">
                <a:avLst/>
              </a:prstGeom>
              <a:ln w="3175">
                <a:solidFill>
                  <a:prstClr val="ltGray"/>
                </a:solidFill>
              </a:ln>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32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32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32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頁尾版面配置區 1">
            <a:extLst>
              <a:ext uri="{FF2B5EF4-FFF2-40B4-BE49-F238E27FC236}">
                <a16:creationId xmlns:a16="http://schemas.microsoft.com/office/drawing/2014/main" id="{926A5399-7956-4C89-B26E-1FD96F52C37A}"/>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58371" name="投影片編號版面配置區 2">
            <a:extLst>
              <a:ext uri="{FF2B5EF4-FFF2-40B4-BE49-F238E27FC236}">
                <a16:creationId xmlns:a16="http://schemas.microsoft.com/office/drawing/2014/main" id="{396EE12A-F598-4965-A55E-241A8D88C01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03F558D-A0BC-415C-8E16-02E26FDB65A4}" type="slidenum">
              <a:rPr lang="en-US" altLang="zh-TW" b="0" smtClean="0">
                <a:ea typeface="新細明體" panose="02020500000000000000" pitchFamily="18" charset="-120"/>
              </a:rPr>
              <a:pPr/>
              <a:t>28</a:t>
            </a:fld>
            <a:endParaRPr lang="en-US" altLang="zh-TW" b="0">
              <a:ea typeface="新細明體" panose="02020500000000000000" pitchFamily="18" charset="-120"/>
            </a:endParaRPr>
          </a:p>
        </p:txBody>
      </p:sp>
      <p:sp>
        <p:nvSpPr>
          <p:cNvPr id="58372" name="Text Box 2">
            <a:extLst>
              <a:ext uri="{FF2B5EF4-FFF2-40B4-BE49-F238E27FC236}">
                <a16:creationId xmlns:a16="http://schemas.microsoft.com/office/drawing/2014/main" id="{47B5BAA2-2EFD-48FD-B1A3-1287C7DAB5BE}"/>
              </a:ext>
            </a:extLst>
          </p:cNvPr>
          <p:cNvSpPr txBox="1">
            <a:spLocks noChangeArrowheads="1"/>
          </p:cNvSpPr>
          <p:nvPr/>
        </p:nvSpPr>
        <p:spPr bwMode="auto">
          <a:xfrm>
            <a:off x="76200" y="838200"/>
            <a:ext cx="8839200" cy="470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latin typeface="Arial Unicode MS" pitchFamily="34" charset="-128"/>
                <a:ea typeface="新細明體" panose="02020500000000000000" pitchFamily="18" charset="-120"/>
              </a:rPr>
              <a:t>In an IP packet, the value of HLEN is </a:t>
            </a:r>
            <a:r>
              <a:rPr lang="en-US" altLang="zh-TW" sz="2400" dirty="0">
                <a:solidFill>
                  <a:srgbClr val="C00000"/>
                </a:solidFill>
                <a:latin typeface="Arial Unicode MS" pitchFamily="34" charset="-128"/>
                <a:ea typeface="新細明體" panose="02020500000000000000" pitchFamily="18" charset="-120"/>
              </a:rPr>
              <a:t>5</a:t>
            </a:r>
            <a:r>
              <a:rPr lang="en-US" altLang="zh-TW" sz="2400" baseline="-25000" dirty="0">
                <a:solidFill>
                  <a:srgbClr val="C00000"/>
                </a:solidFill>
                <a:latin typeface="Arial Unicode MS" pitchFamily="34" charset="-128"/>
                <a:ea typeface="新細明體" panose="02020500000000000000" pitchFamily="18" charset="-120"/>
              </a:rPr>
              <a:t>16</a:t>
            </a:r>
            <a:r>
              <a:rPr lang="en-US" altLang="zh-TW" sz="2400" baseline="-25000" dirty="0">
                <a:latin typeface="Arial Unicode MS" pitchFamily="34" charset="-128"/>
                <a:ea typeface="新細明體" panose="02020500000000000000" pitchFamily="18" charset="-120"/>
              </a:rPr>
              <a:t> </a:t>
            </a:r>
            <a:r>
              <a:rPr lang="en-US" altLang="zh-TW" sz="2400" dirty="0">
                <a:latin typeface="Arial Unicode MS" pitchFamily="34" charset="-128"/>
                <a:ea typeface="新細明體" panose="02020500000000000000" pitchFamily="18" charset="-120"/>
              </a:rPr>
              <a:t>and the value of the total length field is </a:t>
            </a:r>
            <a:r>
              <a:rPr lang="en-US" altLang="zh-TW" sz="2400" dirty="0">
                <a:solidFill>
                  <a:srgbClr val="C00000"/>
                </a:solidFill>
                <a:latin typeface="Arial Unicode MS" pitchFamily="34" charset="-128"/>
                <a:ea typeface="新細明體" panose="02020500000000000000" pitchFamily="18" charset="-120"/>
              </a:rPr>
              <a:t>0028</a:t>
            </a:r>
            <a:r>
              <a:rPr lang="en-US" altLang="zh-TW" sz="2400" baseline="-25000" dirty="0">
                <a:solidFill>
                  <a:srgbClr val="C00000"/>
                </a:solidFill>
                <a:latin typeface="Arial Unicode MS" pitchFamily="34" charset="-128"/>
                <a:ea typeface="新細明體" panose="02020500000000000000" pitchFamily="18" charset="-120"/>
              </a:rPr>
              <a:t>16</a:t>
            </a:r>
            <a:r>
              <a:rPr lang="en-US" altLang="zh-TW" sz="2400" dirty="0">
                <a:solidFill>
                  <a:srgbClr val="C00000"/>
                </a:solidFill>
                <a:latin typeface="Arial Unicode MS" pitchFamily="34" charset="-128"/>
                <a:ea typeface="新細明體" panose="02020500000000000000" pitchFamily="18" charset="-120"/>
              </a:rPr>
              <a:t>.</a:t>
            </a:r>
            <a:r>
              <a:rPr lang="en-US" altLang="zh-TW" sz="2400" dirty="0">
                <a:latin typeface="Arial Unicode MS" pitchFamily="34" charset="-128"/>
                <a:ea typeface="新細明體" panose="02020500000000000000" pitchFamily="18" charset="-120"/>
              </a:rPr>
              <a:t> How many bytes of data are being carried by this packet?</a:t>
            </a:r>
          </a:p>
          <a:p>
            <a:pPr algn="just"/>
            <a:endParaRPr lang="en-US" altLang="zh-TW" dirty="0">
              <a:latin typeface="Arial Unicode MS" pitchFamily="34" charset="-128"/>
              <a:ea typeface="新細明體" panose="02020500000000000000" pitchFamily="18" charset="-120"/>
            </a:endParaRPr>
          </a:p>
          <a:p>
            <a:pPr algn="just"/>
            <a:r>
              <a:rPr lang="en-US" altLang="zh-TW" sz="2400" i="1" dirty="0">
                <a:solidFill>
                  <a:schemeClr val="hlink"/>
                </a:solidFill>
                <a:latin typeface="Arial Unicode MS" pitchFamily="34" charset="-128"/>
                <a:ea typeface="新細明體" panose="02020500000000000000" pitchFamily="18" charset="-120"/>
              </a:rPr>
              <a:t>Solution</a:t>
            </a:r>
          </a:p>
          <a:p>
            <a:pPr algn="just">
              <a:lnSpc>
                <a:spcPct val="150000"/>
              </a:lnSpc>
            </a:pPr>
            <a:r>
              <a:rPr lang="en-US" altLang="zh-TW" sz="2400" dirty="0">
                <a:latin typeface="Arial Unicode MS" pitchFamily="34" charset="-128"/>
                <a:ea typeface="新細明體" panose="02020500000000000000" pitchFamily="18" charset="-120"/>
              </a:rPr>
              <a:t>The HLEN value is 5, which means the total number of bytes in the </a:t>
            </a:r>
            <a:r>
              <a:rPr lang="en-US" altLang="zh-TW" sz="2400" dirty="0">
                <a:solidFill>
                  <a:srgbClr val="C00000"/>
                </a:solidFill>
                <a:latin typeface="Arial Unicode MS" pitchFamily="34" charset="-128"/>
                <a:ea typeface="新細明體" panose="02020500000000000000" pitchFamily="18" charset="-120"/>
              </a:rPr>
              <a:t>header is 5 × 4 </a:t>
            </a:r>
            <a:r>
              <a:rPr lang="en-US" altLang="zh-TW" sz="2400" dirty="0">
                <a:latin typeface="Arial Unicode MS" pitchFamily="34" charset="-128"/>
                <a:ea typeface="新細明體" panose="02020500000000000000" pitchFamily="18" charset="-120"/>
              </a:rPr>
              <a:t>or</a:t>
            </a:r>
            <a:r>
              <a:rPr lang="en-US" altLang="zh-TW" sz="2400" dirty="0">
                <a:solidFill>
                  <a:srgbClr val="C00000"/>
                </a:solidFill>
                <a:latin typeface="Arial Unicode MS" pitchFamily="34" charset="-128"/>
                <a:ea typeface="新細明體" panose="02020500000000000000" pitchFamily="18" charset="-120"/>
              </a:rPr>
              <a:t> 20 bytes (no options</a:t>
            </a:r>
            <a:r>
              <a:rPr lang="en-US" altLang="zh-TW" sz="2400" dirty="0">
                <a:latin typeface="Arial Unicode MS" pitchFamily="34" charset="-128"/>
                <a:ea typeface="新細明體" panose="02020500000000000000" pitchFamily="18" charset="-120"/>
              </a:rPr>
              <a:t>). </a:t>
            </a:r>
          </a:p>
          <a:p>
            <a:pPr algn="just">
              <a:lnSpc>
                <a:spcPct val="150000"/>
              </a:lnSpc>
            </a:pPr>
            <a:endParaRPr lang="en-US" altLang="zh-TW" sz="2400" dirty="0">
              <a:latin typeface="Arial Unicode MS" pitchFamily="34" charset="-128"/>
              <a:ea typeface="新細明體" panose="02020500000000000000" pitchFamily="18" charset="-120"/>
            </a:endParaRPr>
          </a:p>
          <a:p>
            <a:pPr algn="just">
              <a:lnSpc>
                <a:spcPct val="150000"/>
              </a:lnSpc>
            </a:pPr>
            <a:r>
              <a:rPr lang="en-US" altLang="zh-TW" sz="2400" dirty="0">
                <a:latin typeface="Arial Unicode MS" pitchFamily="34" charset="-128"/>
                <a:ea typeface="新細明體" panose="02020500000000000000" pitchFamily="18" charset="-120"/>
              </a:rPr>
              <a:t>The </a:t>
            </a:r>
            <a:r>
              <a:rPr lang="en-US" altLang="zh-TW" sz="2400" dirty="0">
                <a:solidFill>
                  <a:srgbClr val="C00000"/>
                </a:solidFill>
                <a:latin typeface="Arial Unicode MS" pitchFamily="34" charset="-128"/>
                <a:ea typeface="新細明體" panose="02020500000000000000" pitchFamily="18" charset="-120"/>
              </a:rPr>
              <a:t>total length is 40 bytes (2*16</a:t>
            </a:r>
            <a:r>
              <a:rPr lang="en-US" altLang="zh-TW" sz="2400" baseline="30000" dirty="0">
                <a:solidFill>
                  <a:srgbClr val="C00000"/>
                </a:solidFill>
                <a:latin typeface="Arial Unicode MS" pitchFamily="34" charset="-128"/>
                <a:ea typeface="新細明體" panose="02020500000000000000" pitchFamily="18" charset="-120"/>
              </a:rPr>
              <a:t>1</a:t>
            </a:r>
            <a:r>
              <a:rPr lang="en-US" altLang="zh-TW" sz="2400" dirty="0">
                <a:solidFill>
                  <a:srgbClr val="C00000"/>
                </a:solidFill>
                <a:latin typeface="Arial Unicode MS" pitchFamily="34" charset="-128"/>
                <a:ea typeface="新細明體" panose="02020500000000000000" pitchFamily="18" charset="-120"/>
              </a:rPr>
              <a:t>+8*16</a:t>
            </a:r>
            <a:r>
              <a:rPr lang="en-US" altLang="zh-TW" sz="2400" baseline="30000" dirty="0">
                <a:solidFill>
                  <a:srgbClr val="C00000"/>
                </a:solidFill>
                <a:latin typeface="Arial Unicode MS" pitchFamily="34" charset="-128"/>
                <a:ea typeface="新細明體" panose="02020500000000000000" pitchFamily="18" charset="-120"/>
              </a:rPr>
              <a:t>0 </a:t>
            </a:r>
            <a:r>
              <a:rPr lang="en-US" altLang="zh-TW" sz="2400" dirty="0">
                <a:solidFill>
                  <a:srgbClr val="C00000"/>
                </a:solidFill>
                <a:latin typeface="Arial Unicode MS" pitchFamily="34" charset="-128"/>
                <a:ea typeface="新細明體" panose="02020500000000000000" pitchFamily="18" charset="-120"/>
              </a:rPr>
              <a:t>=40) </a:t>
            </a:r>
            <a:r>
              <a:rPr lang="en-US" altLang="zh-TW" sz="2400" dirty="0">
                <a:latin typeface="Arial Unicode MS" pitchFamily="34" charset="-128"/>
                <a:ea typeface="新細明體" panose="02020500000000000000" pitchFamily="18" charset="-120"/>
              </a:rPr>
              <a:t>, which means the packet is carrying 20 bytes of </a:t>
            </a:r>
            <a:r>
              <a:rPr lang="en-US" altLang="zh-TW" sz="2400" dirty="0">
                <a:solidFill>
                  <a:srgbClr val="C00000"/>
                </a:solidFill>
                <a:latin typeface="Arial Unicode MS" pitchFamily="34" charset="-128"/>
                <a:ea typeface="新細明體" panose="02020500000000000000" pitchFamily="18" charset="-120"/>
              </a:rPr>
              <a:t>data (40 − 20).</a:t>
            </a:r>
          </a:p>
        </p:txBody>
      </p:sp>
      <p:grpSp>
        <p:nvGrpSpPr>
          <p:cNvPr id="58373" name="Group 3">
            <a:extLst>
              <a:ext uri="{FF2B5EF4-FFF2-40B4-BE49-F238E27FC236}">
                <a16:creationId xmlns:a16="http://schemas.microsoft.com/office/drawing/2014/main" id="{75B7E658-3C8E-4E83-9D50-0E89CD7A99B5}"/>
              </a:ext>
            </a:extLst>
          </p:cNvPr>
          <p:cNvGrpSpPr>
            <a:grpSpLocks/>
          </p:cNvGrpSpPr>
          <p:nvPr/>
        </p:nvGrpSpPr>
        <p:grpSpPr bwMode="auto">
          <a:xfrm>
            <a:off x="0" y="0"/>
            <a:ext cx="9144000" cy="609600"/>
            <a:chOff x="0" y="2448"/>
            <a:chExt cx="5760" cy="384"/>
          </a:xfrm>
        </p:grpSpPr>
        <p:sp>
          <p:nvSpPr>
            <p:cNvPr id="58374" name="Rectangle 4">
              <a:extLst>
                <a:ext uri="{FF2B5EF4-FFF2-40B4-BE49-F238E27FC236}">
                  <a16:creationId xmlns:a16="http://schemas.microsoft.com/office/drawing/2014/main" id="{66138F1E-ADBB-4A85-873D-42B17961DA49}"/>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34213" name="Text Box 5">
              <a:extLst>
                <a:ext uri="{FF2B5EF4-FFF2-40B4-BE49-F238E27FC236}">
                  <a16:creationId xmlns:a16="http://schemas.microsoft.com/office/drawing/2014/main" id="{C8181341-AD32-4A89-BB9A-9DC5EBEB815E}"/>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charset="-120"/>
                </a:rPr>
                <a:t>Example</a:t>
              </a:r>
              <a:r>
                <a:rPr lang="en-US" altLang="zh-TW" sz="3200">
                  <a:solidFill>
                    <a:schemeClr val="bg1"/>
                  </a:solidFill>
                  <a:latin typeface="Times New Roman" panose="02020603050405020304" pitchFamily="18" charset="0"/>
                  <a:ea typeface="新細明體" charset="-120"/>
                </a:rPr>
                <a:t> 7.3</a:t>
              </a:r>
              <a:endParaRPr lang="en-US" altLang="zh-TW" sz="3200" i="1">
                <a:solidFill>
                  <a:schemeClr val="bg1"/>
                </a:solidFill>
                <a:latin typeface="Times New Roman" panose="02020603050405020304" pitchFamily="18" charset="0"/>
                <a:ea typeface="新細明體" charset="-120"/>
              </a:endParaRPr>
            </a:p>
          </p:txBody>
        </p:sp>
      </p:gr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06CCEAB-C170-4ECE-AC4C-90CDEA97F511}"/>
                  </a:ext>
                </a:extLst>
              </p:cNvPr>
              <p:cNvGraphicFramePr>
                <a:graphicFrameLocks noChangeAspect="1"/>
              </p:cNvGraphicFramePr>
              <p:nvPr>
                <p:extLst>
                  <p:ext uri="{D42A27DB-BD31-4B8C-83A1-F6EECF244321}">
                    <p14:modId xmlns:p14="http://schemas.microsoft.com/office/powerpoint/2010/main" val="2314759853"/>
                  </p:ext>
                </p:extLst>
              </p:nvPr>
            </p:nvGraphicFramePr>
            <p:xfrm>
              <a:off x="7194550" y="1600200"/>
              <a:ext cx="1600200" cy="1200150"/>
            </p:xfrm>
            <a:graphic>
              <a:graphicData uri="http://schemas.microsoft.com/office/powerpoint/2016/slidezoom">
                <pslz:sldZm>
                  <pslz:sldZmObj sldId="725" cId="2098869980">
                    <pslz:zmPr id="{7D28A74D-CC34-42BF-AB35-FB34B94F596D}" returnToParent="0" transitionDur="1000">
                      <p166:blipFill xmlns:p166="http://schemas.microsoft.com/office/powerpoint/2016/6/main">
                        <a:blip r:embed="rId3"/>
                        <a:stretch>
                          <a:fillRect/>
                        </a:stretch>
                      </p166:blipFill>
                      <p166:spPr xmlns:p166="http://schemas.microsoft.com/office/powerpoint/2016/6/main">
                        <a:xfrm>
                          <a:off x="0" y="0"/>
                          <a:ext cx="1600200" cy="1200150"/>
                        </a:xfrm>
                        <a:prstGeom prst="rect">
                          <a:avLst/>
                        </a:prstGeom>
                        <a:ln w="3175">
                          <a:solidFill>
                            <a:prstClr val="ltGray"/>
                          </a:solidFill>
                        </a:ln>
                      </p166:spPr>
                    </pslz:zmPr>
                  </pslz:sldZmObj>
                </pslz:sldZm>
              </a:graphicData>
            </a:graphic>
          </p:graphicFrame>
        </mc:Choice>
        <mc:Fallback xmlns="">
          <p:pic>
            <p:nvPicPr>
              <p:cNvPr id="9" name="Slide Zoom 8">
                <a:hlinkClick r:id="rId4" action="ppaction://hlinksldjump"/>
                <a:extLst>
                  <a:ext uri="{FF2B5EF4-FFF2-40B4-BE49-F238E27FC236}">
                    <a16:creationId xmlns:a16="http://schemas.microsoft.com/office/drawing/2014/main" id="{C06CCEAB-C170-4ECE-AC4C-90CDEA97F511}"/>
                  </a:ext>
                </a:extLst>
              </p:cNvPr>
              <p:cNvPicPr>
                <a:picLocks noGrp="1" noRot="1" noChangeAspect="1" noMove="1" noResize="1" noEditPoints="1" noAdjustHandles="1" noChangeArrowheads="1" noChangeShapeType="1"/>
              </p:cNvPicPr>
              <p:nvPr/>
            </p:nvPicPr>
            <p:blipFill>
              <a:blip r:embed="rId5"/>
              <a:stretch>
                <a:fillRect/>
              </a:stretch>
            </p:blipFill>
            <p:spPr>
              <a:xfrm>
                <a:off x="7194550" y="1600200"/>
                <a:ext cx="1600200" cy="1200150"/>
              </a:xfrm>
              <a:prstGeom prst="rect">
                <a:avLst/>
              </a:prstGeom>
              <a:ln w="3175">
                <a:solidFill>
                  <a:prstClr val="ltGray"/>
                </a:solidFill>
              </a:ln>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7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37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頁尾版面配置區 1">
            <a:extLst>
              <a:ext uri="{FF2B5EF4-FFF2-40B4-BE49-F238E27FC236}">
                <a16:creationId xmlns:a16="http://schemas.microsoft.com/office/drawing/2014/main" id="{F4830727-30AA-4D24-9931-1E10CA82AFD9}"/>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60419" name="投影片編號版面配置區 2">
            <a:extLst>
              <a:ext uri="{FF2B5EF4-FFF2-40B4-BE49-F238E27FC236}">
                <a16:creationId xmlns:a16="http://schemas.microsoft.com/office/drawing/2014/main" id="{351FF0F2-7D62-4688-A566-CD75C86408A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19FE801-C961-4906-AD8B-8DD1CF9D3193}" type="slidenum">
              <a:rPr lang="en-US" altLang="zh-TW" b="0" smtClean="0">
                <a:ea typeface="新細明體" panose="02020500000000000000" pitchFamily="18" charset="-120"/>
              </a:rPr>
              <a:pPr/>
              <a:t>29</a:t>
            </a:fld>
            <a:endParaRPr lang="en-US" altLang="zh-TW" b="0" dirty="0">
              <a:ea typeface="新細明體" panose="02020500000000000000" pitchFamily="18" charset="-120"/>
            </a:endParaRPr>
          </a:p>
        </p:txBody>
      </p:sp>
      <p:sp>
        <p:nvSpPr>
          <p:cNvPr id="60420" name="Text Box 2">
            <a:extLst>
              <a:ext uri="{FF2B5EF4-FFF2-40B4-BE49-F238E27FC236}">
                <a16:creationId xmlns:a16="http://schemas.microsoft.com/office/drawing/2014/main" id="{B1ECAB0F-7AA7-45C7-A53E-1D843960978C}"/>
              </a:ext>
            </a:extLst>
          </p:cNvPr>
          <p:cNvSpPr txBox="1">
            <a:spLocks noChangeArrowheads="1"/>
          </p:cNvSpPr>
          <p:nvPr/>
        </p:nvSpPr>
        <p:spPr bwMode="auto">
          <a:xfrm>
            <a:off x="76200" y="696913"/>
            <a:ext cx="88392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latin typeface="Arial Unicode MS" pitchFamily="34" charset="-128"/>
                <a:ea typeface="新細明體" panose="02020500000000000000" pitchFamily="18" charset="-120"/>
              </a:rPr>
              <a:t>An IP packet has arrived with the first few </a:t>
            </a:r>
            <a:r>
              <a:rPr lang="en-US" altLang="zh-TW" sz="2400" dirty="0">
                <a:solidFill>
                  <a:srgbClr val="C00000"/>
                </a:solidFill>
                <a:latin typeface="Arial Unicode MS" pitchFamily="34" charset="-128"/>
                <a:ea typeface="新細明體" panose="02020500000000000000" pitchFamily="18" charset="-120"/>
              </a:rPr>
              <a:t>hexadecimal digits</a:t>
            </a:r>
            <a:r>
              <a:rPr lang="en-US" altLang="zh-TW" sz="2400" dirty="0">
                <a:latin typeface="Arial Unicode MS" pitchFamily="34" charset="-128"/>
                <a:ea typeface="新細明體" panose="02020500000000000000" pitchFamily="18" charset="-120"/>
              </a:rPr>
              <a:t> as shown below:</a:t>
            </a:r>
          </a:p>
        </p:txBody>
      </p:sp>
      <p:grpSp>
        <p:nvGrpSpPr>
          <p:cNvPr id="60421" name="Group 3">
            <a:extLst>
              <a:ext uri="{FF2B5EF4-FFF2-40B4-BE49-F238E27FC236}">
                <a16:creationId xmlns:a16="http://schemas.microsoft.com/office/drawing/2014/main" id="{AAE0EDA2-8802-4F8F-9A7C-B8F8A4DAC448}"/>
              </a:ext>
            </a:extLst>
          </p:cNvPr>
          <p:cNvGrpSpPr>
            <a:grpSpLocks/>
          </p:cNvGrpSpPr>
          <p:nvPr/>
        </p:nvGrpSpPr>
        <p:grpSpPr bwMode="auto">
          <a:xfrm>
            <a:off x="0" y="0"/>
            <a:ext cx="9144000" cy="609600"/>
            <a:chOff x="0" y="2448"/>
            <a:chExt cx="5760" cy="384"/>
          </a:xfrm>
        </p:grpSpPr>
        <p:sp>
          <p:nvSpPr>
            <p:cNvPr id="60425" name="Rectangle 4">
              <a:extLst>
                <a:ext uri="{FF2B5EF4-FFF2-40B4-BE49-F238E27FC236}">
                  <a16:creationId xmlns:a16="http://schemas.microsoft.com/office/drawing/2014/main" id="{7134E70F-6B4F-49E5-85BE-22F04B175495}"/>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38309" name="Text Box 5">
              <a:extLst>
                <a:ext uri="{FF2B5EF4-FFF2-40B4-BE49-F238E27FC236}">
                  <a16:creationId xmlns:a16="http://schemas.microsoft.com/office/drawing/2014/main" id="{39D53711-376C-4197-96BC-4514F1CD571E}"/>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charset="-120"/>
                </a:rPr>
                <a:t>Example</a:t>
              </a:r>
              <a:r>
                <a:rPr lang="en-US" altLang="zh-TW" sz="3200">
                  <a:solidFill>
                    <a:schemeClr val="bg1"/>
                  </a:solidFill>
                  <a:latin typeface="Times New Roman" panose="02020603050405020304" pitchFamily="18" charset="0"/>
                  <a:ea typeface="新細明體" charset="-120"/>
                </a:rPr>
                <a:t> 7.4</a:t>
              </a:r>
              <a:endParaRPr lang="en-US" altLang="zh-TW" sz="3200" i="1">
                <a:solidFill>
                  <a:schemeClr val="bg1"/>
                </a:solidFill>
                <a:latin typeface="Times New Roman" panose="02020603050405020304" pitchFamily="18" charset="0"/>
                <a:ea typeface="新細明體" charset="-120"/>
              </a:endParaRPr>
            </a:p>
          </p:txBody>
        </p:sp>
      </p:grpSp>
      <p:sp>
        <p:nvSpPr>
          <p:cNvPr id="60422" name="Text Box 7">
            <a:extLst>
              <a:ext uri="{FF2B5EF4-FFF2-40B4-BE49-F238E27FC236}">
                <a16:creationId xmlns:a16="http://schemas.microsoft.com/office/drawing/2014/main" id="{23405824-D25B-47FF-A142-446BB09E3294}"/>
              </a:ext>
            </a:extLst>
          </p:cNvPr>
          <p:cNvSpPr txBox="1">
            <a:spLocks noChangeArrowheads="1"/>
          </p:cNvSpPr>
          <p:nvPr/>
        </p:nvSpPr>
        <p:spPr bwMode="auto">
          <a:xfrm>
            <a:off x="0" y="2362200"/>
            <a:ext cx="8839200"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solidFill>
                  <a:srgbClr val="C00000"/>
                </a:solidFill>
                <a:latin typeface="Arial Unicode MS" pitchFamily="34" charset="-128"/>
                <a:ea typeface="新細明體" panose="02020500000000000000" pitchFamily="18" charset="-120"/>
              </a:rPr>
              <a:t>How many hops </a:t>
            </a:r>
            <a:r>
              <a:rPr lang="en-US" altLang="zh-TW" sz="2400" dirty="0">
                <a:latin typeface="Arial Unicode MS" pitchFamily="34" charset="-128"/>
                <a:ea typeface="新細明體" panose="02020500000000000000" pitchFamily="18" charset="-120"/>
              </a:rPr>
              <a:t>can this packet travel before being dropped? The data belong to what upper layer </a:t>
            </a:r>
            <a:r>
              <a:rPr lang="en-US" altLang="zh-TW" sz="2400" dirty="0">
                <a:solidFill>
                  <a:srgbClr val="C00000"/>
                </a:solidFill>
                <a:latin typeface="Arial Unicode MS" pitchFamily="34" charset="-128"/>
                <a:ea typeface="新細明體" panose="02020500000000000000" pitchFamily="18" charset="-120"/>
              </a:rPr>
              <a:t>protocol</a:t>
            </a:r>
            <a:r>
              <a:rPr lang="en-US" altLang="zh-TW" sz="2400" dirty="0">
                <a:latin typeface="Arial Unicode MS" pitchFamily="34" charset="-128"/>
                <a:ea typeface="新細明體" panose="02020500000000000000" pitchFamily="18" charset="-120"/>
              </a:rPr>
              <a:t>?</a:t>
            </a:r>
          </a:p>
          <a:p>
            <a:pPr algn="just"/>
            <a:endParaRPr lang="en-US" altLang="zh-TW" sz="2400" dirty="0">
              <a:latin typeface="Arial Unicode MS" pitchFamily="34" charset="-128"/>
              <a:ea typeface="新細明體" panose="02020500000000000000" pitchFamily="18" charset="-120"/>
            </a:endParaRPr>
          </a:p>
          <a:p>
            <a:pPr algn="just"/>
            <a:r>
              <a:rPr lang="en-US" altLang="zh-TW" sz="2400" i="1" dirty="0">
                <a:solidFill>
                  <a:schemeClr val="hlink"/>
                </a:solidFill>
                <a:latin typeface="Arial Unicode MS" pitchFamily="34" charset="-128"/>
                <a:ea typeface="新細明體" panose="02020500000000000000" pitchFamily="18" charset="-120"/>
              </a:rPr>
              <a:t>Solution</a:t>
            </a:r>
          </a:p>
          <a:p>
            <a:pPr algn="just"/>
            <a:r>
              <a:rPr lang="en-US" altLang="zh-TW" sz="2400" dirty="0">
                <a:latin typeface="Arial Unicode MS" pitchFamily="34" charset="-128"/>
                <a:ea typeface="新細明體" panose="02020500000000000000" pitchFamily="18" charset="-120"/>
              </a:rPr>
              <a:t>To find the time-to-live field (9</a:t>
            </a:r>
            <a:r>
              <a:rPr lang="en-US" altLang="zh-TW" sz="2400" baseline="30000" dirty="0">
                <a:latin typeface="Arial Unicode MS" pitchFamily="34" charset="-128"/>
                <a:ea typeface="新細明體" panose="02020500000000000000" pitchFamily="18" charset="-120"/>
              </a:rPr>
              <a:t>th</a:t>
            </a:r>
            <a:r>
              <a:rPr lang="en-US" altLang="zh-TW" sz="2400" dirty="0">
                <a:latin typeface="Arial Unicode MS" pitchFamily="34" charset="-128"/>
                <a:ea typeface="新細明體" panose="02020500000000000000" pitchFamily="18" charset="-120"/>
              </a:rPr>
              <a:t> Byte), we </a:t>
            </a:r>
            <a:r>
              <a:rPr lang="en-US" altLang="zh-TW" sz="2400" dirty="0">
                <a:solidFill>
                  <a:srgbClr val="FF0000"/>
                </a:solidFill>
                <a:latin typeface="Arial Unicode MS" pitchFamily="34" charset="-128"/>
                <a:ea typeface="新細明體" panose="02020500000000000000" pitchFamily="18" charset="-120"/>
              </a:rPr>
              <a:t>skip 8 </a:t>
            </a:r>
            <a:r>
              <a:rPr lang="en-US" altLang="zh-TW" sz="2400" dirty="0">
                <a:latin typeface="Arial Unicode MS" pitchFamily="34" charset="-128"/>
                <a:ea typeface="新細明體" panose="02020500000000000000" pitchFamily="18" charset="-120"/>
              </a:rPr>
              <a:t>bytes (16 hexadecimal digits). The </a:t>
            </a:r>
            <a:r>
              <a:rPr lang="en-US" altLang="zh-TW" sz="2400" dirty="0">
                <a:solidFill>
                  <a:srgbClr val="C00000"/>
                </a:solidFill>
                <a:latin typeface="Arial Unicode MS" pitchFamily="34" charset="-128"/>
                <a:ea typeface="新細明體" panose="02020500000000000000" pitchFamily="18" charset="-120"/>
              </a:rPr>
              <a:t>time-to-live field</a:t>
            </a:r>
            <a:r>
              <a:rPr lang="en-US" altLang="zh-TW" sz="2400" dirty="0">
                <a:latin typeface="Arial Unicode MS" pitchFamily="34" charset="-128"/>
                <a:ea typeface="新細明體" panose="02020500000000000000" pitchFamily="18" charset="-120"/>
              </a:rPr>
              <a:t> is the </a:t>
            </a:r>
            <a:r>
              <a:rPr lang="en-US" altLang="zh-TW" sz="2400" dirty="0">
                <a:solidFill>
                  <a:srgbClr val="C00000"/>
                </a:solidFill>
                <a:latin typeface="Arial Unicode MS" pitchFamily="34" charset="-128"/>
                <a:ea typeface="新細明體" panose="02020500000000000000" pitchFamily="18" charset="-120"/>
              </a:rPr>
              <a:t>ninth</a:t>
            </a:r>
            <a:r>
              <a:rPr lang="en-US" altLang="zh-TW" sz="2400" dirty="0">
                <a:latin typeface="Arial Unicode MS" pitchFamily="34" charset="-128"/>
                <a:ea typeface="新細明體" panose="02020500000000000000" pitchFamily="18" charset="-120"/>
              </a:rPr>
              <a:t> byte, which is </a:t>
            </a:r>
            <a:r>
              <a:rPr lang="en-US" altLang="zh-TW" sz="2400" dirty="0">
                <a:solidFill>
                  <a:srgbClr val="C00000"/>
                </a:solidFill>
                <a:latin typeface="Arial Unicode MS" pitchFamily="34" charset="-128"/>
                <a:ea typeface="新細明體" panose="02020500000000000000" pitchFamily="18" charset="-120"/>
              </a:rPr>
              <a:t>01</a:t>
            </a:r>
            <a:r>
              <a:rPr lang="en-US" altLang="zh-TW" sz="2400" dirty="0">
                <a:latin typeface="Arial Unicode MS" pitchFamily="34" charset="-128"/>
                <a:ea typeface="新細明體" panose="02020500000000000000" pitchFamily="18" charset="-120"/>
              </a:rPr>
              <a:t>. This means the packet </a:t>
            </a:r>
            <a:r>
              <a:rPr lang="en-US" altLang="zh-TW" sz="2400" dirty="0">
                <a:solidFill>
                  <a:srgbClr val="C00000"/>
                </a:solidFill>
                <a:latin typeface="Arial Unicode MS" pitchFamily="34" charset="-128"/>
                <a:ea typeface="新細明體" panose="02020500000000000000" pitchFamily="18" charset="-120"/>
              </a:rPr>
              <a:t>can travel only one hop</a:t>
            </a:r>
            <a:r>
              <a:rPr lang="en-US" altLang="zh-TW" sz="2400" dirty="0">
                <a:latin typeface="Arial Unicode MS" pitchFamily="34" charset="-128"/>
                <a:ea typeface="新細明體" panose="02020500000000000000" pitchFamily="18" charset="-120"/>
              </a:rPr>
              <a:t>. </a:t>
            </a:r>
          </a:p>
          <a:p>
            <a:pPr algn="just"/>
            <a:endParaRPr lang="en-US" altLang="zh-TW" sz="2400" dirty="0">
              <a:latin typeface="Arial Unicode MS" pitchFamily="34" charset="-128"/>
              <a:ea typeface="新細明體" panose="02020500000000000000" pitchFamily="18" charset="-120"/>
            </a:endParaRPr>
          </a:p>
          <a:p>
            <a:pPr algn="just"/>
            <a:r>
              <a:rPr lang="en-US" altLang="zh-TW" sz="2400" dirty="0">
                <a:latin typeface="Arial Unicode MS" pitchFamily="34" charset="-128"/>
                <a:ea typeface="新細明體" panose="02020500000000000000" pitchFamily="18" charset="-120"/>
              </a:rPr>
              <a:t>The </a:t>
            </a:r>
            <a:r>
              <a:rPr lang="en-US" altLang="zh-TW" sz="2400" dirty="0">
                <a:solidFill>
                  <a:srgbClr val="C00000"/>
                </a:solidFill>
                <a:latin typeface="Arial Unicode MS" pitchFamily="34" charset="-128"/>
                <a:ea typeface="新細明體" panose="02020500000000000000" pitchFamily="18" charset="-120"/>
              </a:rPr>
              <a:t>protocol</a:t>
            </a:r>
            <a:r>
              <a:rPr lang="en-US" altLang="zh-TW" sz="2400" dirty="0">
                <a:latin typeface="Arial Unicode MS" pitchFamily="34" charset="-128"/>
                <a:ea typeface="新細明體" panose="02020500000000000000" pitchFamily="18" charset="-120"/>
              </a:rPr>
              <a:t> field is the </a:t>
            </a:r>
            <a:r>
              <a:rPr lang="en-US" altLang="zh-TW" sz="2400" dirty="0">
                <a:solidFill>
                  <a:srgbClr val="C00000"/>
                </a:solidFill>
                <a:latin typeface="Arial Unicode MS" pitchFamily="34" charset="-128"/>
                <a:ea typeface="新細明體" panose="02020500000000000000" pitchFamily="18" charset="-120"/>
              </a:rPr>
              <a:t>next byte (02</a:t>
            </a:r>
            <a:r>
              <a:rPr lang="en-US" altLang="zh-TW" sz="2400" dirty="0">
                <a:latin typeface="Arial Unicode MS" pitchFamily="34" charset="-128"/>
                <a:ea typeface="新細明體" panose="02020500000000000000" pitchFamily="18" charset="-120"/>
              </a:rPr>
              <a:t>), which means that the upper layer protocol is </a:t>
            </a:r>
            <a:r>
              <a:rPr lang="en-US" altLang="zh-TW" sz="2400" dirty="0">
                <a:solidFill>
                  <a:srgbClr val="C00000"/>
                </a:solidFill>
                <a:latin typeface="Arial Unicode MS" pitchFamily="34" charset="-128"/>
                <a:ea typeface="新細明體" panose="02020500000000000000" pitchFamily="18" charset="-120"/>
              </a:rPr>
              <a:t>IGMP</a:t>
            </a:r>
            <a:r>
              <a:rPr lang="en-US" altLang="zh-TW" sz="2400" dirty="0">
                <a:latin typeface="Arial Unicode MS" pitchFamily="34" charset="-128"/>
                <a:ea typeface="新細明體" panose="02020500000000000000" pitchFamily="18" charset="-120"/>
              </a:rPr>
              <a:t> (see Table 7.2)</a:t>
            </a:r>
          </a:p>
        </p:txBody>
      </p:sp>
      <p:pic>
        <p:nvPicPr>
          <p:cNvPr id="60423" name="Picture 8">
            <a:extLst>
              <a:ext uri="{FF2B5EF4-FFF2-40B4-BE49-F238E27FC236}">
                <a16:creationId xmlns:a16="http://schemas.microsoft.com/office/drawing/2014/main" id="{FF1F4E23-3F34-484F-BC2D-8B173CDD8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406525"/>
            <a:ext cx="6019800"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1">
            <a:extLst>
              <a:ext uri="{FF2B5EF4-FFF2-40B4-BE49-F238E27FC236}">
                <a16:creationId xmlns:a16="http://schemas.microsoft.com/office/drawing/2014/main" id="{6660737B-E024-487D-8ED3-08502C9D59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332843"/>
            <a:ext cx="8743950" cy="3448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42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42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4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1">
            <a:extLst>
              <a:ext uri="{FF2B5EF4-FFF2-40B4-BE49-F238E27FC236}">
                <a16:creationId xmlns:a16="http://schemas.microsoft.com/office/drawing/2014/main" id="{971641ED-91E9-48D2-AF37-2E678F3B85B5}"/>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8195" name="Slide Number Placeholder 2">
            <a:extLst>
              <a:ext uri="{FF2B5EF4-FFF2-40B4-BE49-F238E27FC236}">
                <a16:creationId xmlns:a16="http://schemas.microsoft.com/office/drawing/2014/main" id="{9285ED03-A315-4259-A36B-E03E07D21E5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CD506FF-2E8B-4BE8-AA46-B81F4DF25813}" type="slidenum">
              <a:rPr lang="en-US" altLang="zh-TW" b="0" smtClean="0">
                <a:ea typeface="新細明體" panose="02020500000000000000" pitchFamily="18" charset="-120"/>
              </a:rPr>
              <a:pPr/>
              <a:t>3</a:t>
            </a:fld>
            <a:endParaRPr lang="en-US" altLang="zh-TW" b="0">
              <a:ea typeface="新細明體" panose="02020500000000000000" pitchFamily="18" charset="-120"/>
            </a:endParaRPr>
          </a:p>
        </p:txBody>
      </p:sp>
      <p:pic>
        <p:nvPicPr>
          <p:cNvPr id="4" name="Picture 15">
            <a:extLst>
              <a:ext uri="{FF2B5EF4-FFF2-40B4-BE49-F238E27FC236}">
                <a16:creationId xmlns:a16="http://schemas.microsoft.com/office/drawing/2014/main" id="{297EE23F-B2B7-4B26-BAE1-B7E2B1CEF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47800"/>
            <a:ext cx="8520113" cy="383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7" name="Rectangle 4">
            <a:extLst>
              <a:ext uri="{FF2B5EF4-FFF2-40B4-BE49-F238E27FC236}">
                <a16:creationId xmlns:a16="http://schemas.microsoft.com/office/drawing/2014/main" id="{3706D772-B7C1-4D0D-AB62-328D710A6C08}"/>
              </a:ext>
            </a:extLst>
          </p:cNvPr>
          <p:cNvSpPr>
            <a:spLocks noChangeArrowheads="1"/>
          </p:cNvSpPr>
          <p:nvPr/>
        </p:nvSpPr>
        <p:spPr bwMode="auto">
          <a:xfrm>
            <a:off x="990600" y="5395913"/>
            <a:ext cx="8683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20000"/>
              </a:lnSpc>
            </a:pPr>
            <a:r>
              <a:rPr lang="en-US" altLang="en-US" sz="1600">
                <a:solidFill>
                  <a:srgbClr val="C00000"/>
                </a:solidFill>
                <a:latin typeface="Sitka Text" panose="02000505000000020004" pitchFamily="2" charset="0"/>
              </a:rPr>
              <a:t>Source</a:t>
            </a:r>
          </a:p>
        </p:txBody>
      </p:sp>
      <p:sp>
        <p:nvSpPr>
          <p:cNvPr id="8198" name="Rectangle 5">
            <a:extLst>
              <a:ext uri="{FF2B5EF4-FFF2-40B4-BE49-F238E27FC236}">
                <a16:creationId xmlns:a16="http://schemas.microsoft.com/office/drawing/2014/main" id="{92C4FF73-489F-4D28-B218-140975B2F9BB}"/>
              </a:ext>
            </a:extLst>
          </p:cNvPr>
          <p:cNvSpPr>
            <a:spLocks noChangeArrowheads="1"/>
          </p:cNvSpPr>
          <p:nvPr/>
        </p:nvSpPr>
        <p:spPr bwMode="auto">
          <a:xfrm>
            <a:off x="3411538" y="5453063"/>
            <a:ext cx="23955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600">
                <a:solidFill>
                  <a:srgbClr val="C00000"/>
                </a:solidFill>
                <a:latin typeface="Sitka Text" panose="02000505000000020004" pitchFamily="2" charset="0"/>
              </a:rPr>
              <a:t>Intermediate Devices </a:t>
            </a:r>
            <a:endParaRPr lang="en-US" altLang="en-US" sz="1600">
              <a:solidFill>
                <a:srgbClr val="C00000"/>
              </a:solidFill>
            </a:endParaRPr>
          </a:p>
        </p:txBody>
      </p:sp>
      <p:sp>
        <p:nvSpPr>
          <p:cNvPr id="8199" name="Rectangle 6">
            <a:extLst>
              <a:ext uri="{FF2B5EF4-FFF2-40B4-BE49-F238E27FC236}">
                <a16:creationId xmlns:a16="http://schemas.microsoft.com/office/drawing/2014/main" id="{8B08B777-5236-4A44-BF2D-87FDB809611C}"/>
              </a:ext>
            </a:extLst>
          </p:cNvPr>
          <p:cNvSpPr>
            <a:spLocks noChangeArrowheads="1"/>
          </p:cNvSpPr>
          <p:nvPr/>
        </p:nvSpPr>
        <p:spPr bwMode="auto">
          <a:xfrm>
            <a:off x="7086600" y="5424488"/>
            <a:ext cx="13716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20000"/>
              </a:lnSpc>
            </a:pPr>
            <a:r>
              <a:rPr lang="en-US" altLang="en-US" sz="1600">
                <a:solidFill>
                  <a:srgbClr val="C00000"/>
                </a:solidFill>
                <a:latin typeface="Sitka Text" panose="02000505000000020004" pitchFamily="2" charset="0"/>
              </a:rPr>
              <a:t>Destination</a:t>
            </a:r>
          </a:p>
        </p:txBody>
      </p:sp>
      <p:sp>
        <p:nvSpPr>
          <p:cNvPr id="8200" name="Rectangle 7">
            <a:extLst>
              <a:ext uri="{FF2B5EF4-FFF2-40B4-BE49-F238E27FC236}">
                <a16:creationId xmlns:a16="http://schemas.microsoft.com/office/drawing/2014/main" id="{7DE10B38-9D17-4FFF-A358-91E72655E116}"/>
              </a:ext>
            </a:extLst>
          </p:cNvPr>
          <p:cNvSpPr>
            <a:spLocks noChangeArrowheads="1"/>
          </p:cNvSpPr>
          <p:nvPr/>
        </p:nvSpPr>
        <p:spPr bwMode="auto">
          <a:xfrm>
            <a:off x="573088" y="582613"/>
            <a:ext cx="78851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000">
                <a:solidFill>
                  <a:srgbClr val="002060"/>
                </a:solidFill>
                <a:latin typeface="Sitka Text" panose="02000505000000020004" pitchFamily="2" charset="0"/>
              </a:rPr>
              <a:t>Recall layers at –Source, Intermediate devices &amp; Destination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B26A90-5C35-4179-90C7-D099DF413317}"/>
              </a:ext>
            </a:extLst>
          </p:cNvPr>
          <p:cNvSpPr>
            <a:spLocks noGrp="1"/>
          </p:cNvSpPr>
          <p:nvPr>
            <p:ph type="ftr" sz="quarter" idx="10"/>
          </p:nvPr>
        </p:nvSpPr>
        <p:spPr/>
        <p:txBody>
          <a:bodyPr/>
          <a:lstStyle/>
          <a:p>
            <a:pPr>
              <a:defRPr/>
            </a:pPr>
            <a:r>
              <a:rPr lang="en-US" altLang="zh-TW">
                <a:latin typeface="Calibri" panose="020F0502020204030204" pitchFamily="34" charset="0"/>
                <a:cs typeface="Calibri" panose="020F0502020204030204" pitchFamily="34" charset="0"/>
              </a:rPr>
              <a:t>TCP/IP Protocol Suite</a:t>
            </a:r>
          </a:p>
        </p:txBody>
      </p:sp>
      <p:sp>
        <p:nvSpPr>
          <p:cNvPr id="3" name="Slide Number Placeholder 2">
            <a:extLst>
              <a:ext uri="{FF2B5EF4-FFF2-40B4-BE49-F238E27FC236}">
                <a16:creationId xmlns:a16="http://schemas.microsoft.com/office/drawing/2014/main" id="{A6CC039D-2FDB-4AD0-95FF-107AD7EED506}"/>
              </a:ext>
            </a:extLst>
          </p:cNvPr>
          <p:cNvSpPr>
            <a:spLocks noGrp="1"/>
          </p:cNvSpPr>
          <p:nvPr>
            <p:ph type="sldNum" sz="quarter" idx="11"/>
          </p:nvPr>
        </p:nvSpPr>
        <p:spPr/>
        <p:txBody>
          <a:bodyPr/>
          <a:lstStyle/>
          <a:p>
            <a:pPr>
              <a:defRPr/>
            </a:pPr>
            <a:fld id="{A9AF649A-603E-4550-B5DC-06722275FE35}" type="slidenum">
              <a:rPr lang="en-US" altLang="zh-TW" smtClean="0">
                <a:latin typeface="Calibri" panose="020F0502020204030204" pitchFamily="34" charset="0"/>
                <a:cs typeface="Calibri" panose="020F0502020204030204" pitchFamily="34" charset="0"/>
              </a:rPr>
              <a:pPr>
                <a:defRPr/>
              </a:pPr>
              <a:t>30</a:t>
            </a:fld>
            <a:endParaRPr lang="en-US" altLang="zh-TW">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B48992D5-436E-4451-8A6B-CB77EC9ACF58}"/>
              </a:ext>
            </a:extLst>
          </p:cNvPr>
          <p:cNvSpPr/>
          <p:nvPr/>
        </p:nvSpPr>
        <p:spPr>
          <a:xfrm>
            <a:off x="682625" y="1316136"/>
            <a:ext cx="7778750" cy="461665"/>
          </a:xfrm>
          <a:prstGeom prst="rect">
            <a:avLst/>
          </a:prstGeom>
        </p:spPr>
        <p:txBody>
          <a:bodyPr wrap="square">
            <a:spAutoFit/>
          </a:bodyPr>
          <a:lstStyle/>
          <a:p>
            <a:r>
              <a:rPr lang="en-IN" sz="2400" dirty="0">
                <a:latin typeface="Calibri" panose="020F0502020204030204" pitchFamily="34" charset="0"/>
                <a:cs typeface="Calibri" panose="020F0502020204030204" pitchFamily="34" charset="0"/>
              </a:rPr>
              <a:t>47 00 00 60 30 39 50 00 05 06 00 00 7D 50 30 20 B4 0E 0F 02</a:t>
            </a:r>
          </a:p>
        </p:txBody>
      </p:sp>
      <p:sp>
        <p:nvSpPr>
          <p:cNvPr id="6" name="Rectangle 5">
            <a:extLst>
              <a:ext uri="{FF2B5EF4-FFF2-40B4-BE49-F238E27FC236}">
                <a16:creationId xmlns:a16="http://schemas.microsoft.com/office/drawing/2014/main" id="{02493AF0-8BBC-482B-918B-AD17776D49E0}"/>
              </a:ext>
            </a:extLst>
          </p:cNvPr>
          <p:cNvSpPr/>
          <p:nvPr/>
        </p:nvSpPr>
        <p:spPr>
          <a:xfrm>
            <a:off x="342900" y="177800"/>
            <a:ext cx="8458200" cy="954107"/>
          </a:xfrm>
          <a:prstGeom prst="rect">
            <a:avLst/>
          </a:prstGeom>
        </p:spPr>
        <p:txBody>
          <a:bodyPr wrap="square">
            <a:spAutoFit/>
          </a:bodyPr>
          <a:lstStyle/>
          <a:p>
            <a:pPr algn="just"/>
            <a:r>
              <a:rPr lang="en-US" altLang="zh-TW" sz="2800" dirty="0">
                <a:latin typeface="Calibri" panose="020F0502020204030204" pitchFamily="34" charset="0"/>
                <a:ea typeface="新細明體" panose="02020500000000000000" pitchFamily="18" charset="-120"/>
                <a:cs typeface="Calibri" panose="020F0502020204030204" pitchFamily="34" charset="0"/>
              </a:rPr>
              <a:t>An IP packet has arrived with the first few </a:t>
            </a:r>
            <a:r>
              <a:rPr lang="en-US" altLang="zh-TW" sz="2800" dirty="0">
                <a:solidFill>
                  <a:srgbClr val="C00000"/>
                </a:solidFill>
                <a:latin typeface="Calibri" panose="020F0502020204030204" pitchFamily="34" charset="0"/>
                <a:ea typeface="新細明體" panose="02020500000000000000" pitchFamily="18" charset="-120"/>
                <a:cs typeface="Calibri" panose="020F0502020204030204" pitchFamily="34" charset="0"/>
              </a:rPr>
              <a:t>hexadecimal digits</a:t>
            </a:r>
            <a:r>
              <a:rPr lang="en-US" altLang="zh-TW" sz="2800" dirty="0">
                <a:latin typeface="Calibri" panose="020F0502020204030204" pitchFamily="34" charset="0"/>
                <a:ea typeface="新細明體" panose="02020500000000000000" pitchFamily="18" charset="-120"/>
                <a:cs typeface="Calibri" panose="020F0502020204030204" pitchFamily="34" charset="0"/>
              </a:rPr>
              <a:t> as shown below:</a:t>
            </a:r>
          </a:p>
        </p:txBody>
      </p:sp>
      <p:sp>
        <p:nvSpPr>
          <p:cNvPr id="7" name="Rectangle 6">
            <a:extLst>
              <a:ext uri="{FF2B5EF4-FFF2-40B4-BE49-F238E27FC236}">
                <a16:creationId xmlns:a16="http://schemas.microsoft.com/office/drawing/2014/main" id="{739A5DB6-DADA-4D8C-8497-06B76776BF46}"/>
              </a:ext>
            </a:extLst>
          </p:cNvPr>
          <p:cNvSpPr/>
          <p:nvPr/>
        </p:nvSpPr>
        <p:spPr>
          <a:xfrm>
            <a:off x="36286" y="1777801"/>
            <a:ext cx="4032555" cy="2862322"/>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Identify following IP field Values-</a:t>
            </a:r>
          </a:p>
          <a:p>
            <a:r>
              <a:rPr lang="en-US" sz="2000" dirty="0">
                <a:latin typeface="Calibri" panose="020F0502020204030204" pitchFamily="34" charset="0"/>
                <a:cs typeface="Calibri" panose="020F0502020204030204" pitchFamily="34" charset="0"/>
              </a:rPr>
              <a:t>	1. HLEN</a:t>
            </a:r>
          </a:p>
          <a:p>
            <a:r>
              <a:rPr lang="en-US" sz="2000" dirty="0">
                <a:latin typeface="Calibri" panose="020F0502020204030204" pitchFamily="34" charset="0"/>
                <a:cs typeface="Calibri" panose="020F0502020204030204" pitchFamily="34" charset="0"/>
              </a:rPr>
              <a:t>	2. </a:t>
            </a:r>
            <a:r>
              <a:rPr lang="en-US" sz="2000" dirty="0" err="1">
                <a:latin typeface="Calibri" panose="020F0502020204030204" pitchFamily="34" charset="0"/>
                <a:cs typeface="Calibri" panose="020F0502020204030204" pitchFamily="34" charset="0"/>
              </a:rPr>
              <a:t>ToS</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	3. Total Length.</a:t>
            </a:r>
          </a:p>
          <a:p>
            <a:r>
              <a:rPr lang="en-US" sz="2000" dirty="0">
                <a:latin typeface="Calibri" panose="020F0502020204030204" pitchFamily="34" charset="0"/>
                <a:cs typeface="Calibri" panose="020F0502020204030204" pitchFamily="34" charset="0"/>
              </a:rPr>
              <a:t>	4. Identification field</a:t>
            </a:r>
          </a:p>
          <a:p>
            <a:r>
              <a:rPr lang="en-US" sz="2000" dirty="0">
                <a:latin typeface="Calibri" panose="020F0502020204030204" pitchFamily="34" charset="0"/>
                <a:cs typeface="Calibri" panose="020F0502020204030204" pitchFamily="34" charset="0"/>
              </a:rPr>
              <a:t>	5. Fragmentation Offset</a:t>
            </a:r>
          </a:p>
          <a:p>
            <a:r>
              <a:rPr lang="en-US" sz="2000" dirty="0">
                <a:latin typeface="Calibri" panose="020F0502020204030204" pitchFamily="34" charset="0"/>
                <a:cs typeface="Calibri" panose="020F0502020204030204" pitchFamily="34" charset="0"/>
              </a:rPr>
              <a:t>	6. Flags</a:t>
            </a:r>
          </a:p>
          <a:p>
            <a:r>
              <a:rPr lang="en-US" sz="2000" dirty="0">
                <a:latin typeface="Calibri" panose="020F0502020204030204" pitchFamily="34" charset="0"/>
                <a:cs typeface="Calibri" panose="020F0502020204030204" pitchFamily="34" charset="0"/>
              </a:rPr>
              <a:t>	7. Protocol</a:t>
            </a:r>
          </a:p>
          <a:p>
            <a:r>
              <a:rPr lang="en-US" sz="2000" dirty="0">
                <a:latin typeface="Calibri" panose="020F0502020204030204" pitchFamily="34" charset="0"/>
                <a:cs typeface="Calibri" panose="020F0502020204030204" pitchFamily="34" charset="0"/>
              </a:rPr>
              <a:t>	8. TTL</a:t>
            </a:r>
            <a:endParaRPr lang="en-IN" sz="20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507C80C-2F07-4955-8888-C595BE66C77A}"/>
              </a:ext>
            </a:extLst>
          </p:cNvPr>
          <p:cNvSpPr/>
          <p:nvPr/>
        </p:nvSpPr>
        <p:spPr>
          <a:xfrm>
            <a:off x="4068841" y="3443515"/>
            <a:ext cx="4998960" cy="3170099"/>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 Ans: Filed values are-</a:t>
            </a:r>
          </a:p>
          <a:p>
            <a:r>
              <a:rPr lang="en-US" sz="2000" dirty="0">
                <a:latin typeface="Calibri" panose="020F0502020204030204" pitchFamily="34" charset="0"/>
                <a:cs typeface="Calibri" panose="020F0502020204030204" pitchFamily="34" charset="0"/>
              </a:rPr>
              <a:t>	1. HLEN  = 28</a:t>
            </a:r>
          </a:p>
          <a:p>
            <a:r>
              <a:rPr lang="en-US" sz="2000" dirty="0">
                <a:latin typeface="Calibri" panose="020F0502020204030204" pitchFamily="34" charset="0"/>
                <a:cs typeface="Calibri" panose="020F0502020204030204" pitchFamily="34" charset="0"/>
              </a:rPr>
              <a:t>	2. </a:t>
            </a:r>
            <a:r>
              <a:rPr lang="en-US" sz="2000" dirty="0" err="1">
                <a:latin typeface="Calibri" panose="020F0502020204030204" pitchFamily="34" charset="0"/>
                <a:cs typeface="Calibri" panose="020F0502020204030204" pitchFamily="34" charset="0"/>
              </a:rPr>
              <a:t>ToS</a:t>
            </a:r>
            <a:r>
              <a:rPr lang="en-US" sz="2000" dirty="0">
                <a:latin typeface="Calibri" panose="020F0502020204030204" pitchFamily="34" charset="0"/>
                <a:cs typeface="Calibri" panose="020F0502020204030204" pitchFamily="34" charset="0"/>
              </a:rPr>
              <a:t> =000000 (Normal Priority)</a:t>
            </a:r>
          </a:p>
          <a:p>
            <a:r>
              <a:rPr lang="en-US" sz="2000" dirty="0">
                <a:latin typeface="Calibri" panose="020F0502020204030204" pitchFamily="34" charset="0"/>
                <a:cs typeface="Calibri" panose="020F0502020204030204" pitchFamily="34" charset="0"/>
              </a:rPr>
              <a:t>	3. Total Length. =96</a:t>
            </a:r>
          </a:p>
          <a:p>
            <a:r>
              <a:rPr lang="en-US" sz="2000" dirty="0">
                <a:latin typeface="Calibri" panose="020F0502020204030204" pitchFamily="34" charset="0"/>
                <a:cs typeface="Calibri" panose="020F0502020204030204" pitchFamily="34" charset="0"/>
              </a:rPr>
              <a:t>	4. Identification field =1235</a:t>
            </a:r>
          </a:p>
          <a:p>
            <a:r>
              <a:rPr lang="en-US" sz="2000" dirty="0">
                <a:latin typeface="Calibri" panose="020F0502020204030204" pitchFamily="34" charset="0"/>
                <a:cs typeface="Calibri" panose="020F0502020204030204" pitchFamily="34" charset="0"/>
              </a:rPr>
              <a:t>	5. Fragmentation Offset=4096</a:t>
            </a:r>
          </a:p>
          <a:p>
            <a:r>
              <a:rPr lang="en-US" sz="2000" dirty="0">
                <a:latin typeface="Calibri" panose="020F0502020204030204" pitchFamily="34" charset="0"/>
                <a:cs typeface="Calibri" panose="020F0502020204030204" pitchFamily="34" charset="0"/>
              </a:rPr>
              <a:t>	6. Flags =010</a:t>
            </a:r>
          </a:p>
          <a:p>
            <a:r>
              <a:rPr lang="en-US" sz="2000" dirty="0">
                <a:latin typeface="Calibri" panose="020F0502020204030204" pitchFamily="34" charset="0"/>
                <a:cs typeface="Calibri" panose="020F0502020204030204" pitchFamily="34" charset="0"/>
              </a:rPr>
              <a:t>	7. TTL=5</a:t>
            </a:r>
          </a:p>
          <a:p>
            <a:r>
              <a:rPr lang="en-US" sz="2000" dirty="0">
                <a:latin typeface="Calibri" panose="020F0502020204030204" pitchFamily="34" charset="0"/>
                <a:cs typeface="Calibri" panose="020F0502020204030204" pitchFamily="34" charset="0"/>
              </a:rPr>
              <a:t>	8. Protocol= 6</a:t>
            </a:r>
          </a:p>
          <a:p>
            <a:r>
              <a:rPr lang="en-US" sz="2000" dirty="0">
                <a:latin typeface="Calibri" panose="020F0502020204030204" pitchFamily="34" charset="0"/>
                <a:cs typeface="Calibri" panose="020F0502020204030204" pitchFamily="34" charset="0"/>
              </a:rPr>
              <a:t>	</a:t>
            </a:r>
            <a:endParaRPr lang="en-IN" sz="2000" dirty="0">
              <a:latin typeface="Calibri" panose="020F0502020204030204" pitchFamily="34" charset="0"/>
              <a:cs typeface="Calibri" panose="020F0502020204030204" pitchFamily="34" charset="0"/>
            </a:endParaRPr>
          </a:p>
        </p:txBody>
      </p:sp>
      <p:pic>
        <p:nvPicPr>
          <p:cNvPr id="9" name="Picture 11">
            <a:extLst>
              <a:ext uri="{FF2B5EF4-FFF2-40B4-BE49-F238E27FC236}">
                <a16:creationId xmlns:a16="http://schemas.microsoft.com/office/drawing/2014/main" id="{B797569F-92DF-4CA5-A207-A8E2BB721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632" y="3794904"/>
            <a:ext cx="699536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215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頁尾版面配置區 1">
            <a:extLst>
              <a:ext uri="{FF2B5EF4-FFF2-40B4-BE49-F238E27FC236}">
                <a16:creationId xmlns:a16="http://schemas.microsoft.com/office/drawing/2014/main" id="{08EFAA15-83BD-4CA7-AF77-3D5400BFE6DA}"/>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62467" name="投影片編號版面配置區 2">
            <a:extLst>
              <a:ext uri="{FF2B5EF4-FFF2-40B4-BE49-F238E27FC236}">
                <a16:creationId xmlns:a16="http://schemas.microsoft.com/office/drawing/2014/main" id="{5CF0C6B3-9621-40BC-831E-E66FD19E610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E69DAE0-2177-4221-B7EC-86351243A523}" type="slidenum">
              <a:rPr lang="en-US" altLang="zh-TW" b="0" smtClean="0">
                <a:ea typeface="新細明體" panose="02020500000000000000" pitchFamily="18" charset="-120"/>
              </a:rPr>
              <a:pPr/>
              <a:t>31</a:t>
            </a:fld>
            <a:endParaRPr lang="en-US" altLang="zh-TW" b="0">
              <a:ea typeface="新細明體" panose="02020500000000000000" pitchFamily="18" charset="-120"/>
            </a:endParaRPr>
          </a:p>
        </p:txBody>
      </p:sp>
      <p:sp>
        <p:nvSpPr>
          <p:cNvPr id="740354" name="Rectangle 2">
            <a:extLst>
              <a:ext uri="{FF2B5EF4-FFF2-40B4-BE49-F238E27FC236}">
                <a16:creationId xmlns:a16="http://schemas.microsoft.com/office/drawing/2014/main" id="{3B74C508-4710-46B8-8170-8063BE93C757}"/>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endParaRPr lang="zh-TW" altLang="zh-TW" sz="3200">
              <a:effectLst>
                <a:outerShdw blurRad="38100" dist="38100" dir="2700000" algn="tl">
                  <a:srgbClr val="FFFFFF"/>
                </a:outerShdw>
              </a:effectLst>
              <a:latin typeface="Times New Roman" panose="02020603050405020304" pitchFamily="18" charset="0"/>
              <a:ea typeface="新細明體" charset="-120"/>
            </a:endParaRPr>
          </a:p>
        </p:txBody>
      </p:sp>
      <p:sp>
        <p:nvSpPr>
          <p:cNvPr id="62469" name="Text Box 3">
            <a:extLst>
              <a:ext uri="{FF2B5EF4-FFF2-40B4-BE49-F238E27FC236}">
                <a16:creationId xmlns:a16="http://schemas.microsoft.com/office/drawing/2014/main" id="{DF66838F-2889-4650-82D7-475469BA04D8}"/>
              </a:ext>
            </a:extLst>
          </p:cNvPr>
          <p:cNvSpPr txBox="1">
            <a:spLocks noChangeArrowheads="1"/>
          </p:cNvSpPr>
          <p:nvPr/>
        </p:nvSpPr>
        <p:spPr bwMode="auto">
          <a:xfrm>
            <a:off x="228600" y="355600"/>
            <a:ext cx="51974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anose="02020500000000000000" pitchFamily="18" charset="-120"/>
              </a:rPr>
              <a:t>7-3  FRAGMENTATION</a:t>
            </a:r>
          </a:p>
        </p:txBody>
      </p:sp>
      <p:sp>
        <p:nvSpPr>
          <p:cNvPr id="62470" name="Text Box 4">
            <a:extLst>
              <a:ext uri="{FF2B5EF4-FFF2-40B4-BE49-F238E27FC236}">
                <a16:creationId xmlns:a16="http://schemas.microsoft.com/office/drawing/2014/main" id="{F425FB94-6870-4206-A317-E0691277B929}"/>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62471" name="Rectangle 5">
            <a:extLst>
              <a:ext uri="{FF2B5EF4-FFF2-40B4-BE49-F238E27FC236}">
                <a16:creationId xmlns:a16="http://schemas.microsoft.com/office/drawing/2014/main" id="{57B5B7D8-8684-4B96-9EF0-0467A4B7B90B}"/>
              </a:ext>
            </a:extLst>
          </p:cNvPr>
          <p:cNvSpPr>
            <a:spLocks noChangeArrowheads="1"/>
          </p:cNvSpPr>
          <p:nvPr/>
        </p:nvSpPr>
        <p:spPr bwMode="auto">
          <a:xfrm>
            <a:off x="304800" y="1624013"/>
            <a:ext cx="85344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dirty="0">
                <a:latin typeface="Arial Unicode MS" pitchFamily="34" charset="-128"/>
                <a:ea typeface="新細明體" panose="02020500000000000000" pitchFamily="18" charset="-120"/>
              </a:rPr>
              <a:t>A datagram can travel through different networks. Each router </a:t>
            </a:r>
            <a:r>
              <a:rPr lang="en-US" altLang="zh-TW" sz="2800" dirty="0">
                <a:solidFill>
                  <a:srgbClr val="FF0000"/>
                </a:solidFill>
                <a:latin typeface="Arial Unicode MS" pitchFamily="34" charset="-128"/>
                <a:ea typeface="新細明體" panose="02020500000000000000" pitchFamily="18" charset="-120"/>
              </a:rPr>
              <a:t>decapsulates</a:t>
            </a:r>
            <a:r>
              <a:rPr lang="en-US" altLang="zh-TW" sz="2800" dirty="0">
                <a:latin typeface="Arial Unicode MS" pitchFamily="34" charset="-128"/>
                <a:ea typeface="新細明體" panose="02020500000000000000" pitchFamily="18" charset="-120"/>
              </a:rPr>
              <a:t> the IP datagram from the frame it receives, processes it, and then encapsulates it in another frame. The </a:t>
            </a:r>
            <a:r>
              <a:rPr lang="en-US" altLang="zh-TW" sz="2800" dirty="0">
                <a:solidFill>
                  <a:srgbClr val="FF0000"/>
                </a:solidFill>
                <a:latin typeface="Arial Unicode MS" pitchFamily="34" charset="-128"/>
                <a:ea typeface="新細明體" panose="02020500000000000000" pitchFamily="18" charset="-120"/>
              </a:rPr>
              <a:t>format</a:t>
            </a:r>
            <a:r>
              <a:rPr lang="en-US" altLang="zh-TW" sz="2800" dirty="0">
                <a:latin typeface="Arial Unicode MS" pitchFamily="34" charset="-128"/>
                <a:ea typeface="新細明體" panose="02020500000000000000" pitchFamily="18" charset="-120"/>
              </a:rPr>
              <a:t> and </a:t>
            </a:r>
            <a:r>
              <a:rPr lang="en-US" altLang="zh-TW" sz="2800" dirty="0">
                <a:solidFill>
                  <a:srgbClr val="FF0000"/>
                </a:solidFill>
                <a:latin typeface="Arial Unicode MS" pitchFamily="34" charset="-128"/>
                <a:ea typeface="新細明體" panose="02020500000000000000" pitchFamily="18" charset="-120"/>
              </a:rPr>
              <a:t>size</a:t>
            </a:r>
            <a:r>
              <a:rPr lang="en-US" altLang="zh-TW" sz="2800" dirty="0">
                <a:latin typeface="Arial Unicode MS" pitchFamily="34" charset="-128"/>
                <a:ea typeface="新細明體" panose="02020500000000000000" pitchFamily="18" charset="-120"/>
              </a:rPr>
              <a:t> of the </a:t>
            </a:r>
            <a:r>
              <a:rPr lang="en-US" altLang="zh-TW" sz="2800" dirty="0">
                <a:solidFill>
                  <a:srgbClr val="FF0000"/>
                </a:solidFill>
                <a:latin typeface="Arial Unicode MS" pitchFamily="34" charset="-128"/>
                <a:ea typeface="新細明體" panose="02020500000000000000" pitchFamily="18" charset="-120"/>
              </a:rPr>
              <a:t>received frame </a:t>
            </a:r>
            <a:r>
              <a:rPr lang="en-US" altLang="zh-TW" sz="2800" dirty="0">
                <a:latin typeface="Arial Unicode MS" pitchFamily="34" charset="-128"/>
                <a:ea typeface="新細明體" panose="02020500000000000000" pitchFamily="18" charset="-120"/>
              </a:rPr>
              <a:t>depend on the</a:t>
            </a:r>
            <a:r>
              <a:rPr lang="en-US" altLang="zh-TW" sz="2800" dirty="0">
                <a:solidFill>
                  <a:srgbClr val="FF0000"/>
                </a:solidFill>
                <a:latin typeface="Arial Unicode MS" pitchFamily="34" charset="-128"/>
                <a:ea typeface="新細明體" panose="02020500000000000000" pitchFamily="18" charset="-120"/>
              </a:rPr>
              <a:t> protocol used by the physical network </a:t>
            </a:r>
            <a:r>
              <a:rPr lang="en-US" altLang="zh-TW" sz="2800" dirty="0">
                <a:latin typeface="Arial Unicode MS" pitchFamily="34" charset="-128"/>
                <a:ea typeface="新細明體" panose="02020500000000000000" pitchFamily="18" charset="-120"/>
              </a:rPr>
              <a:t>through which the frame has just traveled. The </a:t>
            </a:r>
            <a:r>
              <a:rPr lang="en-US" altLang="zh-TW" sz="2800" dirty="0">
                <a:solidFill>
                  <a:srgbClr val="C00000"/>
                </a:solidFill>
                <a:latin typeface="Arial Unicode MS" pitchFamily="34" charset="-128"/>
                <a:ea typeface="新細明體" panose="02020500000000000000" pitchFamily="18" charset="-120"/>
              </a:rPr>
              <a:t>format and size </a:t>
            </a:r>
            <a:r>
              <a:rPr lang="en-US" altLang="zh-TW" sz="2800" dirty="0">
                <a:latin typeface="Arial Unicode MS" pitchFamily="34" charset="-128"/>
                <a:ea typeface="新細明體" panose="02020500000000000000" pitchFamily="18" charset="-120"/>
              </a:rPr>
              <a:t>of the </a:t>
            </a:r>
            <a:r>
              <a:rPr lang="en-US" altLang="zh-TW" sz="2800" dirty="0">
                <a:solidFill>
                  <a:srgbClr val="C00000"/>
                </a:solidFill>
                <a:latin typeface="Arial Unicode MS" pitchFamily="34" charset="-128"/>
                <a:ea typeface="新細明體" panose="02020500000000000000" pitchFamily="18" charset="-120"/>
              </a:rPr>
              <a:t>sent frame </a:t>
            </a:r>
            <a:r>
              <a:rPr lang="en-US" altLang="zh-TW" sz="2800" dirty="0">
                <a:latin typeface="Arial Unicode MS" pitchFamily="34" charset="-128"/>
                <a:ea typeface="新細明體" panose="02020500000000000000" pitchFamily="18" charset="-120"/>
              </a:rPr>
              <a:t>depend on the </a:t>
            </a:r>
            <a:r>
              <a:rPr lang="en-US" altLang="zh-TW" sz="2800" dirty="0">
                <a:solidFill>
                  <a:srgbClr val="C00000"/>
                </a:solidFill>
                <a:latin typeface="Arial Unicode MS" pitchFamily="34" charset="-128"/>
                <a:ea typeface="新細明體" panose="02020500000000000000" pitchFamily="18" charset="-120"/>
              </a:rPr>
              <a:t>protocol used </a:t>
            </a:r>
            <a:r>
              <a:rPr lang="en-US" altLang="zh-TW" sz="2800" dirty="0">
                <a:latin typeface="Arial Unicode MS" pitchFamily="34" charset="-128"/>
                <a:ea typeface="新細明體" panose="02020500000000000000" pitchFamily="18" charset="-120"/>
              </a:rPr>
              <a:t>by the </a:t>
            </a:r>
            <a:r>
              <a:rPr lang="en-US" altLang="zh-TW" sz="2800" dirty="0">
                <a:solidFill>
                  <a:srgbClr val="C00000"/>
                </a:solidFill>
                <a:latin typeface="Arial Unicode MS" pitchFamily="34" charset="-128"/>
                <a:ea typeface="新細明體" panose="02020500000000000000" pitchFamily="18" charset="-120"/>
              </a:rPr>
              <a:t>physical network through </a:t>
            </a:r>
            <a:r>
              <a:rPr lang="en-US" altLang="zh-TW" sz="2800" dirty="0">
                <a:latin typeface="Arial Unicode MS" pitchFamily="34" charset="-128"/>
                <a:ea typeface="新細明體" panose="02020500000000000000" pitchFamily="18" charset="-120"/>
              </a:rPr>
              <a:t>which </a:t>
            </a:r>
            <a:r>
              <a:rPr lang="en-US" altLang="zh-TW" sz="2800" dirty="0">
                <a:solidFill>
                  <a:srgbClr val="C00000"/>
                </a:solidFill>
                <a:latin typeface="Arial Unicode MS" pitchFamily="34" charset="-128"/>
                <a:ea typeface="新細明體" panose="02020500000000000000" pitchFamily="18" charset="-120"/>
              </a:rPr>
              <a:t>the frame is going </a:t>
            </a:r>
            <a:r>
              <a:rPr lang="en-US" altLang="zh-TW" sz="2800" dirty="0">
                <a:latin typeface="Arial Unicode MS" pitchFamily="34" charset="-128"/>
                <a:ea typeface="新細明體" panose="02020500000000000000" pitchFamily="18" charset="-120"/>
              </a:rPr>
              <a:t>to travel.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show="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64514" name="頁尾版面配置區 1">
            <a:extLst>
              <a:ext uri="{FF2B5EF4-FFF2-40B4-BE49-F238E27FC236}">
                <a16:creationId xmlns:a16="http://schemas.microsoft.com/office/drawing/2014/main" id="{17B72233-6863-4ED2-BAA9-03282B74C1D3}"/>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64515" name="投影片編號版面配置區 2">
            <a:extLst>
              <a:ext uri="{FF2B5EF4-FFF2-40B4-BE49-F238E27FC236}">
                <a16:creationId xmlns:a16="http://schemas.microsoft.com/office/drawing/2014/main" id="{F176FDFE-B41C-41CF-A761-10B4E0BF9FA6}"/>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89FBB18-2B6D-4332-8A8A-4813F27B60B7}" type="slidenum">
              <a:rPr lang="en-US" altLang="zh-TW" b="0" smtClean="0">
                <a:ea typeface="新細明體" panose="02020500000000000000" pitchFamily="18" charset="-120"/>
              </a:rPr>
              <a:pPr/>
              <a:t>32</a:t>
            </a:fld>
            <a:endParaRPr lang="en-US" altLang="zh-TW" b="0">
              <a:ea typeface="新細明體" panose="02020500000000000000" pitchFamily="18" charset="-120"/>
            </a:endParaRPr>
          </a:p>
        </p:txBody>
      </p:sp>
      <p:sp>
        <p:nvSpPr>
          <p:cNvPr id="742402" name="Text Box 2">
            <a:extLst>
              <a:ext uri="{FF2B5EF4-FFF2-40B4-BE49-F238E27FC236}">
                <a16:creationId xmlns:a16="http://schemas.microsoft.com/office/drawing/2014/main" id="{7421833C-D208-4222-AAAF-4912925452EF}"/>
              </a:ext>
            </a:extLst>
          </p:cNvPr>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64517" name="Text Box 3">
            <a:extLst>
              <a:ext uri="{FF2B5EF4-FFF2-40B4-BE49-F238E27FC236}">
                <a16:creationId xmlns:a16="http://schemas.microsoft.com/office/drawing/2014/main" id="{3C5F020B-8642-4FCF-A36E-E806B981E33C}"/>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742404" name="Rectangle 4">
            <a:extLst>
              <a:ext uri="{FF2B5EF4-FFF2-40B4-BE49-F238E27FC236}">
                <a16:creationId xmlns:a16="http://schemas.microsoft.com/office/drawing/2014/main" id="{6F5C7576-541F-423E-904B-70D14EB0A4F6}"/>
              </a:ext>
            </a:extLst>
          </p:cNvPr>
          <p:cNvSpPr>
            <a:spLocks noChangeArrowheads="1"/>
          </p:cNvSpPr>
          <p:nvPr/>
        </p:nvSpPr>
        <p:spPr bwMode="auto">
          <a:xfrm>
            <a:off x="304800" y="989013"/>
            <a:ext cx="83820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 Maximum Transfer Unit (MTU)</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 Fields Related to Fragmentation</a:t>
            </a:r>
          </a:p>
          <a:p>
            <a:pPr>
              <a:spcBef>
                <a:spcPct val="10000"/>
              </a:spcBef>
              <a:spcAft>
                <a:spcPct val="10000"/>
              </a:spcAft>
              <a:buClr>
                <a:schemeClr val="tx1"/>
              </a:buClr>
              <a:buSzPct val="117000"/>
              <a:buFont typeface="Wingdings" panose="05000000000000000000" pitchFamily="2" charset="2"/>
              <a:buNone/>
            </a:pPr>
            <a:endParaRPr lang="en-US" altLang="zh-TW" sz="2800">
              <a:solidFill>
                <a:srgbClr val="0033CC"/>
              </a:solidFill>
              <a:latin typeface="Times New Roman" panose="02020603050405020304" pitchFamily="18" charset="0"/>
              <a:ea typeface="新細明體" panose="02020500000000000000" pitchFamily="18" charset="-120"/>
            </a:endParaRPr>
          </a:p>
          <a:p>
            <a:pPr>
              <a:spcBef>
                <a:spcPct val="10000"/>
              </a:spcBef>
              <a:spcAft>
                <a:spcPct val="10000"/>
              </a:spcAft>
              <a:buClr>
                <a:schemeClr val="tx1"/>
              </a:buClr>
              <a:buSzPct val="117000"/>
              <a:buFont typeface="Wingdings" panose="05000000000000000000" pitchFamily="2" charset="2"/>
              <a:buChar char="ü"/>
            </a:pPr>
            <a:endParaRPr lang="en-US" altLang="zh-TW" sz="2800">
              <a:solidFill>
                <a:srgbClr val="0033CC"/>
              </a:solidFill>
              <a:latin typeface="Times New Roman" panose="02020603050405020304" pitchFamily="18" charset="0"/>
              <a:ea typeface="新細明體" panose="02020500000000000000" pitchFamily="18" charset="-12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42404"/>
                                        </p:tgtEl>
                                        <p:attrNameLst>
                                          <p:attrName>style.visibility</p:attrName>
                                        </p:attrNameLst>
                                      </p:cBhvr>
                                      <p:to>
                                        <p:strVal val="visible"/>
                                      </p:to>
                                    </p:set>
                                    <p:animEffect transition="in" filter="wipe(up)">
                                      <p:cBhvr>
                                        <p:cTn id="7" dur="5000"/>
                                        <p:tgtEl>
                                          <p:spTgt spid="742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40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頁尾版面配置區 1">
            <a:extLst>
              <a:ext uri="{FF2B5EF4-FFF2-40B4-BE49-F238E27FC236}">
                <a16:creationId xmlns:a16="http://schemas.microsoft.com/office/drawing/2014/main" id="{46B7E5C6-C06D-4607-8EEB-AB2B6C463A7E}"/>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66563" name="投影片編號版面配置區 2">
            <a:extLst>
              <a:ext uri="{FF2B5EF4-FFF2-40B4-BE49-F238E27FC236}">
                <a16:creationId xmlns:a16="http://schemas.microsoft.com/office/drawing/2014/main" id="{3BE7AEF0-09E1-4C9A-A856-AEB9F27F32DC}"/>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E240CB2-6116-4B51-A489-B1CFBD971769}" type="slidenum">
              <a:rPr lang="en-US" altLang="zh-TW" b="0" smtClean="0">
                <a:ea typeface="新細明體" panose="02020500000000000000" pitchFamily="18" charset="-120"/>
              </a:rPr>
              <a:pPr/>
              <a:t>33</a:t>
            </a:fld>
            <a:endParaRPr lang="en-US" altLang="zh-TW" b="0">
              <a:ea typeface="新細明體" panose="02020500000000000000" pitchFamily="18" charset="-120"/>
            </a:endParaRPr>
          </a:p>
        </p:txBody>
      </p:sp>
      <p:sp>
        <p:nvSpPr>
          <p:cNvPr id="66564" name="Text Box 2">
            <a:extLst>
              <a:ext uri="{FF2B5EF4-FFF2-40B4-BE49-F238E27FC236}">
                <a16:creationId xmlns:a16="http://schemas.microsoft.com/office/drawing/2014/main" id="{2F9383FF-8A03-4EF5-92C6-B6381AAD3C63}"/>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7.6</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MTU</a:t>
            </a:r>
          </a:p>
        </p:txBody>
      </p:sp>
      <p:sp>
        <p:nvSpPr>
          <p:cNvPr id="66565" name="Rectangle 3">
            <a:extLst>
              <a:ext uri="{FF2B5EF4-FFF2-40B4-BE49-F238E27FC236}">
                <a16:creationId xmlns:a16="http://schemas.microsoft.com/office/drawing/2014/main" id="{522EF56F-2EF8-46C2-A51C-16531E47FE80}"/>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6566" name="Rectangle 4">
            <a:extLst>
              <a:ext uri="{FF2B5EF4-FFF2-40B4-BE49-F238E27FC236}">
                <a16:creationId xmlns:a16="http://schemas.microsoft.com/office/drawing/2014/main" id="{A366E922-27A7-491F-B4DA-782FB8AC06E8}"/>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6567" name="Rectangle 5">
            <a:extLst>
              <a:ext uri="{FF2B5EF4-FFF2-40B4-BE49-F238E27FC236}">
                <a16:creationId xmlns:a16="http://schemas.microsoft.com/office/drawing/2014/main" id="{32E75135-9FA4-4E57-9886-B74BC461F741}"/>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6568" name="Rectangle 6">
            <a:extLst>
              <a:ext uri="{FF2B5EF4-FFF2-40B4-BE49-F238E27FC236}">
                <a16:creationId xmlns:a16="http://schemas.microsoft.com/office/drawing/2014/main" id="{0B4A1A71-E51C-4396-A9AE-3004D24D6DED}"/>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6569" name="Rectangle 7">
            <a:extLst>
              <a:ext uri="{FF2B5EF4-FFF2-40B4-BE49-F238E27FC236}">
                <a16:creationId xmlns:a16="http://schemas.microsoft.com/office/drawing/2014/main" id="{EE85C3B0-2F05-43AC-926B-892089CB9126}"/>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6570" name="Rectangle 8">
            <a:extLst>
              <a:ext uri="{FF2B5EF4-FFF2-40B4-BE49-F238E27FC236}">
                <a16:creationId xmlns:a16="http://schemas.microsoft.com/office/drawing/2014/main" id="{612CFB99-BDF8-4A27-A361-BF57298DC501}"/>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6571" name="Rectangle 9">
            <a:extLst>
              <a:ext uri="{FF2B5EF4-FFF2-40B4-BE49-F238E27FC236}">
                <a16:creationId xmlns:a16="http://schemas.microsoft.com/office/drawing/2014/main" id="{2C4EF05F-F9D7-4EC1-95FB-917E29989ACB}"/>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31818" name="Picture 10">
            <a:extLst>
              <a:ext uri="{FF2B5EF4-FFF2-40B4-BE49-F238E27FC236}">
                <a16:creationId xmlns:a16="http://schemas.microsoft.com/office/drawing/2014/main" id="{9A6E54CE-F0FF-4534-AB28-14ECA1067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563" y="1752600"/>
            <a:ext cx="5511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1819" name="Picture 11">
            <a:extLst>
              <a:ext uri="{FF2B5EF4-FFF2-40B4-BE49-F238E27FC236}">
                <a16:creationId xmlns:a16="http://schemas.microsoft.com/office/drawing/2014/main" id="{A32EAB48-46C5-4E39-8BA0-BFA96942A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4513" y="2362200"/>
            <a:ext cx="219075" cy="106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1820" name="Picture 12">
            <a:extLst>
              <a:ext uri="{FF2B5EF4-FFF2-40B4-BE49-F238E27FC236}">
                <a16:creationId xmlns:a16="http://schemas.microsoft.com/office/drawing/2014/main" id="{FBDE19F9-F44C-4EC0-AC81-DFB408E152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537" y="3345655"/>
            <a:ext cx="8447087" cy="1108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75" name="Rectangle 1">
            <a:extLst>
              <a:ext uri="{FF2B5EF4-FFF2-40B4-BE49-F238E27FC236}">
                <a16:creationId xmlns:a16="http://schemas.microsoft.com/office/drawing/2014/main" id="{EC125327-FA83-4360-80E0-31DF51917348}"/>
              </a:ext>
            </a:extLst>
          </p:cNvPr>
          <p:cNvSpPr>
            <a:spLocks noChangeArrowheads="1"/>
          </p:cNvSpPr>
          <p:nvPr/>
        </p:nvSpPr>
        <p:spPr bwMode="auto">
          <a:xfrm>
            <a:off x="133350" y="1427163"/>
            <a:ext cx="1889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a:ea typeface="新細明體" panose="02020500000000000000" pitchFamily="18" charset="-120"/>
              </a:rPr>
              <a:t>Network Layer</a:t>
            </a:r>
            <a:endParaRPr lang="zh-TW" altLang="zh-TW">
              <a:ea typeface="新細明體" panose="02020500000000000000" pitchFamily="18" charset="-120"/>
            </a:endParaRPr>
          </a:p>
        </p:txBody>
      </p:sp>
      <p:sp>
        <p:nvSpPr>
          <p:cNvPr id="66576" name="Rectangle 2">
            <a:extLst>
              <a:ext uri="{FF2B5EF4-FFF2-40B4-BE49-F238E27FC236}">
                <a16:creationId xmlns:a16="http://schemas.microsoft.com/office/drawing/2014/main" id="{E34D0FE3-0D3F-4A75-94CA-D365599E87FD}"/>
              </a:ext>
            </a:extLst>
          </p:cNvPr>
          <p:cNvSpPr>
            <a:spLocks noChangeArrowheads="1"/>
          </p:cNvSpPr>
          <p:nvPr/>
        </p:nvSpPr>
        <p:spPr bwMode="auto">
          <a:xfrm>
            <a:off x="58738" y="3048000"/>
            <a:ext cx="1863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a:ea typeface="新細明體" panose="02020500000000000000" pitchFamily="18" charset="-120"/>
              </a:rPr>
              <a:t>Datalink Layer</a:t>
            </a:r>
            <a:endParaRPr lang="zh-TW" altLang="zh-TW">
              <a:ea typeface="新細明體" panose="02020500000000000000" pitchFamily="18" charset="-120"/>
            </a:endParaRPr>
          </a:p>
        </p:txBody>
      </p:sp>
      <p:sp>
        <p:nvSpPr>
          <p:cNvPr id="66577" name="Rectangle 1">
            <a:extLst>
              <a:ext uri="{FF2B5EF4-FFF2-40B4-BE49-F238E27FC236}">
                <a16:creationId xmlns:a16="http://schemas.microsoft.com/office/drawing/2014/main" id="{64A1373F-F958-4244-BC02-A2E43B9784B2}"/>
              </a:ext>
            </a:extLst>
          </p:cNvPr>
          <p:cNvSpPr>
            <a:spLocks noChangeArrowheads="1"/>
          </p:cNvSpPr>
          <p:nvPr/>
        </p:nvSpPr>
        <p:spPr bwMode="auto">
          <a:xfrm>
            <a:off x="555625" y="4438650"/>
            <a:ext cx="7808913" cy="1282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50000"/>
              </a:lnSpc>
            </a:pPr>
            <a:r>
              <a:rPr lang="en-US" altLang="en-US" dirty="0"/>
              <a:t>For example, the MTU value for the </a:t>
            </a:r>
            <a:r>
              <a:rPr lang="en-US" altLang="en-US" dirty="0">
                <a:solidFill>
                  <a:srgbClr val="C00000"/>
                </a:solidFill>
              </a:rPr>
              <a:t>Ethernet LAN</a:t>
            </a:r>
            <a:r>
              <a:rPr lang="en-US" altLang="en-US" dirty="0"/>
              <a:t> is </a:t>
            </a:r>
            <a:r>
              <a:rPr lang="en-US" altLang="en-US" dirty="0">
                <a:solidFill>
                  <a:schemeClr val="tx2"/>
                </a:solidFill>
              </a:rPr>
              <a:t>1500 bytes </a:t>
            </a:r>
            <a:r>
              <a:rPr lang="en-US" altLang="en-US" sz="1600" dirty="0">
                <a:solidFill>
                  <a:schemeClr val="tx2"/>
                </a:solidFill>
              </a:rPr>
              <a:t>(excluding 18 Byte Frame header &amp; Trailer in case of Ethernet) </a:t>
            </a:r>
            <a:r>
              <a:rPr lang="en-US" altLang="en-US" dirty="0"/>
              <a:t>, </a:t>
            </a:r>
          </a:p>
          <a:p>
            <a:pPr>
              <a:lnSpc>
                <a:spcPct val="150000"/>
              </a:lnSpc>
            </a:pPr>
            <a:r>
              <a:rPr lang="en-US" altLang="en-US" dirty="0"/>
              <a:t>for </a:t>
            </a:r>
            <a:r>
              <a:rPr lang="en-US" altLang="en-US" dirty="0">
                <a:solidFill>
                  <a:srgbClr val="C00000"/>
                </a:solidFill>
              </a:rPr>
              <a:t>FDDI LAN </a:t>
            </a:r>
            <a:r>
              <a:rPr lang="en-US" altLang="en-US" dirty="0"/>
              <a:t>is </a:t>
            </a:r>
            <a:r>
              <a:rPr lang="en-US" altLang="en-US" dirty="0">
                <a:solidFill>
                  <a:srgbClr val="C00000"/>
                </a:solidFill>
              </a:rPr>
              <a:t>4352 bytes</a:t>
            </a:r>
            <a:r>
              <a:rPr lang="en-US"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18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631819"/>
                                        </p:tgtEl>
                                        <p:attrNameLst>
                                          <p:attrName>style.visibility</p:attrName>
                                        </p:attrNameLst>
                                      </p:cBhvr>
                                      <p:to>
                                        <p:strVal val="visible"/>
                                      </p:to>
                                    </p:set>
                                    <p:animEffect transition="in" filter="wipe(up)">
                                      <p:cBhvr>
                                        <p:cTn id="11" dur="2000"/>
                                        <p:tgtEl>
                                          <p:spTgt spid="63181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631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頁尾版面配置區 1">
            <a:extLst>
              <a:ext uri="{FF2B5EF4-FFF2-40B4-BE49-F238E27FC236}">
                <a16:creationId xmlns:a16="http://schemas.microsoft.com/office/drawing/2014/main" id="{53D142B4-512A-468A-8D82-9A958CE883C2}"/>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68611" name="投影片編號版面配置區 2">
            <a:extLst>
              <a:ext uri="{FF2B5EF4-FFF2-40B4-BE49-F238E27FC236}">
                <a16:creationId xmlns:a16="http://schemas.microsoft.com/office/drawing/2014/main" id="{F05354E6-9F40-479E-9356-7C05742DC534}"/>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6FB6C5F-FD7B-48EA-B6EB-426A8BFEF4BE}" type="slidenum">
              <a:rPr lang="en-US" altLang="zh-TW" b="0" smtClean="0">
                <a:ea typeface="新細明體" panose="02020500000000000000" pitchFamily="18" charset="-120"/>
              </a:rPr>
              <a:pPr/>
              <a:t>34</a:t>
            </a:fld>
            <a:endParaRPr lang="en-US" altLang="zh-TW" b="0">
              <a:ea typeface="新細明體" panose="02020500000000000000" pitchFamily="18" charset="-120"/>
            </a:endParaRPr>
          </a:p>
        </p:txBody>
      </p:sp>
      <p:sp>
        <p:nvSpPr>
          <p:cNvPr id="68612" name="Rectangle 2">
            <a:extLst>
              <a:ext uri="{FF2B5EF4-FFF2-40B4-BE49-F238E27FC236}">
                <a16:creationId xmlns:a16="http://schemas.microsoft.com/office/drawing/2014/main" id="{ABAC5E24-CCB8-4C70-ACB2-8E5D46248EEF}"/>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8613" name="Rectangle 3">
            <a:extLst>
              <a:ext uri="{FF2B5EF4-FFF2-40B4-BE49-F238E27FC236}">
                <a16:creationId xmlns:a16="http://schemas.microsoft.com/office/drawing/2014/main" id="{6610B11B-0D64-498B-B223-A0DA6A8125F3}"/>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8614" name="Rectangle 4">
            <a:extLst>
              <a:ext uri="{FF2B5EF4-FFF2-40B4-BE49-F238E27FC236}">
                <a16:creationId xmlns:a16="http://schemas.microsoft.com/office/drawing/2014/main" id="{A94F08D1-025B-4E36-8EA6-8317FCFCADE3}"/>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8615" name="Rectangle 5">
            <a:extLst>
              <a:ext uri="{FF2B5EF4-FFF2-40B4-BE49-F238E27FC236}">
                <a16:creationId xmlns:a16="http://schemas.microsoft.com/office/drawing/2014/main" id="{5A4EDC82-0C60-4AD7-B156-197EB94B19F9}"/>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8616" name="Rectangle 6">
            <a:extLst>
              <a:ext uri="{FF2B5EF4-FFF2-40B4-BE49-F238E27FC236}">
                <a16:creationId xmlns:a16="http://schemas.microsoft.com/office/drawing/2014/main" id="{2F22F2C0-BFE8-4FBD-A058-6D4820CC2D45}"/>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8617" name="Rectangle 7">
            <a:extLst>
              <a:ext uri="{FF2B5EF4-FFF2-40B4-BE49-F238E27FC236}">
                <a16:creationId xmlns:a16="http://schemas.microsoft.com/office/drawing/2014/main" id="{B0C017E4-1783-4ACB-88CF-EA52D36271C8}"/>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68618" name="Rectangle 8">
            <a:extLst>
              <a:ext uri="{FF2B5EF4-FFF2-40B4-BE49-F238E27FC236}">
                <a16:creationId xmlns:a16="http://schemas.microsoft.com/office/drawing/2014/main" id="{17931855-F70B-4348-A90D-289EB3761330}"/>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44457" name="Line 9">
            <a:extLst>
              <a:ext uri="{FF2B5EF4-FFF2-40B4-BE49-F238E27FC236}">
                <a16:creationId xmlns:a16="http://schemas.microsoft.com/office/drawing/2014/main" id="{DAD7450C-C9C9-41D8-A86D-AA5F4A78E13A}"/>
              </a:ext>
            </a:extLst>
          </p:cNvPr>
          <p:cNvSpPr>
            <a:spLocks noChangeShapeType="1"/>
          </p:cNvSpPr>
          <p:nvPr/>
        </p:nvSpPr>
        <p:spPr bwMode="auto">
          <a:xfrm>
            <a:off x="609600" y="17859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4458" name="Line 10">
            <a:extLst>
              <a:ext uri="{FF2B5EF4-FFF2-40B4-BE49-F238E27FC236}">
                <a16:creationId xmlns:a16="http://schemas.microsoft.com/office/drawing/2014/main" id="{D45DE546-30A3-4A62-91D5-3029337B8D3F}"/>
              </a:ext>
            </a:extLst>
          </p:cNvPr>
          <p:cNvSpPr>
            <a:spLocks noChangeShapeType="1"/>
          </p:cNvSpPr>
          <p:nvPr/>
        </p:nvSpPr>
        <p:spPr bwMode="auto">
          <a:xfrm>
            <a:off x="609600" y="25908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44459" name="Rectangle 11">
            <a:extLst>
              <a:ext uri="{FF2B5EF4-FFF2-40B4-BE49-F238E27FC236}">
                <a16:creationId xmlns:a16="http://schemas.microsoft.com/office/drawing/2014/main" id="{BAF47729-1C93-4E19-AAF7-063CA77D5E34}"/>
              </a:ext>
            </a:extLst>
          </p:cNvPr>
          <p:cNvSpPr>
            <a:spLocks noChangeArrowheads="1"/>
          </p:cNvSpPr>
          <p:nvPr/>
        </p:nvSpPr>
        <p:spPr bwMode="auto">
          <a:xfrm>
            <a:off x="647700" y="1878013"/>
            <a:ext cx="8077200" cy="579437"/>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Only data in a datagram is fragmented.</a:t>
            </a:r>
          </a:p>
        </p:txBody>
      </p:sp>
      <p:grpSp>
        <p:nvGrpSpPr>
          <p:cNvPr id="744460" name="Group 12">
            <a:extLst>
              <a:ext uri="{FF2B5EF4-FFF2-40B4-BE49-F238E27FC236}">
                <a16:creationId xmlns:a16="http://schemas.microsoft.com/office/drawing/2014/main" id="{C6C05F14-FF91-4FD8-A9AC-CBA818087E5E}"/>
              </a:ext>
            </a:extLst>
          </p:cNvPr>
          <p:cNvGrpSpPr>
            <a:grpSpLocks/>
          </p:cNvGrpSpPr>
          <p:nvPr/>
        </p:nvGrpSpPr>
        <p:grpSpPr bwMode="auto">
          <a:xfrm>
            <a:off x="636588" y="1160463"/>
            <a:ext cx="1143000" cy="566738"/>
            <a:chOff x="1200" y="1248"/>
            <a:chExt cx="720" cy="357"/>
          </a:xfrm>
        </p:grpSpPr>
        <p:pic>
          <p:nvPicPr>
            <p:cNvPr id="68625" name="Picture 13">
              <a:extLst>
                <a:ext uri="{FF2B5EF4-FFF2-40B4-BE49-F238E27FC236}">
                  <a16:creationId xmlns:a16="http://schemas.microsoft.com/office/drawing/2014/main" id="{AF94911A-6B90-4CE9-A8DC-974C554B1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26" name="Text Box 14">
              <a:extLst>
                <a:ext uri="{FF2B5EF4-FFF2-40B4-BE49-F238E27FC236}">
                  <a16:creationId xmlns:a16="http://schemas.microsoft.com/office/drawing/2014/main" id="{1A7DDCAE-BA42-4B44-89BB-2558137CB39E}"/>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dirty="0">
                  <a:solidFill>
                    <a:schemeClr val="hlink"/>
                  </a:solidFill>
                  <a:latin typeface="Times New Roman" panose="02020603050405020304" pitchFamily="18" charset="0"/>
                  <a:ea typeface="新細明體" panose="02020500000000000000" pitchFamily="18" charset="-120"/>
                </a:rPr>
                <a:t>Note</a:t>
              </a:r>
            </a:p>
          </p:txBody>
        </p:sp>
      </p:grpSp>
      <p:sp>
        <p:nvSpPr>
          <p:cNvPr id="68623" name="Rectangle 1">
            <a:extLst>
              <a:ext uri="{FF2B5EF4-FFF2-40B4-BE49-F238E27FC236}">
                <a16:creationId xmlns:a16="http://schemas.microsoft.com/office/drawing/2014/main" id="{E46750E9-1C9B-44E5-BD6B-D86BABB52CBA}"/>
              </a:ext>
            </a:extLst>
          </p:cNvPr>
          <p:cNvSpPr>
            <a:spLocks noChangeArrowheads="1"/>
          </p:cNvSpPr>
          <p:nvPr/>
        </p:nvSpPr>
        <p:spPr bwMode="auto">
          <a:xfrm>
            <a:off x="490538" y="2743200"/>
            <a:ext cx="8045450"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spcAft>
                <a:spcPts val="600"/>
              </a:spcAft>
            </a:pPr>
            <a:r>
              <a:rPr lang="en-US" altLang="en-US" sz="2400" b="0" dirty="0">
                <a:latin typeface="Sitka Text" panose="02000505000000020004" pitchFamily="2" charset="0"/>
              </a:rPr>
              <a:t>The </a:t>
            </a:r>
            <a:r>
              <a:rPr lang="en-US" altLang="en-US" sz="2400" dirty="0">
                <a:solidFill>
                  <a:srgbClr val="C00000"/>
                </a:solidFill>
                <a:latin typeface="Sitka Text" panose="02000505000000020004" pitchFamily="2" charset="0"/>
              </a:rPr>
              <a:t>reassembly</a:t>
            </a:r>
            <a:r>
              <a:rPr lang="en-US" altLang="en-US" sz="2400" b="0" dirty="0">
                <a:latin typeface="Sitka Text" panose="02000505000000020004" pitchFamily="2" charset="0"/>
              </a:rPr>
              <a:t> of the datagram, however, is done </a:t>
            </a:r>
            <a:r>
              <a:rPr lang="en-US" altLang="en-US" sz="2400" b="0" dirty="0">
                <a:solidFill>
                  <a:srgbClr val="FF0000"/>
                </a:solidFill>
                <a:latin typeface="Sitka Text" panose="02000505000000020004" pitchFamily="2" charset="0"/>
              </a:rPr>
              <a:t>only by the destination host</a:t>
            </a:r>
            <a:r>
              <a:rPr lang="en-US" altLang="en-US" sz="2400" b="0" dirty="0">
                <a:latin typeface="Sitka Text" panose="02000505000000020004" pitchFamily="2" charset="0"/>
              </a:rPr>
              <a:t> because </a:t>
            </a:r>
            <a:r>
              <a:rPr lang="en-US" altLang="en-US" sz="2400" dirty="0">
                <a:latin typeface="Sitka Text" panose="02000505000000020004" pitchFamily="2" charset="0"/>
              </a:rPr>
              <a:t>each fragment becomes an independent datagram.</a:t>
            </a:r>
          </a:p>
          <a:p>
            <a:pPr algn="just"/>
            <a:r>
              <a:rPr lang="en-US" altLang="en-US" sz="2400" dirty="0">
                <a:latin typeface="Sitka Text" panose="02000505000000020004" pitchFamily="2" charset="0"/>
              </a:rPr>
              <a:t>    </a:t>
            </a:r>
            <a:r>
              <a:rPr lang="en-US" altLang="en-US" sz="2800" dirty="0">
                <a:solidFill>
                  <a:srgbClr val="C00000"/>
                </a:solidFill>
                <a:latin typeface="Sitka Text" panose="02000505000000020004" pitchFamily="2" charset="0"/>
              </a:rPr>
              <a:t>Why Reassembly not done at Router?</a:t>
            </a:r>
            <a:endParaRPr lang="en-US" altLang="en-US" sz="2400" dirty="0">
              <a:solidFill>
                <a:srgbClr val="C00000"/>
              </a:solidFill>
              <a:latin typeface="Sitka Text" panose="02000505000000020004" pitchFamily="2" charset="0"/>
            </a:endParaRPr>
          </a:p>
        </p:txBody>
      </p:sp>
      <p:sp>
        <p:nvSpPr>
          <p:cNvPr id="68624" name="Rectangle 1">
            <a:extLst>
              <a:ext uri="{FF2B5EF4-FFF2-40B4-BE49-F238E27FC236}">
                <a16:creationId xmlns:a16="http://schemas.microsoft.com/office/drawing/2014/main" id="{1802A80E-6D89-41FF-903B-88D1E9E842ED}"/>
              </a:ext>
            </a:extLst>
          </p:cNvPr>
          <p:cNvSpPr>
            <a:spLocks noChangeArrowheads="1"/>
          </p:cNvSpPr>
          <p:nvPr/>
        </p:nvSpPr>
        <p:spPr bwMode="auto">
          <a:xfrm>
            <a:off x="490538" y="4572000"/>
            <a:ext cx="82264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en-US" sz="2400" dirty="0">
                <a:latin typeface="Sitka Text" panose="02000505000000020004" pitchFamily="2" charset="0"/>
                <a:cs typeface="Times New Roman" panose="02020603050405020304" pitchFamily="18" charset="0"/>
              </a:rPr>
              <a:t>When an IP packet is fragmented</a:t>
            </a:r>
            <a:r>
              <a:rPr lang="en-US" altLang="en-US" sz="2400" dirty="0">
                <a:solidFill>
                  <a:srgbClr val="C00000"/>
                </a:solidFill>
                <a:latin typeface="Sitka Text" panose="02000505000000020004" pitchFamily="2" charset="0"/>
                <a:cs typeface="Times New Roman" panose="02020603050405020304" pitchFamily="18" charset="0"/>
              </a:rPr>
              <a:t>, flags</a:t>
            </a:r>
            <a:r>
              <a:rPr lang="en-US" altLang="en-US" sz="2400" b="0" dirty="0">
                <a:latin typeface="Sitka Text" panose="02000505000000020004" pitchFamily="2" charset="0"/>
                <a:cs typeface="Times New Roman" panose="02020603050405020304" pitchFamily="18" charset="0"/>
              </a:rPr>
              <a:t>, </a:t>
            </a:r>
            <a:r>
              <a:rPr lang="en-US" altLang="en-US" sz="2400" dirty="0">
                <a:solidFill>
                  <a:srgbClr val="002060"/>
                </a:solidFill>
                <a:latin typeface="Sitka Text" panose="02000505000000020004" pitchFamily="2" charset="0"/>
                <a:cs typeface="Times New Roman" panose="02020603050405020304" pitchFamily="18" charset="0"/>
              </a:rPr>
              <a:t>fragmentation offset</a:t>
            </a:r>
            <a:r>
              <a:rPr lang="en-US" altLang="en-US" sz="2400" b="0" dirty="0">
                <a:latin typeface="Sitka Text" panose="02000505000000020004" pitchFamily="2" charset="0"/>
                <a:cs typeface="Times New Roman" panose="02020603050405020304" pitchFamily="18" charset="0"/>
              </a:rPr>
              <a:t>, and </a:t>
            </a:r>
            <a:r>
              <a:rPr lang="en-US" altLang="en-US" sz="2400" dirty="0">
                <a:solidFill>
                  <a:srgbClr val="C00000"/>
                </a:solidFill>
                <a:latin typeface="Sitka Text" panose="02000505000000020004" pitchFamily="2" charset="0"/>
                <a:cs typeface="Times New Roman" panose="02020603050405020304" pitchFamily="18" charset="0"/>
              </a:rPr>
              <a:t>total length </a:t>
            </a:r>
            <a:r>
              <a:rPr lang="en-US" altLang="en-US" sz="2400" b="0" dirty="0">
                <a:latin typeface="Sitka Text" panose="02000505000000020004" pitchFamily="2" charset="0"/>
                <a:cs typeface="Times New Roman" panose="02020603050405020304" pitchFamily="18" charset="0"/>
              </a:rPr>
              <a:t>fields </a:t>
            </a:r>
            <a:r>
              <a:rPr lang="en-US" altLang="en-US" sz="2400" dirty="0">
                <a:latin typeface="Sitka Text" panose="02000505000000020004" pitchFamily="2" charset="0"/>
                <a:cs typeface="Times New Roman" panose="02020603050405020304" pitchFamily="18" charset="0"/>
              </a:rPr>
              <a:t>changes</a:t>
            </a:r>
            <a:r>
              <a:rPr lang="en-US" altLang="en-US" sz="2400" b="0" dirty="0">
                <a:latin typeface="Sitka Text" panose="02000505000000020004" pitchFamily="2" charset="0"/>
                <a:cs typeface="Times New Roman" panose="02020603050405020304" pitchFamily="18" charset="0"/>
              </a:rPr>
              <a:t>  &amp; rest of the fields must be copied. </a:t>
            </a:r>
            <a:r>
              <a:rPr lang="en-US" altLang="en-US" sz="2400" dirty="0">
                <a:solidFill>
                  <a:srgbClr val="C00000"/>
                </a:solidFill>
                <a:latin typeface="Sitka Text" panose="02000505000000020004" pitchFamily="2" charset="0"/>
                <a:cs typeface="Times New Roman" panose="02020603050405020304" pitchFamily="18" charset="0"/>
              </a:rPr>
              <a:t>Checksum</a:t>
            </a:r>
            <a:r>
              <a:rPr lang="en-US" altLang="en-US" sz="2400" b="0" dirty="0">
                <a:latin typeface="Sitka Text" panose="02000505000000020004" pitchFamily="2" charset="0"/>
                <a:cs typeface="Times New Roman" panose="02020603050405020304" pitchFamily="18" charset="0"/>
              </a:rPr>
              <a:t> </a:t>
            </a:r>
            <a:r>
              <a:rPr lang="en-US" altLang="en-US" sz="2400" dirty="0">
                <a:latin typeface="Sitka Text" panose="02000505000000020004" pitchFamily="2" charset="0"/>
                <a:cs typeface="Times New Roman" panose="02020603050405020304" pitchFamily="18" charset="0"/>
              </a:rPr>
              <a:t>recalculation</a:t>
            </a:r>
            <a:r>
              <a:rPr lang="en-US" altLang="en-US" sz="2400" b="0" dirty="0">
                <a:latin typeface="Sitka Text" panose="02000505000000020004" pitchFamily="2" charset="0"/>
                <a:cs typeface="Times New Roman" panose="02020603050405020304" pitchFamily="18" charset="0"/>
              </a:rPr>
              <a:t> needed.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4460"/>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744460"/>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744457"/>
                                        </p:tgtEl>
                                        <p:attrNameLst>
                                          <p:attrName>style.visibility</p:attrName>
                                        </p:attrNameLst>
                                      </p:cBhvr>
                                      <p:to>
                                        <p:strVal val="visible"/>
                                      </p:to>
                                    </p:set>
                                    <p:animEffect transition="in" filter="checkerboard(across)">
                                      <p:cBhvr>
                                        <p:cTn id="13" dur="500"/>
                                        <p:tgtEl>
                                          <p:spTgt spid="744457"/>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744458"/>
                                        </p:tgtEl>
                                        <p:attrNameLst>
                                          <p:attrName>style.visibility</p:attrName>
                                        </p:attrNameLst>
                                      </p:cBhvr>
                                      <p:to>
                                        <p:strVal val="visible"/>
                                      </p:to>
                                    </p:set>
                                    <p:animEffect transition="in" filter="checkerboard(across)">
                                      <p:cBhvr>
                                        <p:cTn id="17" dur="500"/>
                                        <p:tgtEl>
                                          <p:spTgt spid="744458"/>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744459"/>
                                        </p:tgtEl>
                                        <p:attrNameLst>
                                          <p:attrName>style.visibility</p:attrName>
                                        </p:attrNameLst>
                                      </p:cBhvr>
                                      <p:to>
                                        <p:strVal val="visible"/>
                                      </p:to>
                                    </p:set>
                                    <p:animEffect transition="in" filter="checkerboard(across)">
                                      <p:cBhvr>
                                        <p:cTn id="21" dur="500"/>
                                        <p:tgtEl>
                                          <p:spTgt spid="744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45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Footer Placeholder 1">
            <a:extLst>
              <a:ext uri="{FF2B5EF4-FFF2-40B4-BE49-F238E27FC236}">
                <a16:creationId xmlns:a16="http://schemas.microsoft.com/office/drawing/2014/main" id="{338673FF-7DDC-4C8F-8173-ACA290F8B601}"/>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70659" name="Slide Number Placeholder 2">
            <a:extLst>
              <a:ext uri="{FF2B5EF4-FFF2-40B4-BE49-F238E27FC236}">
                <a16:creationId xmlns:a16="http://schemas.microsoft.com/office/drawing/2014/main" id="{6E11E801-1B2A-4597-8197-FF4DBB7BD105}"/>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F395A2D-1896-4E97-AEE9-D681C89541BE}" type="slidenum">
              <a:rPr lang="en-US" altLang="zh-TW" b="0" smtClean="0">
                <a:ea typeface="新細明體" panose="02020500000000000000" pitchFamily="18" charset="-120"/>
              </a:rPr>
              <a:pPr/>
              <a:t>35</a:t>
            </a:fld>
            <a:endParaRPr lang="en-US" altLang="zh-TW" b="0">
              <a:ea typeface="新細明體" panose="02020500000000000000" pitchFamily="18" charset="-120"/>
            </a:endParaRPr>
          </a:p>
        </p:txBody>
      </p:sp>
      <p:sp>
        <p:nvSpPr>
          <p:cNvPr id="70660" name="Rectangle 3">
            <a:extLst>
              <a:ext uri="{FF2B5EF4-FFF2-40B4-BE49-F238E27FC236}">
                <a16:creationId xmlns:a16="http://schemas.microsoft.com/office/drawing/2014/main" id="{2C624791-4A86-438D-9771-E45A7B6404D9}"/>
              </a:ext>
            </a:extLst>
          </p:cNvPr>
          <p:cNvSpPr>
            <a:spLocks noChangeArrowheads="1"/>
          </p:cNvSpPr>
          <p:nvPr/>
        </p:nvSpPr>
        <p:spPr bwMode="auto">
          <a:xfrm>
            <a:off x="457200" y="0"/>
            <a:ext cx="3962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800" dirty="0">
                <a:solidFill>
                  <a:srgbClr val="C00000"/>
                </a:solidFill>
                <a:latin typeface="Sitka Text" panose="02000505000000020004" pitchFamily="2" charset="0"/>
              </a:rPr>
              <a:t>Identification Field</a:t>
            </a:r>
          </a:p>
        </p:txBody>
      </p:sp>
      <p:sp>
        <p:nvSpPr>
          <p:cNvPr id="70661" name="Rectangle 4">
            <a:extLst>
              <a:ext uri="{FF2B5EF4-FFF2-40B4-BE49-F238E27FC236}">
                <a16:creationId xmlns:a16="http://schemas.microsoft.com/office/drawing/2014/main" id="{77C77762-7005-4AF4-823E-0EF84AE71115}"/>
              </a:ext>
            </a:extLst>
          </p:cNvPr>
          <p:cNvSpPr>
            <a:spLocks noChangeArrowheads="1"/>
          </p:cNvSpPr>
          <p:nvPr/>
        </p:nvSpPr>
        <p:spPr bwMode="auto">
          <a:xfrm>
            <a:off x="568462" y="523875"/>
            <a:ext cx="8007076" cy="5813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Aft>
                <a:spcPts val="600"/>
              </a:spcAft>
            </a:pPr>
            <a:r>
              <a:rPr lang="en-US" altLang="en-US" sz="2000" b="0" dirty="0">
                <a:latin typeface="Sitka Text" panose="02000505000000020004" pitchFamily="2" charset="0"/>
              </a:rPr>
              <a:t>This </a:t>
            </a:r>
            <a:r>
              <a:rPr lang="en-US" altLang="en-US" sz="2000" dirty="0">
                <a:solidFill>
                  <a:srgbClr val="C00000"/>
                </a:solidFill>
                <a:latin typeface="Timen ew"/>
              </a:rPr>
              <a:t>16</a:t>
            </a:r>
            <a:r>
              <a:rPr lang="en-US" altLang="en-US" sz="2000" dirty="0">
                <a:solidFill>
                  <a:srgbClr val="C00000"/>
                </a:solidFill>
                <a:latin typeface="Sitka Text" panose="02000505000000020004" pitchFamily="2" charset="0"/>
              </a:rPr>
              <a:t>-bit field identifies </a:t>
            </a:r>
            <a:r>
              <a:rPr lang="en-US" altLang="en-US" sz="2000" b="0" dirty="0">
                <a:latin typeface="Sitka Text" panose="02000505000000020004" pitchFamily="2" charset="0"/>
              </a:rPr>
              <a:t>a datagram originating from the source.</a:t>
            </a:r>
          </a:p>
          <a:p>
            <a:pPr>
              <a:spcAft>
                <a:spcPts val="1200"/>
              </a:spcAft>
            </a:pPr>
            <a:r>
              <a:rPr lang="en-US" altLang="en-US" sz="2000" b="0" dirty="0">
                <a:latin typeface="Sitka Text" panose="02000505000000020004" pitchFamily="2" charset="0"/>
              </a:rPr>
              <a:t>The </a:t>
            </a:r>
            <a:r>
              <a:rPr lang="en-US" altLang="en-US" sz="2000" dirty="0">
                <a:latin typeface="Sitka Text" panose="02000505000000020004" pitchFamily="2" charset="0"/>
              </a:rPr>
              <a:t>combination of the </a:t>
            </a:r>
            <a:r>
              <a:rPr lang="en-US" altLang="en-US" sz="2000" dirty="0">
                <a:solidFill>
                  <a:srgbClr val="FF0000"/>
                </a:solidFill>
                <a:latin typeface="Sitka Text" panose="02000505000000020004" pitchFamily="2" charset="0"/>
              </a:rPr>
              <a:t>identification</a:t>
            </a:r>
            <a:r>
              <a:rPr lang="en-US" altLang="en-US" sz="2000" dirty="0">
                <a:latin typeface="Sitka Text" panose="02000505000000020004" pitchFamily="2" charset="0"/>
              </a:rPr>
              <a:t> and </a:t>
            </a:r>
            <a:r>
              <a:rPr lang="en-US" altLang="en-US" sz="2000" dirty="0">
                <a:solidFill>
                  <a:srgbClr val="C00000"/>
                </a:solidFill>
                <a:latin typeface="Sitka Text" panose="02000505000000020004" pitchFamily="2" charset="0"/>
              </a:rPr>
              <a:t>source</a:t>
            </a:r>
            <a:r>
              <a:rPr lang="en-US" altLang="en-US" sz="2000" dirty="0">
                <a:latin typeface="Sitka Text" panose="02000505000000020004" pitchFamily="2" charset="0"/>
              </a:rPr>
              <a:t> </a:t>
            </a:r>
            <a:r>
              <a:rPr lang="en-US" altLang="en-US" sz="2000" dirty="0">
                <a:solidFill>
                  <a:srgbClr val="FF0000"/>
                </a:solidFill>
                <a:latin typeface="Sitka Text" panose="02000505000000020004" pitchFamily="2" charset="0"/>
              </a:rPr>
              <a:t>IP address </a:t>
            </a:r>
            <a:r>
              <a:rPr lang="en-US" altLang="en-US" sz="2000" dirty="0">
                <a:latin typeface="Sitka Text" panose="02000505000000020004" pitchFamily="2" charset="0"/>
              </a:rPr>
              <a:t>must unique.</a:t>
            </a:r>
          </a:p>
          <a:p>
            <a:pPr>
              <a:spcAft>
                <a:spcPts val="1200"/>
              </a:spcAft>
            </a:pPr>
            <a:r>
              <a:rPr lang="en-US" altLang="en-US" sz="2000" b="0" dirty="0">
                <a:latin typeface="Sitka Text" panose="02000505000000020004" pitchFamily="2" charset="0"/>
              </a:rPr>
              <a:t>IP protocol </a:t>
            </a:r>
            <a:r>
              <a:rPr lang="en-US" altLang="en-US" sz="2000" dirty="0">
                <a:latin typeface="Sitka Text" panose="02000505000000020004" pitchFamily="2" charset="0"/>
              </a:rPr>
              <a:t>uses </a:t>
            </a:r>
            <a:r>
              <a:rPr lang="en-US" altLang="en-US" sz="2000" dirty="0">
                <a:solidFill>
                  <a:srgbClr val="C00000"/>
                </a:solidFill>
                <a:latin typeface="Sitka Text" panose="02000505000000020004" pitchFamily="2" charset="0"/>
              </a:rPr>
              <a:t>a</a:t>
            </a:r>
            <a:r>
              <a:rPr lang="en-US" altLang="en-US" sz="2000" dirty="0">
                <a:latin typeface="Sitka Text" panose="02000505000000020004" pitchFamily="2" charset="0"/>
              </a:rPr>
              <a:t> </a:t>
            </a:r>
            <a:r>
              <a:rPr lang="en-US" altLang="en-US" sz="2000" dirty="0">
                <a:solidFill>
                  <a:srgbClr val="C00000"/>
                </a:solidFill>
                <a:latin typeface="Sitka Text" panose="02000505000000020004" pitchFamily="2" charset="0"/>
              </a:rPr>
              <a:t>counter</a:t>
            </a:r>
            <a:r>
              <a:rPr lang="en-US" altLang="en-US" sz="2000" dirty="0">
                <a:latin typeface="Sitka Text" panose="02000505000000020004" pitchFamily="2" charset="0"/>
              </a:rPr>
              <a:t> to label the datagrams</a:t>
            </a:r>
            <a:r>
              <a:rPr lang="en-US" altLang="en-US" sz="2000" b="0" dirty="0">
                <a:latin typeface="Sitka Text" panose="02000505000000020004" pitchFamily="2" charset="0"/>
              </a:rPr>
              <a:t>. The </a:t>
            </a:r>
            <a:r>
              <a:rPr lang="en-US" altLang="en-US" sz="2000" dirty="0">
                <a:solidFill>
                  <a:srgbClr val="C00000"/>
                </a:solidFill>
                <a:latin typeface="Sitka Text" panose="02000505000000020004" pitchFamily="2" charset="0"/>
              </a:rPr>
              <a:t>counter is initialized to a positive number</a:t>
            </a:r>
            <a:r>
              <a:rPr lang="en-US" altLang="en-US" sz="2000" b="0" dirty="0">
                <a:solidFill>
                  <a:srgbClr val="C00000"/>
                </a:solidFill>
                <a:latin typeface="Sitka Text" panose="02000505000000020004" pitchFamily="2" charset="0"/>
              </a:rPr>
              <a:t>.</a:t>
            </a:r>
          </a:p>
          <a:p>
            <a:pPr>
              <a:spcAft>
                <a:spcPts val="600"/>
              </a:spcAft>
            </a:pPr>
            <a:r>
              <a:rPr lang="en-US" altLang="en-US" sz="2000" b="0" dirty="0">
                <a:solidFill>
                  <a:srgbClr val="0070C0"/>
                </a:solidFill>
                <a:latin typeface="Sitka Text" panose="02000505000000020004" pitchFamily="2" charset="0"/>
              </a:rPr>
              <a:t>Copies the Current Label value to </a:t>
            </a:r>
            <a:r>
              <a:rPr lang="en-US" altLang="en-US" sz="2000" b="0" dirty="0">
                <a:solidFill>
                  <a:srgbClr val="C00000"/>
                </a:solidFill>
                <a:latin typeface="Sitka Text" panose="02000505000000020004" pitchFamily="2" charset="0"/>
              </a:rPr>
              <a:t>Identification field </a:t>
            </a:r>
            <a:r>
              <a:rPr lang="en-US" altLang="en-US" sz="2000" b="0" dirty="0">
                <a:latin typeface="Sitka Text" panose="02000505000000020004" pitchFamily="2" charset="0"/>
              </a:rPr>
              <a:t>and </a:t>
            </a:r>
            <a:r>
              <a:rPr lang="en-US" altLang="en-US" sz="2000" dirty="0">
                <a:solidFill>
                  <a:srgbClr val="002060"/>
                </a:solidFill>
                <a:latin typeface="Sitka Text" panose="02000505000000020004" pitchFamily="2" charset="0"/>
              </a:rPr>
              <a:t>increments by </a:t>
            </a:r>
            <a:r>
              <a:rPr lang="en-US" altLang="en-US" sz="2100" dirty="0">
                <a:solidFill>
                  <a:srgbClr val="C00000"/>
                </a:solidFill>
                <a:latin typeface="Timen ew"/>
              </a:rPr>
              <a:t>1</a:t>
            </a:r>
            <a:r>
              <a:rPr lang="en-US" altLang="en-US" sz="2400" dirty="0">
                <a:solidFill>
                  <a:srgbClr val="C00000"/>
                </a:solidFill>
                <a:latin typeface="Timen ew"/>
              </a:rPr>
              <a:t>. </a:t>
            </a:r>
            <a:r>
              <a:rPr lang="en-US" altLang="en-US" sz="2000" b="0" dirty="0">
                <a:latin typeface="Sitka Text" panose="02000505000000020004" pitchFamily="2" charset="0"/>
              </a:rPr>
              <a:t>When a datagram is fragmented, the value in </a:t>
            </a:r>
            <a:r>
              <a:rPr lang="en-US" altLang="en-US" sz="2000" b="0" dirty="0">
                <a:solidFill>
                  <a:srgbClr val="002060"/>
                </a:solidFill>
                <a:latin typeface="Sitka Text" panose="02000505000000020004" pitchFamily="2" charset="0"/>
              </a:rPr>
              <a:t>the </a:t>
            </a:r>
            <a:r>
              <a:rPr lang="en-US" altLang="en-US" sz="2000" dirty="0">
                <a:solidFill>
                  <a:srgbClr val="002060"/>
                </a:solidFill>
                <a:latin typeface="Sitka Text" panose="02000505000000020004" pitchFamily="2" charset="0"/>
              </a:rPr>
              <a:t>identification field is copied into all fragments</a:t>
            </a:r>
            <a:r>
              <a:rPr lang="en-US" altLang="en-US" sz="2000" b="0" dirty="0">
                <a:latin typeface="Sitka Text" panose="02000505000000020004" pitchFamily="2" charset="0"/>
              </a:rPr>
              <a:t> .</a:t>
            </a:r>
          </a:p>
          <a:p>
            <a:pPr>
              <a:lnSpc>
                <a:spcPct val="114000"/>
              </a:lnSpc>
              <a:spcAft>
                <a:spcPts val="1200"/>
              </a:spcAft>
            </a:pPr>
            <a:r>
              <a:rPr lang="en-US" altLang="en-US" sz="2000" dirty="0">
                <a:solidFill>
                  <a:srgbClr val="C00000"/>
                </a:solidFill>
                <a:latin typeface="Sitka Text" panose="02000505000000020004" pitchFamily="2" charset="0"/>
              </a:rPr>
              <a:t>All fragments </a:t>
            </a:r>
            <a:r>
              <a:rPr lang="en-US" altLang="en-US" sz="2000" b="0" dirty="0">
                <a:solidFill>
                  <a:srgbClr val="C00000"/>
                </a:solidFill>
                <a:latin typeface="Sitka Text" panose="02000505000000020004" pitchFamily="2" charset="0"/>
              </a:rPr>
              <a:t>(by fragmenting original datagram from Source) originated from original datagram will have the </a:t>
            </a:r>
            <a:r>
              <a:rPr lang="en-US" altLang="en-US" sz="2000" dirty="0">
                <a:solidFill>
                  <a:srgbClr val="C00000"/>
                </a:solidFill>
                <a:latin typeface="Sitka Text" panose="02000505000000020004" pitchFamily="2" charset="0"/>
              </a:rPr>
              <a:t>same identification number</a:t>
            </a:r>
            <a:r>
              <a:rPr lang="en-US" altLang="en-US" sz="2000" b="0" dirty="0">
                <a:latin typeface="Sitka Text" panose="02000505000000020004" pitchFamily="2" charset="0"/>
              </a:rPr>
              <a:t>, same as the original datagram. </a:t>
            </a:r>
          </a:p>
          <a:p>
            <a:pPr>
              <a:lnSpc>
                <a:spcPct val="114000"/>
              </a:lnSpc>
            </a:pPr>
            <a:r>
              <a:rPr lang="en-US" altLang="en-US" sz="2000" b="0" dirty="0">
                <a:latin typeface="Sitka Text" panose="02000505000000020004" pitchFamily="2" charset="0"/>
              </a:rPr>
              <a:t>The </a:t>
            </a:r>
            <a:r>
              <a:rPr lang="en-US" altLang="en-US" sz="2000" b="0" dirty="0">
                <a:solidFill>
                  <a:srgbClr val="FF0000"/>
                </a:solidFill>
                <a:latin typeface="Sitka Text" panose="02000505000000020004" pitchFamily="2" charset="0"/>
              </a:rPr>
              <a:t>identification</a:t>
            </a:r>
            <a:r>
              <a:rPr lang="en-US" altLang="en-US" sz="2000" b="0" dirty="0">
                <a:latin typeface="Sitka Text" panose="02000505000000020004" pitchFamily="2" charset="0"/>
              </a:rPr>
              <a:t> number &amp; </a:t>
            </a:r>
            <a:r>
              <a:rPr lang="en-US" altLang="en-US" sz="2000" b="0" dirty="0">
                <a:solidFill>
                  <a:srgbClr val="FF0000"/>
                </a:solidFill>
                <a:latin typeface="Sitka Text" panose="02000505000000020004" pitchFamily="2" charset="0"/>
              </a:rPr>
              <a:t>fragmentation</a:t>
            </a:r>
            <a:r>
              <a:rPr lang="en-US" altLang="en-US" sz="2000" b="0" dirty="0">
                <a:latin typeface="Sitka Text" panose="02000505000000020004" pitchFamily="2" charset="0"/>
              </a:rPr>
              <a:t> </a:t>
            </a:r>
            <a:r>
              <a:rPr lang="en-US" altLang="en-US" sz="2000" b="0" dirty="0">
                <a:solidFill>
                  <a:srgbClr val="FF0000"/>
                </a:solidFill>
                <a:latin typeface="Sitka Text" panose="02000505000000020004" pitchFamily="2" charset="0"/>
              </a:rPr>
              <a:t>offset</a:t>
            </a:r>
            <a:r>
              <a:rPr lang="en-US" altLang="en-US" sz="2000" b="0" dirty="0">
                <a:latin typeface="Sitka Text" panose="02000505000000020004" pitchFamily="2" charset="0"/>
              </a:rPr>
              <a:t> </a:t>
            </a:r>
            <a:r>
              <a:rPr lang="en-US" altLang="en-US" sz="2000" dirty="0">
                <a:solidFill>
                  <a:schemeClr val="tx2"/>
                </a:solidFill>
                <a:latin typeface="Sitka Text" panose="02000505000000020004" pitchFamily="2" charset="0"/>
              </a:rPr>
              <a:t>helps the Destination in reassembling</a:t>
            </a:r>
            <a:r>
              <a:rPr lang="en-US" altLang="en-US" sz="2000" dirty="0">
                <a:latin typeface="Sitka Text" panose="02000505000000020004" pitchFamily="2" charset="0"/>
              </a:rPr>
              <a:t> </a:t>
            </a:r>
            <a:r>
              <a:rPr lang="en-US" altLang="en-US" sz="2000" b="0" dirty="0">
                <a:latin typeface="Sitka Text" panose="02000505000000020004" pitchFamily="2" charset="0"/>
              </a:rPr>
              <a:t>the fragmented datagram into Original Datagram(sent by Source).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頁尾版面配置區 1">
            <a:extLst>
              <a:ext uri="{FF2B5EF4-FFF2-40B4-BE49-F238E27FC236}">
                <a16:creationId xmlns:a16="http://schemas.microsoft.com/office/drawing/2014/main" id="{0081A08B-1232-4075-8396-1FF8A421CCC2}"/>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74755" name="投影片編號版面配置區 2">
            <a:extLst>
              <a:ext uri="{FF2B5EF4-FFF2-40B4-BE49-F238E27FC236}">
                <a16:creationId xmlns:a16="http://schemas.microsoft.com/office/drawing/2014/main" id="{9061043A-B376-4B13-84B4-4DADB5C2FFAD}"/>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4A595AE-30F8-4F3A-A922-DB01354611E6}" type="slidenum">
              <a:rPr lang="en-US" altLang="zh-TW" b="0" smtClean="0">
                <a:ea typeface="新細明體" panose="02020500000000000000" pitchFamily="18" charset="-120"/>
              </a:rPr>
              <a:pPr/>
              <a:t>36</a:t>
            </a:fld>
            <a:endParaRPr lang="en-US" altLang="zh-TW" b="0">
              <a:ea typeface="新細明體" panose="02020500000000000000" pitchFamily="18" charset="-120"/>
            </a:endParaRPr>
          </a:p>
        </p:txBody>
      </p:sp>
      <p:sp>
        <p:nvSpPr>
          <p:cNvPr id="74756" name="Text Box 2">
            <a:extLst>
              <a:ext uri="{FF2B5EF4-FFF2-40B4-BE49-F238E27FC236}">
                <a16:creationId xmlns:a16="http://schemas.microsoft.com/office/drawing/2014/main" id="{3D37D666-ACA0-4FB6-85BF-7367E810E5EB}"/>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7.8</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Fragmentation example</a:t>
            </a:r>
          </a:p>
        </p:txBody>
      </p:sp>
      <p:sp>
        <p:nvSpPr>
          <p:cNvPr id="74757" name="Rectangle 3">
            <a:extLst>
              <a:ext uri="{FF2B5EF4-FFF2-40B4-BE49-F238E27FC236}">
                <a16:creationId xmlns:a16="http://schemas.microsoft.com/office/drawing/2014/main" id="{D6A2C0C8-D121-46A6-9C48-69CB3808246C}"/>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4758" name="Rectangle 4">
            <a:extLst>
              <a:ext uri="{FF2B5EF4-FFF2-40B4-BE49-F238E27FC236}">
                <a16:creationId xmlns:a16="http://schemas.microsoft.com/office/drawing/2014/main" id="{9E381690-AAEB-49B9-876B-E74B9AEABD88}"/>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4759" name="Rectangle 5">
            <a:extLst>
              <a:ext uri="{FF2B5EF4-FFF2-40B4-BE49-F238E27FC236}">
                <a16:creationId xmlns:a16="http://schemas.microsoft.com/office/drawing/2014/main" id="{2251F3DE-0881-4563-A574-4B296E3DF481}"/>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4760" name="Rectangle 6">
            <a:extLst>
              <a:ext uri="{FF2B5EF4-FFF2-40B4-BE49-F238E27FC236}">
                <a16:creationId xmlns:a16="http://schemas.microsoft.com/office/drawing/2014/main" id="{091EA787-7047-42CF-89EB-938CC5F48588}"/>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4761" name="Rectangle 7">
            <a:extLst>
              <a:ext uri="{FF2B5EF4-FFF2-40B4-BE49-F238E27FC236}">
                <a16:creationId xmlns:a16="http://schemas.microsoft.com/office/drawing/2014/main" id="{56FC0BC6-F1C6-43B6-B540-47579F6CCF9B}"/>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4762" name="Rectangle 8">
            <a:extLst>
              <a:ext uri="{FF2B5EF4-FFF2-40B4-BE49-F238E27FC236}">
                <a16:creationId xmlns:a16="http://schemas.microsoft.com/office/drawing/2014/main" id="{097B90E5-D736-4248-9A3E-8F8E2FDEFC60}"/>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4763" name="Rectangle 9">
            <a:extLst>
              <a:ext uri="{FF2B5EF4-FFF2-40B4-BE49-F238E27FC236}">
                <a16:creationId xmlns:a16="http://schemas.microsoft.com/office/drawing/2014/main" id="{1069A338-7E04-424B-92C7-BA2EED790D75}"/>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grpSp>
        <p:nvGrpSpPr>
          <p:cNvPr id="74764" name="Group 3">
            <a:extLst>
              <a:ext uri="{FF2B5EF4-FFF2-40B4-BE49-F238E27FC236}">
                <a16:creationId xmlns:a16="http://schemas.microsoft.com/office/drawing/2014/main" id="{09B5C3A1-2CA4-489A-8826-C8FE26FFB73B}"/>
              </a:ext>
            </a:extLst>
          </p:cNvPr>
          <p:cNvGrpSpPr>
            <a:grpSpLocks/>
          </p:cNvGrpSpPr>
          <p:nvPr/>
        </p:nvGrpSpPr>
        <p:grpSpPr bwMode="auto">
          <a:xfrm>
            <a:off x="474663" y="922338"/>
            <a:ext cx="8001000" cy="2649537"/>
            <a:chOff x="152400" y="990600"/>
            <a:chExt cx="8001000" cy="2649538"/>
          </a:xfrm>
        </p:grpSpPr>
        <p:pic>
          <p:nvPicPr>
            <p:cNvPr id="74768" name="Picture 12">
              <a:extLst>
                <a:ext uri="{FF2B5EF4-FFF2-40B4-BE49-F238E27FC236}">
                  <a16:creationId xmlns:a16="http://schemas.microsoft.com/office/drawing/2014/main" id="{97E45556-2B2B-4145-A5AE-67A73932C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789113"/>
              <a:ext cx="3363913" cy="11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69" name="Picture 14">
              <a:extLst>
                <a:ext uri="{FF2B5EF4-FFF2-40B4-BE49-F238E27FC236}">
                  <a16:creationId xmlns:a16="http://schemas.microsoft.com/office/drawing/2014/main" id="{7197B943-AE49-4C0B-8C9C-BA99A766E7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1825" y="990600"/>
              <a:ext cx="4752975"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70" name="Picture 15">
              <a:extLst>
                <a:ext uri="{FF2B5EF4-FFF2-40B4-BE49-F238E27FC236}">
                  <a16:creationId xmlns:a16="http://schemas.microsoft.com/office/drawing/2014/main" id="{ACCDEE25-5E26-472A-9166-6AD11B3F8A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1825" y="2057400"/>
              <a:ext cx="4972050"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71" name="Picture 17">
              <a:extLst>
                <a:ext uri="{FF2B5EF4-FFF2-40B4-BE49-F238E27FC236}">
                  <a16:creationId xmlns:a16="http://schemas.microsoft.com/office/drawing/2014/main" id="{BE386463-69DE-4C5C-B16C-E32EE3F6D0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1825" y="2209800"/>
              <a:ext cx="4981575" cy="143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4765" name="Rectangle 1">
            <a:extLst>
              <a:ext uri="{FF2B5EF4-FFF2-40B4-BE49-F238E27FC236}">
                <a16:creationId xmlns:a16="http://schemas.microsoft.com/office/drawing/2014/main" id="{A57747EF-E1DA-419C-A6CA-A9E68B7EBA0D}"/>
              </a:ext>
            </a:extLst>
          </p:cNvPr>
          <p:cNvSpPr>
            <a:spLocks noChangeArrowheads="1"/>
          </p:cNvSpPr>
          <p:nvPr/>
        </p:nvSpPr>
        <p:spPr bwMode="auto">
          <a:xfrm>
            <a:off x="312738" y="3581400"/>
            <a:ext cx="8486775" cy="79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20000"/>
              </a:lnSpc>
            </a:pPr>
            <a:r>
              <a:rPr lang="en-US" altLang="en-US" sz="2000" b="0">
                <a:latin typeface="Times New Roman" panose="02020603050405020304" pitchFamily="18" charset="0"/>
              </a:rPr>
              <a:t>This </a:t>
            </a:r>
            <a:r>
              <a:rPr lang="en-US" altLang="en-US" sz="2000">
                <a:latin typeface="Times New Roman" panose="02020603050405020304" pitchFamily="18" charset="0"/>
              </a:rPr>
              <a:t>13-bit</a:t>
            </a:r>
            <a:r>
              <a:rPr lang="en-US" altLang="en-US" sz="2000" b="0">
                <a:latin typeface="Times New Roman" panose="02020603050405020304" pitchFamily="18" charset="0"/>
              </a:rPr>
              <a:t> </a:t>
            </a:r>
            <a:r>
              <a:rPr lang="en-US" altLang="en-US" sz="2000">
                <a:solidFill>
                  <a:srgbClr val="C00000"/>
                </a:solidFill>
                <a:latin typeface="Times New Roman" panose="02020603050405020304" pitchFamily="18" charset="0"/>
              </a:rPr>
              <a:t>Fragmentation offset</a:t>
            </a:r>
            <a:r>
              <a:rPr lang="en-US" altLang="en-US" sz="2000" b="0">
                <a:latin typeface="Times New Roman" panose="02020603050405020304" pitchFamily="18" charset="0"/>
              </a:rPr>
              <a:t> field shows the </a:t>
            </a:r>
            <a:r>
              <a:rPr lang="en-US" altLang="en-US" sz="2000" b="0">
                <a:solidFill>
                  <a:srgbClr val="C00000"/>
                </a:solidFill>
                <a:latin typeface="Times New Roman" panose="02020603050405020304" pitchFamily="18" charset="0"/>
              </a:rPr>
              <a:t>relative position of</a:t>
            </a:r>
            <a:r>
              <a:rPr lang="en-US" altLang="en-US" sz="2000" b="0">
                <a:latin typeface="Times New Roman" panose="02020603050405020304" pitchFamily="18" charset="0"/>
              </a:rPr>
              <a:t> this </a:t>
            </a:r>
            <a:r>
              <a:rPr lang="en-US" altLang="en-US" sz="2000" b="0">
                <a:solidFill>
                  <a:srgbClr val="C00000"/>
                </a:solidFill>
                <a:latin typeface="Times New Roman" panose="02020603050405020304" pitchFamily="18" charset="0"/>
              </a:rPr>
              <a:t>fragment </a:t>
            </a:r>
            <a:r>
              <a:rPr lang="en-US" altLang="en-US" sz="2000" b="0">
                <a:latin typeface="Times New Roman" panose="02020603050405020304" pitchFamily="18" charset="0"/>
              </a:rPr>
              <a:t>with respect to the whole datagram.</a:t>
            </a:r>
          </a:p>
        </p:txBody>
      </p:sp>
      <p:sp>
        <p:nvSpPr>
          <p:cNvPr id="74766" name="Rectangle 2">
            <a:extLst>
              <a:ext uri="{FF2B5EF4-FFF2-40B4-BE49-F238E27FC236}">
                <a16:creationId xmlns:a16="http://schemas.microsoft.com/office/drawing/2014/main" id="{35B472E2-405B-4DD2-B4AB-96AB293238CF}"/>
              </a:ext>
            </a:extLst>
          </p:cNvPr>
          <p:cNvSpPr>
            <a:spLocks noChangeArrowheads="1"/>
          </p:cNvSpPr>
          <p:nvPr/>
        </p:nvSpPr>
        <p:spPr bwMode="auto">
          <a:xfrm>
            <a:off x="312738" y="4338638"/>
            <a:ext cx="8486775" cy="194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20000"/>
              </a:lnSpc>
            </a:pPr>
            <a:r>
              <a:rPr lang="en-US" altLang="en-US" sz="1900">
                <a:latin typeface="Times New Roman" panose="02020603050405020304" pitchFamily="18" charset="0"/>
              </a:rPr>
              <a:t>The offset is measured in </a:t>
            </a:r>
            <a:r>
              <a:rPr lang="en-US" altLang="en-US" sz="1900">
                <a:solidFill>
                  <a:srgbClr val="C00000"/>
                </a:solidFill>
                <a:latin typeface="Times New Roman" panose="02020603050405020304" pitchFamily="18" charset="0"/>
              </a:rPr>
              <a:t>units of 8 bytes</a:t>
            </a:r>
            <a:r>
              <a:rPr lang="en-US" altLang="en-US" sz="1900" b="0">
                <a:latin typeface="Times New Roman" panose="02020603050405020304" pitchFamily="18" charset="0"/>
              </a:rPr>
              <a:t>.</a:t>
            </a:r>
          </a:p>
          <a:p>
            <a:pPr>
              <a:lnSpc>
                <a:spcPct val="120000"/>
              </a:lnSpc>
              <a:spcAft>
                <a:spcPts val="600"/>
              </a:spcAft>
            </a:pPr>
            <a:r>
              <a:rPr lang="en-US" altLang="en-US" sz="1900">
                <a:latin typeface="Times New Roman" panose="02020603050405020304" pitchFamily="18" charset="0"/>
              </a:rPr>
              <a:t>length of the offset field is only </a:t>
            </a:r>
            <a:r>
              <a:rPr lang="en-US" altLang="en-US" sz="1900">
                <a:solidFill>
                  <a:srgbClr val="C00000"/>
                </a:solidFill>
                <a:latin typeface="Times New Roman" panose="02020603050405020304" pitchFamily="18" charset="0"/>
              </a:rPr>
              <a:t>13 bits </a:t>
            </a:r>
            <a:r>
              <a:rPr lang="en-US" altLang="en-US" sz="1900" b="0">
                <a:latin typeface="Times New Roman" panose="02020603050405020304" pitchFamily="18" charset="0"/>
              </a:rPr>
              <a:t>long and </a:t>
            </a:r>
            <a:r>
              <a:rPr lang="en-US" altLang="en-US" sz="1900">
                <a:solidFill>
                  <a:srgbClr val="C00000"/>
                </a:solidFill>
                <a:latin typeface="Times New Roman" panose="02020603050405020304" pitchFamily="18" charset="0"/>
              </a:rPr>
              <a:t>cannot represent </a:t>
            </a:r>
            <a:r>
              <a:rPr lang="en-US" altLang="en-US" sz="1900" b="0">
                <a:latin typeface="Times New Roman" panose="02020603050405020304" pitchFamily="18" charset="0"/>
              </a:rPr>
              <a:t>a </a:t>
            </a:r>
            <a:r>
              <a:rPr lang="en-US" altLang="en-US" sz="1900">
                <a:latin typeface="Times New Roman" panose="02020603050405020304" pitchFamily="18" charset="0"/>
              </a:rPr>
              <a:t>sequence of bytes </a:t>
            </a:r>
            <a:r>
              <a:rPr lang="en-US" altLang="en-US" sz="1900">
                <a:solidFill>
                  <a:srgbClr val="C00000"/>
                </a:solidFill>
                <a:latin typeface="Times New Roman" panose="02020603050405020304" pitchFamily="18" charset="0"/>
              </a:rPr>
              <a:t>greater than 8191 (2</a:t>
            </a:r>
            <a:r>
              <a:rPr lang="en-US" altLang="en-US" sz="1900" baseline="30000">
                <a:solidFill>
                  <a:srgbClr val="C00000"/>
                </a:solidFill>
                <a:latin typeface="Times New Roman" panose="02020603050405020304" pitchFamily="18" charset="0"/>
              </a:rPr>
              <a:t>13</a:t>
            </a:r>
            <a:r>
              <a:rPr lang="en-US" altLang="en-US" sz="1900">
                <a:solidFill>
                  <a:srgbClr val="C00000"/>
                </a:solidFill>
                <a:latin typeface="Times New Roman" panose="02020603050405020304" pitchFamily="18" charset="0"/>
              </a:rPr>
              <a:t>=8192)</a:t>
            </a:r>
            <a:r>
              <a:rPr lang="en-US" altLang="en-US" sz="1900" b="0">
                <a:solidFill>
                  <a:srgbClr val="C00000"/>
                </a:solidFill>
                <a:latin typeface="Times New Roman" panose="02020603050405020304" pitchFamily="18" charset="0"/>
              </a:rPr>
              <a:t> </a:t>
            </a:r>
            <a:r>
              <a:rPr lang="en-US" altLang="en-US" sz="1900" b="0">
                <a:latin typeface="Times New Roman" panose="02020603050405020304" pitchFamily="18" charset="0"/>
              </a:rPr>
              <a:t>.</a:t>
            </a:r>
          </a:p>
          <a:p>
            <a:pPr>
              <a:lnSpc>
                <a:spcPct val="120000"/>
              </a:lnSpc>
            </a:pPr>
            <a:r>
              <a:rPr lang="en-US" altLang="en-US" sz="1900" b="0">
                <a:latin typeface="Times New Roman" panose="02020603050405020304" pitchFamily="18" charset="0"/>
              </a:rPr>
              <a:t>This forces hosts or routers that fragment datagrams to </a:t>
            </a:r>
            <a:r>
              <a:rPr lang="en-US" altLang="en-US" sz="1900">
                <a:latin typeface="Times New Roman" panose="02020603050405020304" pitchFamily="18" charset="0"/>
              </a:rPr>
              <a:t>choose the size of each fragment</a:t>
            </a:r>
            <a:r>
              <a:rPr lang="en-US" altLang="en-US" sz="1900" b="0">
                <a:latin typeface="Times New Roman" panose="02020603050405020304" pitchFamily="18" charset="0"/>
              </a:rPr>
              <a:t> so that the </a:t>
            </a:r>
            <a:r>
              <a:rPr lang="en-US" altLang="en-US" sz="2000" u="sng">
                <a:solidFill>
                  <a:srgbClr val="C00000"/>
                </a:solidFill>
                <a:latin typeface="Times New Roman" panose="02020603050405020304" pitchFamily="18" charset="0"/>
              </a:rPr>
              <a:t>first byte number is divisible by 8</a:t>
            </a:r>
            <a:r>
              <a:rPr lang="en-US" altLang="en-US" sz="1900">
                <a:solidFill>
                  <a:srgbClr val="C00000"/>
                </a:solidFill>
                <a:latin typeface="Times New Roman" panose="02020603050405020304" pitchFamily="18" charset="0"/>
              </a:rPr>
              <a:t>. </a:t>
            </a:r>
          </a:p>
        </p:txBody>
      </p:sp>
      <p:sp>
        <p:nvSpPr>
          <p:cNvPr id="74767" name="Rectangle 1">
            <a:extLst>
              <a:ext uri="{FF2B5EF4-FFF2-40B4-BE49-F238E27FC236}">
                <a16:creationId xmlns:a16="http://schemas.microsoft.com/office/drawing/2014/main" id="{BA511D81-A922-479F-BAD0-1251FCBD64D9}"/>
              </a:ext>
            </a:extLst>
          </p:cNvPr>
          <p:cNvSpPr>
            <a:spLocks noChangeArrowheads="1"/>
          </p:cNvSpPr>
          <p:nvPr/>
        </p:nvSpPr>
        <p:spPr bwMode="auto">
          <a:xfrm>
            <a:off x="1166813" y="687388"/>
            <a:ext cx="3781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400">
                <a:solidFill>
                  <a:srgbClr val="C00000"/>
                </a:solidFill>
                <a:latin typeface="Times New Roman" panose="02020603050405020304" pitchFamily="18" charset="0"/>
              </a:rPr>
              <a:t>Fragmentation offset field:</a:t>
            </a:r>
            <a:r>
              <a:rPr lang="en-US" altLang="en-US" sz="2400">
                <a:latin typeface="Times New Roman" panose="02020603050405020304" pitchFamily="18" charset="0"/>
              </a:rPr>
              <a:t> </a:t>
            </a:r>
            <a:endParaRPr lang="en-US" altLang="en-US" sz="2400"/>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803CC23F-BC7B-4FEB-BF19-2F36E13B33A8}"/>
                  </a:ext>
                </a:extLst>
              </p:cNvPr>
              <p:cNvGraphicFramePr>
                <a:graphicFrameLocks noChangeAspect="1"/>
              </p:cNvGraphicFramePr>
              <p:nvPr>
                <p:extLst>
                  <p:ext uri="{D42A27DB-BD31-4B8C-83A1-F6EECF244321}">
                    <p14:modId xmlns:p14="http://schemas.microsoft.com/office/powerpoint/2010/main" val="4166066999"/>
                  </p:ext>
                </p:extLst>
              </p:nvPr>
            </p:nvGraphicFramePr>
            <p:xfrm>
              <a:off x="7285598" y="5808289"/>
              <a:ext cx="1190065" cy="892549"/>
            </p:xfrm>
            <a:graphic>
              <a:graphicData uri="http://schemas.microsoft.com/office/powerpoint/2016/slidezoom">
                <pslz:sldZm>
                  <pslz:sldZmObj sldId="725" cId="2098869980">
                    <pslz:zmPr id="{BE28C41B-E400-4771-80B0-38FDB680ACE9}" returnToParent="0" transitionDur="1000">
                      <p166:blipFill xmlns:p166="http://schemas.microsoft.com/office/powerpoint/2016/6/main">
                        <a:blip r:embed="rId7"/>
                        <a:stretch>
                          <a:fillRect/>
                        </a:stretch>
                      </p166:blipFill>
                      <p166:spPr xmlns:p166="http://schemas.microsoft.com/office/powerpoint/2016/6/main">
                        <a:xfrm>
                          <a:off x="0" y="0"/>
                          <a:ext cx="1190065" cy="892549"/>
                        </a:xfrm>
                        <a:prstGeom prst="rect">
                          <a:avLst/>
                        </a:prstGeom>
                        <a:ln w="3175">
                          <a:solidFill>
                            <a:prstClr val="ltGray"/>
                          </a:solidFill>
                        </a:ln>
                      </p166:spPr>
                    </pslz:zmPr>
                  </pslz:sldZmObj>
                </pslz:sldZm>
              </a:graphicData>
            </a:graphic>
          </p:graphicFrame>
        </mc:Choice>
        <mc:Fallback xmlns="">
          <p:pic>
            <p:nvPicPr>
              <p:cNvPr id="3" name="Slide Zoom 2">
                <a:hlinkClick r:id="rId8" action="ppaction://hlinksldjump"/>
                <a:extLst>
                  <a:ext uri="{FF2B5EF4-FFF2-40B4-BE49-F238E27FC236}">
                    <a16:creationId xmlns:a16="http://schemas.microsoft.com/office/drawing/2014/main" id="{803CC23F-BC7B-4FEB-BF19-2F36E13B33A8}"/>
                  </a:ext>
                </a:extLst>
              </p:cNvPr>
              <p:cNvPicPr>
                <a:picLocks noGrp="1" noRot="1" noChangeAspect="1" noMove="1" noResize="1" noEditPoints="1" noAdjustHandles="1" noChangeArrowheads="1" noChangeShapeType="1"/>
              </p:cNvPicPr>
              <p:nvPr/>
            </p:nvPicPr>
            <p:blipFill>
              <a:blip r:embed="rId9"/>
              <a:stretch>
                <a:fillRect/>
              </a:stretch>
            </p:blipFill>
            <p:spPr>
              <a:xfrm>
                <a:off x="7285598" y="5808289"/>
                <a:ext cx="1190065" cy="892549"/>
              </a:xfrm>
              <a:prstGeom prst="rect">
                <a:avLst/>
              </a:prstGeom>
              <a:ln w="3175">
                <a:solidFill>
                  <a:prstClr val="ltGray"/>
                </a:solidFill>
              </a:ln>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頁尾版面配置區 1">
            <a:extLst>
              <a:ext uri="{FF2B5EF4-FFF2-40B4-BE49-F238E27FC236}">
                <a16:creationId xmlns:a16="http://schemas.microsoft.com/office/drawing/2014/main" id="{FC90ED19-66DF-40AF-95D8-DCDA2AEBE9C4}"/>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72707" name="投影片編號版面配置區 2">
            <a:extLst>
              <a:ext uri="{FF2B5EF4-FFF2-40B4-BE49-F238E27FC236}">
                <a16:creationId xmlns:a16="http://schemas.microsoft.com/office/drawing/2014/main" id="{762F84B1-F1EF-43CD-B004-82C4D1DE890B}"/>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93594AA-2744-4D3B-9621-43DD0FC046E9}" type="slidenum">
              <a:rPr lang="en-US" altLang="zh-TW" b="0" smtClean="0">
                <a:ea typeface="新細明體" panose="02020500000000000000" pitchFamily="18" charset="-120"/>
              </a:rPr>
              <a:pPr/>
              <a:t>37</a:t>
            </a:fld>
            <a:endParaRPr lang="en-US" altLang="zh-TW" b="0">
              <a:ea typeface="新細明體" panose="02020500000000000000" pitchFamily="18" charset="-120"/>
            </a:endParaRPr>
          </a:p>
        </p:txBody>
      </p:sp>
      <p:sp>
        <p:nvSpPr>
          <p:cNvPr id="72708" name="Text Box 2">
            <a:extLst>
              <a:ext uri="{FF2B5EF4-FFF2-40B4-BE49-F238E27FC236}">
                <a16:creationId xmlns:a16="http://schemas.microsoft.com/office/drawing/2014/main" id="{8B834023-A2CF-48FB-9869-34CFF49767C0}"/>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7.7</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Flags field</a:t>
            </a:r>
          </a:p>
        </p:txBody>
      </p:sp>
      <p:sp>
        <p:nvSpPr>
          <p:cNvPr id="72709" name="Rectangle 3">
            <a:extLst>
              <a:ext uri="{FF2B5EF4-FFF2-40B4-BE49-F238E27FC236}">
                <a16:creationId xmlns:a16="http://schemas.microsoft.com/office/drawing/2014/main" id="{06159F7F-DEA8-4A1A-85D4-57C16F637BE3}"/>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2710" name="Rectangle 4">
            <a:extLst>
              <a:ext uri="{FF2B5EF4-FFF2-40B4-BE49-F238E27FC236}">
                <a16:creationId xmlns:a16="http://schemas.microsoft.com/office/drawing/2014/main" id="{84A0E04D-C094-411F-BE49-DB43389CCA61}"/>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2711" name="Rectangle 5">
            <a:extLst>
              <a:ext uri="{FF2B5EF4-FFF2-40B4-BE49-F238E27FC236}">
                <a16:creationId xmlns:a16="http://schemas.microsoft.com/office/drawing/2014/main" id="{EAF22FC2-160D-4EA4-AFD4-596E469278F6}"/>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2712" name="Rectangle 6">
            <a:extLst>
              <a:ext uri="{FF2B5EF4-FFF2-40B4-BE49-F238E27FC236}">
                <a16:creationId xmlns:a16="http://schemas.microsoft.com/office/drawing/2014/main" id="{D30FB78B-C6A3-43DF-AAFD-0439E2F25F9F}"/>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2713" name="Rectangle 7">
            <a:extLst>
              <a:ext uri="{FF2B5EF4-FFF2-40B4-BE49-F238E27FC236}">
                <a16:creationId xmlns:a16="http://schemas.microsoft.com/office/drawing/2014/main" id="{528E8A8D-E005-4C8C-B1B9-45F24FC74685}"/>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2714" name="Rectangle 8">
            <a:extLst>
              <a:ext uri="{FF2B5EF4-FFF2-40B4-BE49-F238E27FC236}">
                <a16:creationId xmlns:a16="http://schemas.microsoft.com/office/drawing/2014/main" id="{910B0E25-6CF7-418F-A04E-01C0C433CE03}"/>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2715" name="Rectangle 9">
            <a:extLst>
              <a:ext uri="{FF2B5EF4-FFF2-40B4-BE49-F238E27FC236}">
                <a16:creationId xmlns:a16="http://schemas.microsoft.com/office/drawing/2014/main" id="{B234B335-36C6-4386-965C-3A38D7A94C13}"/>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72716" name="Picture 10">
            <a:extLst>
              <a:ext uri="{FF2B5EF4-FFF2-40B4-BE49-F238E27FC236}">
                <a16:creationId xmlns:a16="http://schemas.microsoft.com/office/drawing/2014/main" id="{9015F2DC-0271-4728-9145-846BF5338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863" y="1069975"/>
            <a:ext cx="7407275"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17" name="Rectangle 1">
            <a:extLst>
              <a:ext uri="{FF2B5EF4-FFF2-40B4-BE49-F238E27FC236}">
                <a16:creationId xmlns:a16="http://schemas.microsoft.com/office/drawing/2014/main" id="{EEEDE7D8-CD43-4EEA-9872-F411516D4DBA}"/>
              </a:ext>
            </a:extLst>
          </p:cNvPr>
          <p:cNvSpPr>
            <a:spLocks noChangeArrowheads="1"/>
          </p:cNvSpPr>
          <p:nvPr/>
        </p:nvSpPr>
        <p:spPr bwMode="auto">
          <a:xfrm>
            <a:off x="473075" y="2152650"/>
            <a:ext cx="8491537"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50000"/>
              </a:lnSpc>
            </a:pPr>
            <a:r>
              <a:rPr lang="en-US" altLang="en-US" sz="1900" dirty="0">
                <a:latin typeface="Times New Roman" panose="02020603050405020304" pitchFamily="18" charset="0"/>
              </a:rPr>
              <a:t>Flags. </a:t>
            </a:r>
            <a:r>
              <a:rPr lang="en-US" altLang="en-US" sz="1900" b="0" dirty="0">
                <a:latin typeface="Times New Roman" panose="02020603050405020304" pitchFamily="18" charset="0"/>
              </a:rPr>
              <a:t>This is a </a:t>
            </a:r>
            <a:r>
              <a:rPr lang="en-US" altLang="en-US" sz="1900" dirty="0">
                <a:latin typeface="Times New Roman" panose="02020603050405020304" pitchFamily="18" charset="0"/>
              </a:rPr>
              <a:t>3-bit</a:t>
            </a:r>
            <a:r>
              <a:rPr lang="en-US" altLang="en-US" sz="1900" b="0" dirty="0">
                <a:latin typeface="Times New Roman" panose="02020603050405020304" pitchFamily="18" charset="0"/>
              </a:rPr>
              <a:t> field. </a:t>
            </a:r>
          </a:p>
          <a:p>
            <a:pPr>
              <a:lnSpc>
                <a:spcPct val="150000"/>
              </a:lnSpc>
            </a:pPr>
            <a:r>
              <a:rPr lang="en-US" altLang="en-US" sz="1900" dirty="0">
                <a:latin typeface="Times New Roman" panose="02020603050405020304" pitchFamily="18" charset="0"/>
              </a:rPr>
              <a:t>first bit is reserved (not used</a:t>
            </a:r>
            <a:r>
              <a:rPr lang="en-US" altLang="en-US" sz="1900" b="0" dirty="0">
                <a:latin typeface="Times New Roman" panose="02020603050405020304" pitchFamily="18" charset="0"/>
              </a:rPr>
              <a:t>). </a:t>
            </a:r>
          </a:p>
          <a:p>
            <a:pPr>
              <a:lnSpc>
                <a:spcPct val="150000"/>
              </a:lnSpc>
            </a:pPr>
            <a:r>
              <a:rPr lang="en-US" altLang="en-US" sz="1900" dirty="0">
                <a:latin typeface="Times New Roman" panose="02020603050405020304" pitchFamily="18" charset="0"/>
              </a:rPr>
              <a:t>The second bit- </a:t>
            </a:r>
            <a:r>
              <a:rPr lang="en-US" altLang="en-US" sz="1900" dirty="0">
                <a:solidFill>
                  <a:srgbClr val="FF0000"/>
                </a:solidFill>
                <a:latin typeface="Times New Roman" panose="02020603050405020304" pitchFamily="18" charset="0"/>
              </a:rPr>
              <a:t>D</a:t>
            </a:r>
          </a:p>
          <a:p>
            <a:pPr>
              <a:lnSpc>
                <a:spcPct val="150000"/>
              </a:lnSpc>
            </a:pPr>
            <a:r>
              <a:rPr lang="en-US" altLang="en-US" sz="1900" dirty="0">
                <a:latin typeface="Times New Roman" panose="02020603050405020304" pitchFamily="18" charset="0"/>
              </a:rPr>
              <a:t>	If</a:t>
            </a:r>
            <a:r>
              <a:rPr lang="en-US" altLang="en-US" sz="1900" b="0" dirty="0">
                <a:latin typeface="Times New Roman" panose="02020603050405020304" pitchFamily="18" charset="0"/>
              </a:rPr>
              <a:t> its </a:t>
            </a:r>
            <a:r>
              <a:rPr lang="en-US" altLang="en-US" sz="1900" dirty="0">
                <a:latin typeface="Times New Roman" panose="02020603050405020304" pitchFamily="18" charset="0"/>
              </a:rPr>
              <a:t>value is </a:t>
            </a:r>
            <a:r>
              <a:rPr lang="en-US" altLang="en-US" sz="1900" dirty="0">
                <a:solidFill>
                  <a:srgbClr val="C00000"/>
                </a:solidFill>
                <a:latin typeface="Times New Roman" panose="02020603050405020304" pitchFamily="18" charset="0"/>
              </a:rPr>
              <a:t>1</a:t>
            </a:r>
            <a:r>
              <a:rPr lang="en-US" altLang="en-US" sz="1900" b="0" dirty="0">
                <a:latin typeface="Times New Roman" panose="02020603050405020304" pitchFamily="18" charset="0"/>
              </a:rPr>
              <a:t>, the </a:t>
            </a:r>
            <a:r>
              <a:rPr lang="en-US" altLang="en-US" sz="1900" dirty="0">
                <a:latin typeface="Times New Roman" panose="02020603050405020304" pitchFamily="18" charset="0"/>
              </a:rPr>
              <a:t>machine </a:t>
            </a:r>
            <a:r>
              <a:rPr lang="en-US" altLang="en-US" sz="1900" dirty="0">
                <a:solidFill>
                  <a:srgbClr val="C00000"/>
                </a:solidFill>
                <a:latin typeface="Times New Roman" panose="02020603050405020304" pitchFamily="18" charset="0"/>
              </a:rPr>
              <a:t>must not fragment</a:t>
            </a:r>
          </a:p>
          <a:p>
            <a:pPr>
              <a:lnSpc>
                <a:spcPct val="150000"/>
              </a:lnSpc>
            </a:pPr>
            <a:r>
              <a:rPr lang="en-US" altLang="en-US" sz="1900" dirty="0">
                <a:latin typeface="Times New Roman" panose="02020603050405020304" pitchFamily="18" charset="0"/>
              </a:rPr>
              <a:t>	If </a:t>
            </a:r>
            <a:r>
              <a:rPr lang="en-US" altLang="en-US" sz="1900" b="0" dirty="0">
                <a:latin typeface="Times New Roman" panose="02020603050405020304" pitchFamily="18" charset="0"/>
              </a:rPr>
              <a:t>its </a:t>
            </a:r>
            <a:r>
              <a:rPr lang="en-US" altLang="en-US" sz="1900" dirty="0">
                <a:latin typeface="Times New Roman" panose="02020603050405020304" pitchFamily="18" charset="0"/>
              </a:rPr>
              <a:t>value is </a:t>
            </a:r>
            <a:r>
              <a:rPr lang="en-US" altLang="en-US" sz="1900" dirty="0">
                <a:solidFill>
                  <a:srgbClr val="C00000"/>
                </a:solidFill>
                <a:latin typeface="Times New Roman" panose="02020603050405020304" pitchFamily="18" charset="0"/>
              </a:rPr>
              <a:t>0</a:t>
            </a:r>
            <a:r>
              <a:rPr lang="en-US" altLang="en-US" sz="1900" b="0" dirty="0">
                <a:latin typeface="Times New Roman" panose="02020603050405020304" pitchFamily="18" charset="0"/>
              </a:rPr>
              <a:t>, the datagram </a:t>
            </a:r>
            <a:r>
              <a:rPr lang="en-US" altLang="en-US" sz="1900" dirty="0">
                <a:solidFill>
                  <a:srgbClr val="C00000"/>
                </a:solidFill>
                <a:latin typeface="Times New Roman" panose="02020603050405020304" pitchFamily="18" charset="0"/>
              </a:rPr>
              <a:t>can be fragmented </a:t>
            </a:r>
            <a:r>
              <a:rPr lang="en-US" altLang="en-US" sz="1900" dirty="0">
                <a:latin typeface="Times New Roman" panose="02020603050405020304" pitchFamily="18" charset="0"/>
              </a:rPr>
              <a:t>if necessary</a:t>
            </a:r>
            <a:r>
              <a:rPr lang="en-US" altLang="en-US" sz="1900" b="0" dirty="0">
                <a:latin typeface="Times New Roman" panose="02020603050405020304" pitchFamily="18" charset="0"/>
              </a:rPr>
              <a:t>. </a:t>
            </a:r>
          </a:p>
          <a:p>
            <a:pPr>
              <a:lnSpc>
                <a:spcPct val="150000"/>
              </a:lnSpc>
            </a:pPr>
            <a:r>
              <a:rPr lang="en-US" altLang="en-US" sz="1900" b="0" dirty="0">
                <a:latin typeface="Times New Roman" panose="02020603050405020304" pitchFamily="18" charset="0"/>
              </a:rPr>
              <a:t>The </a:t>
            </a:r>
            <a:r>
              <a:rPr lang="en-US" altLang="en-US" sz="1900" dirty="0">
                <a:latin typeface="Times New Roman" panose="02020603050405020304" pitchFamily="18" charset="0"/>
              </a:rPr>
              <a:t>third bit-</a:t>
            </a:r>
            <a:r>
              <a:rPr lang="en-US" altLang="en-US" sz="1900" b="0" dirty="0">
                <a:latin typeface="Times New Roman" panose="02020603050405020304" pitchFamily="18" charset="0"/>
              </a:rPr>
              <a:t> </a:t>
            </a:r>
            <a:r>
              <a:rPr lang="en-US" altLang="en-US" sz="1900" dirty="0">
                <a:solidFill>
                  <a:srgbClr val="FF0000"/>
                </a:solidFill>
                <a:latin typeface="Times New Roman" panose="02020603050405020304" pitchFamily="18" charset="0"/>
              </a:rPr>
              <a:t>M</a:t>
            </a:r>
          </a:p>
          <a:p>
            <a:r>
              <a:rPr lang="en-US" altLang="en-US" sz="1900" b="0" dirty="0">
                <a:latin typeface="Times New Roman" panose="02020603050405020304" pitchFamily="18" charset="0"/>
              </a:rPr>
              <a:t>	If its </a:t>
            </a:r>
            <a:r>
              <a:rPr lang="en-US" altLang="en-US" sz="1900" dirty="0">
                <a:latin typeface="Times New Roman" panose="02020603050405020304" pitchFamily="18" charset="0"/>
              </a:rPr>
              <a:t>value is </a:t>
            </a:r>
            <a:r>
              <a:rPr lang="en-US" altLang="en-US" sz="1900" dirty="0">
                <a:solidFill>
                  <a:srgbClr val="C00000"/>
                </a:solidFill>
                <a:latin typeface="Times New Roman" panose="02020603050405020304" pitchFamily="18" charset="0"/>
              </a:rPr>
              <a:t>1</a:t>
            </a:r>
            <a:r>
              <a:rPr lang="en-US" altLang="en-US" sz="1900" b="0" dirty="0">
                <a:latin typeface="Times New Roman" panose="02020603050405020304" pitchFamily="18" charset="0"/>
              </a:rPr>
              <a:t>, it </a:t>
            </a:r>
            <a:r>
              <a:rPr lang="en-US" altLang="en-US" sz="1900" dirty="0">
                <a:latin typeface="Times New Roman" panose="02020603050405020304" pitchFamily="18" charset="0"/>
              </a:rPr>
              <a:t>means (more fragments)</a:t>
            </a:r>
            <a:r>
              <a:rPr lang="en-US" altLang="en-US" sz="1900" b="0" dirty="0">
                <a:latin typeface="Times New Roman" panose="02020603050405020304" pitchFamily="18" charset="0"/>
              </a:rPr>
              <a:t> the datagram </a:t>
            </a:r>
            <a:r>
              <a:rPr lang="en-US" altLang="en-US" sz="1900" dirty="0">
                <a:solidFill>
                  <a:srgbClr val="C00000"/>
                </a:solidFill>
                <a:latin typeface="Times New Roman" panose="02020603050405020304" pitchFamily="18" charset="0"/>
              </a:rPr>
              <a:t>is not the last 	fragment </a:t>
            </a:r>
            <a:r>
              <a:rPr lang="en-US" altLang="en-US" sz="1900" dirty="0">
                <a:solidFill>
                  <a:srgbClr val="660066"/>
                </a:solidFill>
                <a:latin typeface="Times New Roman" panose="02020603050405020304" pitchFamily="18" charset="0"/>
              </a:rPr>
              <a:t>(</a:t>
            </a:r>
            <a:r>
              <a:rPr lang="en-US" altLang="en-US" dirty="0">
                <a:solidFill>
                  <a:srgbClr val="660066"/>
                </a:solidFill>
                <a:latin typeface="Times New Roman" panose="02020603050405020304" pitchFamily="18" charset="0"/>
              </a:rPr>
              <a:t>it may be any of 1</a:t>
            </a:r>
            <a:r>
              <a:rPr lang="en-US" altLang="en-US" baseline="30000" dirty="0">
                <a:solidFill>
                  <a:srgbClr val="660066"/>
                </a:solidFill>
                <a:latin typeface="Times New Roman" panose="02020603050405020304" pitchFamily="18" charset="0"/>
              </a:rPr>
              <a:t>st</a:t>
            </a:r>
            <a:r>
              <a:rPr lang="en-US" altLang="en-US" dirty="0">
                <a:solidFill>
                  <a:srgbClr val="660066"/>
                </a:solidFill>
                <a:latin typeface="Times New Roman" panose="02020603050405020304" pitchFamily="18" charset="0"/>
              </a:rPr>
              <a:t> to last but One</a:t>
            </a:r>
            <a:r>
              <a:rPr lang="en-US" altLang="en-US" sz="1900" dirty="0">
                <a:solidFill>
                  <a:srgbClr val="660066"/>
                </a:solidFill>
                <a:latin typeface="Times New Roman" panose="02020603050405020304" pitchFamily="18" charset="0"/>
              </a:rPr>
              <a:t>)</a:t>
            </a:r>
          </a:p>
          <a:p>
            <a:pPr>
              <a:lnSpc>
                <a:spcPct val="150000"/>
              </a:lnSpc>
            </a:pPr>
            <a:r>
              <a:rPr lang="en-US" altLang="en-US" sz="1900" b="0" dirty="0">
                <a:latin typeface="Times New Roman" panose="02020603050405020304" pitchFamily="18" charset="0"/>
              </a:rPr>
              <a:t>	If its </a:t>
            </a:r>
            <a:r>
              <a:rPr lang="en-US" altLang="en-US" sz="1900" dirty="0">
                <a:latin typeface="Times New Roman" panose="02020603050405020304" pitchFamily="18" charset="0"/>
              </a:rPr>
              <a:t>value is </a:t>
            </a:r>
            <a:r>
              <a:rPr lang="en-US" altLang="en-US" sz="1900" dirty="0">
                <a:solidFill>
                  <a:srgbClr val="C00000"/>
                </a:solidFill>
                <a:latin typeface="Times New Roman" panose="02020603050405020304" pitchFamily="18" charset="0"/>
              </a:rPr>
              <a:t>0</a:t>
            </a:r>
            <a:r>
              <a:rPr lang="en-US" altLang="en-US" sz="1900" b="0" dirty="0">
                <a:latin typeface="Times New Roman" panose="02020603050405020304" pitchFamily="18" charset="0"/>
              </a:rPr>
              <a:t>, it means this is the </a:t>
            </a:r>
            <a:r>
              <a:rPr lang="en-US" altLang="en-US" sz="1900" dirty="0">
                <a:solidFill>
                  <a:srgbClr val="C00000"/>
                </a:solidFill>
                <a:latin typeface="Times New Roman" panose="02020603050405020304" pitchFamily="18" charset="0"/>
              </a:rPr>
              <a:t>last or one &amp; only fragment</a:t>
            </a:r>
            <a:r>
              <a:rPr lang="en-US" altLang="en-US" sz="1900" dirty="0">
                <a:latin typeface="Times New Roman" panose="02020603050405020304" pitchFamily="18" charset="0"/>
              </a:rPr>
              <a:t>.</a:t>
            </a:r>
            <a:endParaRPr lang="zh-TW" altLang="zh-TW" sz="1900" dirty="0">
              <a:ea typeface="新細明體" panose="02020500000000000000" pitchFamily="18" charset="-120"/>
            </a:endParaRPr>
          </a:p>
          <a:p>
            <a:pPr>
              <a:lnSpc>
                <a:spcPct val="150000"/>
              </a:lnSpc>
            </a:pPr>
            <a:endParaRPr lang="en-US" altLang="en-US" sz="1900" b="0" dirty="0">
              <a:latin typeface="Times New Roman" panose="02020603050405020304" pitchFamily="18" charset="0"/>
            </a:endParaRPr>
          </a:p>
        </p:txBody>
      </p:sp>
      <p:pic>
        <p:nvPicPr>
          <p:cNvPr id="14" name="Picture 11">
            <a:extLst>
              <a:ext uri="{FF2B5EF4-FFF2-40B4-BE49-F238E27FC236}">
                <a16:creationId xmlns:a16="http://schemas.microsoft.com/office/drawing/2014/main" id="{7CFCAC7A-66BD-4D54-A024-B8B91D867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75" y="2105025"/>
            <a:ext cx="7632700" cy="329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7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oter Placeholder 1">
            <a:extLst>
              <a:ext uri="{FF2B5EF4-FFF2-40B4-BE49-F238E27FC236}">
                <a16:creationId xmlns:a16="http://schemas.microsoft.com/office/drawing/2014/main" id="{26B2973F-62E9-458E-8727-C6BD91C5598E}"/>
              </a:ext>
            </a:extLst>
          </p:cNvPr>
          <p:cNvSpPr>
            <a:spLocks noGrp="1"/>
          </p:cNvSpPr>
          <p:nvPr>
            <p:ph type="ftr" sz="quarter" idx="10"/>
          </p:nvPr>
        </p:nvSpPr>
        <p:spPr>
          <a:xfrm>
            <a:off x="76200" y="6596063"/>
            <a:ext cx="28956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t>TCP/IP Protocol Suite</a:t>
            </a:r>
          </a:p>
        </p:txBody>
      </p:sp>
      <p:sp>
        <p:nvSpPr>
          <p:cNvPr id="76803" name="Slide Number Placeholder 2">
            <a:extLst>
              <a:ext uri="{FF2B5EF4-FFF2-40B4-BE49-F238E27FC236}">
                <a16:creationId xmlns:a16="http://schemas.microsoft.com/office/drawing/2014/main" id="{66A61201-FDFE-40A7-B598-F6D746D6DF6F}"/>
              </a:ext>
            </a:extLst>
          </p:cNvPr>
          <p:cNvSpPr>
            <a:spLocks noGrp="1"/>
          </p:cNvSpPr>
          <p:nvPr>
            <p:ph type="sldNum" sz="quarter" idx="11"/>
          </p:nvPr>
        </p:nvSpPr>
        <p:spPr>
          <a:xfrm>
            <a:off x="7239000" y="6367463"/>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7EA7541-F630-440F-9527-856B072EE09E}" type="slidenum">
              <a:rPr lang="en-US" altLang="en-US" b="0" smtClean="0">
                <a:ea typeface="新細明體" panose="02020500000000000000" pitchFamily="18" charset="-120"/>
              </a:rPr>
              <a:pPr/>
              <a:t>38</a:t>
            </a:fld>
            <a:endParaRPr lang="en-US" altLang="en-US" b="0">
              <a:ea typeface="新細明體" panose="02020500000000000000" pitchFamily="18" charset="-120"/>
            </a:endParaRPr>
          </a:p>
        </p:txBody>
      </p:sp>
      <p:sp>
        <p:nvSpPr>
          <p:cNvPr id="76804" name="Text Box 2">
            <a:extLst>
              <a:ext uri="{FF2B5EF4-FFF2-40B4-BE49-F238E27FC236}">
                <a16:creationId xmlns:a16="http://schemas.microsoft.com/office/drawing/2014/main" id="{259ECA99-6019-4498-BED2-05421FA10EEE}"/>
              </a:ext>
            </a:extLst>
          </p:cNvPr>
          <p:cNvSpPr txBox="1">
            <a:spLocks noChangeArrowheads="1"/>
          </p:cNvSpPr>
          <p:nvPr/>
        </p:nvSpPr>
        <p:spPr bwMode="auto">
          <a:xfrm>
            <a:off x="990600" y="90488"/>
            <a:ext cx="5715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latin typeface="Times New Roman" panose="02020603050405020304" pitchFamily="18" charset="0"/>
              </a:rPr>
              <a:t>Detailed fragmentation example</a:t>
            </a:r>
          </a:p>
        </p:txBody>
      </p:sp>
      <p:sp>
        <p:nvSpPr>
          <p:cNvPr id="76805" name="Rectangle 3">
            <a:extLst>
              <a:ext uri="{FF2B5EF4-FFF2-40B4-BE49-F238E27FC236}">
                <a16:creationId xmlns:a16="http://schemas.microsoft.com/office/drawing/2014/main" id="{4B4251AC-5939-41DC-8168-28A8F5E609D8}"/>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76806" name="Rectangle 4">
            <a:extLst>
              <a:ext uri="{FF2B5EF4-FFF2-40B4-BE49-F238E27FC236}">
                <a16:creationId xmlns:a16="http://schemas.microsoft.com/office/drawing/2014/main" id="{AC8AFD7E-04EB-4F58-AF67-3DB3D9D35920}"/>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76807" name="Rectangle 5">
            <a:extLst>
              <a:ext uri="{FF2B5EF4-FFF2-40B4-BE49-F238E27FC236}">
                <a16:creationId xmlns:a16="http://schemas.microsoft.com/office/drawing/2014/main" id="{0F78634C-51C6-4142-A60E-C9D6756C6A2C}"/>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76808" name="Rectangle 6">
            <a:extLst>
              <a:ext uri="{FF2B5EF4-FFF2-40B4-BE49-F238E27FC236}">
                <a16:creationId xmlns:a16="http://schemas.microsoft.com/office/drawing/2014/main" id="{9D5082AD-1206-4152-97E2-4EBEDEEAC5CD}"/>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76809" name="Rectangle 7">
            <a:extLst>
              <a:ext uri="{FF2B5EF4-FFF2-40B4-BE49-F238E27FC236}">
                <a16:creationId xmlns:a16="http://schemas.microsoft.com/office/drawing/2014/main" id="{C9527A86-4220-4669-AB26-B777ABB91B91}"/>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76810" name="Rectangle 8">
            <a:extLst>
              <a:ext uri="{FF2B5EF4-FFF2-40B4-BE49-F238E27FC236}">
                <a16:creationId xmlns:a16="http://schemas.microsoft.com/office/drawing/2014/main" id="{D9260B12-472D-4A92-B2A0-2B7562A62905}"/>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76811" name="Rectangle 9">
            <a:extLst>
              <a:ext uri="{FF2B5EF4-FFF2-40B4-BE49-F238E27FC236}">
                <a16:creationId xmlns:a16="http://schemas.microsoft.com/office/drawing/2014/main" id="{3280F983-A339-43E7-8679-7BB43C19EC4F}"/>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pic>
        <p:nvPicPr>
          <p:cNvPr id="76812" name="Picture 10">
            <a:extLst>
              <a:ext uri="{FF2B5EF4-FFF2-40B4-BE49-F238E27FC236}">
                <a16:creationId xmlns:a16="http://schemas.microsoft.com/office/drawing/2014/main" id="{66B6FB25-EB39-43A8-A16D-F40626B61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88" y="497954"/>
            <a:ext cx="7732712"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3" name="Rectangle 1">
            <a:extLst>
              <a:ext uri="{FF2B5EF4-FFF2-40B4-BE49-F238E27FC236}">
                <a16:creationId xmlns:a16="http://schemas.microsoft.com/office/drawing/2014/main" id="{AD939A66-B19B-48C0-82C0-F70773A67A27}"/>
              </a:ext>
            </a:extLst>
          </p:cNvPr>
          <p:cNvSpPr>
            <a:spLocks noChangeArrowheads="1"/>
          </p:cNvSpPr>
          <p:nvPr/>
        </p:nvSpPr>
        <p:spPr bwMode="auto">
          <a:xfrm>
            <a:off x="228600" y="5715000"/>
            <a:ext cx="8839200" cy="78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50000"/>
              </a:lnSpc>
            </a:pPr>
            <a:r>
              <a:rPr lang="en-US" altLang="en-US" sz="1600" b="0" dirty="0">
                <a:latin typeface="Segoe UI Semibold" panose="020B0702040204020203" pitchFamily="34" charset="0"/>
                <a:cs typeface="Segoe UI Semibold" panose="020B0702040204020203" pitchFamily="34" charset="0"/>
              </a:rPr>
              <a:t>The </a:t>
            </a:r>
            <a:r>
              <a:rPr lang="en-US" altLang="en-US" sz="1600" dirty="0">
                <a:solidFill>
                  <a:srgbClr val="C00000"/>
                </a:solidFill>
                <a:latin typeface="Segoe UI Semibold" panose="020B0702040204020203" pitchFamily="34" charset="0"/>
                <a:cs typeface="Segoe UI Semibold" panose="020B0702040204020203" pitchFamily="34" charset="0"/>
              </a:rPr>
              <a:t>identification</a:t>
            </a:r>
            <a:r>
              <a:rPr lang="en-US" altLang="en-US" sz="1600" b="0" dirty="0">
                <a:latin typeface="Segoe UI Semibold" panose="020B0702040204020203" pitchFamily="34" charset="0"/>
                <a:cs typeface="Segoe UI Semibold" panose="020B0702040204020203" pitchFamily="34" charset="0"/>
              </a:rPr>
              <a:t> field is the </a:t>
            </a:r>
            <a:r>
              <a:rPr lang="en-US" altLang="en-US" sz="1600" dirty="0">
                <a:solidFill>
                  <a:srgbClr val="C00000"/>
                </a:solidFill>
                <a:latin typeface="Segoe UI Semibold" panose="020B0702040204020203" pitchFamily="34" charset="0"/>
                <a:cs typeface="Segoe UI Semibold" panose="020B0702040204020203" pitchFamily="34" charset="0"/>
              </a:rPr>
              <a:t>same in all fragments</a:t>
            </a:r>
            <a:r>
              <a:rPr lang="en-US" altLang="en-US" sz="1600" b="0" dirty="0">
                <a:latin typeface="Segoe UI Semibold" panose="020B0702040204020203" pitchFamily="34" charset="0"/>
                <a:cs typeface="Segoe UI Semibold" panose="020B0702040204020203" pitchFamily="34" charset="0"/>
              </a:rPr>
              <a:t>.</a:t>
            </a:r>
          </a:p>
          <a:p>
            <a:pPr>
              <a:lnSpc>
                <a:spcPct val="150000"/>
              </a:lnSpc>
            </a:pPr>
            <a:r>
              <a:rPr lang="en-US" altLang="en-US" sz="1600" b="0" dirty="0">
                <a:latin typeface="Segoe UI Semibold" panose="020B0702040204020203" pitchFamily="34" charset="0"/>
                <a:cs typeface="Segoe UI Semibold" panose="020B0702040204020203" pitchFamily="34" charset="0"/>
              </a:rPr>
              <a:t>The value of the </a:t>
            </a:r>
            <a:r>
              <a:rPr lang="en-US" altLang="en-US" sz="1600" dirty="0">
                <a:solidFill>
                  <a:srgbClr val="C00000"/>
                </a:solidFill>
                <a:latin typeface="Segoe UI Semibold" panose="020B0702040204020203" pitchFamily="34" charset="0"/>
                <a:cs typeface="Segoe UI Semibold" panose="020B0702040204020203" pitchFamily="34" charset="0"/>
              </a:rPr>
              <a:t>flags field </a:t>
            </a:r>
            <a:r>
              <a:rPr lang="en-US" altLang="en-US" sz="1600" b="0" dirty="0">
                <a:latin typeface="Segoe UI Semibold" panose="020B0702040204020203" pitchFamily="34" charset="0"/>
                <a:cs typeface="Segoe UI Semibold" panose="020B0702040204020203" pitchFamily="34" charset="0"/>
              </a:rPr>
              <a:t>with </a:t>
            </a:r>
            <a:r>
              <a:rPr lang="en-US" altLang="en-US" sz="1600" dirty="0">
                <a:solidFill>
                  <a:srgbClr val="C00000"/>
                </a:solidFill>
                <a:latin typeface="Segoe UI Semibold" panose="020B0702040204020203" pitchFamily="34" charset="0"/>
                <a:cs typeface="Segoe UI Semibold" panose="020B0702040204020203" pitchFamily="34" charset="0"/>
              </a:rPr>
              <a:t>the </a:t>
            </a:r>
            <a:r>
              <a:rPr lang="en-US" altLang="en-US" sz="1600" i="1" dirty="0">
                <a:solidFill>
                  <a:srgbClr val="C00000"/>
                </a:solidFill>
                <a:latin typeface="Segoe UI Semibold" panose="020B0702040204020203" pitchFamily="34" charset="0"/>
                <a:cs typeface="Segoe UI Semibold" panose="020B0702040204020203" pitchFamily="34" charset="0"/>
              </a:rPr>
              <a:t>more </a:t>
            </a:r>
            <a:r>
              <a:rPr lang="en-US" altLang="en-US" sz="1600" dirty="0">
                <a:solidFill>
                  <a:srgbClr val="C00000"/>
                </a:solidFill>
                <a:latin typeface="Segoe UI Semibold" panose="020B0702040204020203" pitchFamily="34" charset="0"/>
                <a:cs typeface="Segoe UI Semibold" panose="020B0702040204020203" pitchFamily="34" charset="0"/>
              </a:rPr>
              <a:t>bit </a:t>
            </a:r>
            <a:r>
              <a:rPr lang="en-US" altLang="en-US" sz="1600" dirty="0">
                <a:solidFill>
                  <a:srgbClr val="FF0000"/>
                </a:solidFill>
                <a:latin typeface="Segoe UI Semibold" panose="020B0702040204020203" pitchFamily="34" charset="0"/>
                <a:cs typeface="Segoe UI Semibold" panose="020B0702040204020203" pitchFamily="34" charset="0"/>
              </a:rPr>
              <a:t>(M=1)</a:t>
            </a:r>
            <a:r>
              <a:rPr lang="en-US" altLang="en-US" sz="1600" dirty="0">
                <a:solidFill>
                  <a:srgbClr val="C00000"/>
                </a:solidFill>
                <a:latin typeface="Segoe UI Semibold" panose="020B0702040204020203" pitchFamily="34" charset="0"/>
                <a:cs typeface="Segoe UI Semibold" panose="020B0702040204020203" pitchFamily="34" charset="0"/>
              </a:rPr>
              <a:t> </a:t>
            </a:r>
            <a:r>
              <a:rPr lang="en-US" altLang="en-US" sz="1600" b="0" dirty="0">
                <a:latin typeface="Segoe UI Semibold" panose="020B0702040204020203" pitchFamily="34" charset="0"/>
                <a:cs typeface="Segoe UI Semibold" panose="020B0702040204020203" pitchFamily="34" charset="0"/>
              </a:rPr>
              <a:t>set for </a:t>
            </a:r>
            <a:r>
              <a:rPr lang="en-US" altLang="en-US" sz="1600" dirty="0">
                <a:latin typeface="Segoe UI Semibold" panose="020B0702040204020203" pitchFamily="34" charset="0"/>
                <a:cs typeface="Segoe UI Semibold" panose="020B0702040204020203" pitchFamily="34" charset="0"/>
              </a:rPr>
              <a:t>all fragments </a:t>
            </a:r>
            <a:r>
              <a:rPr lang="en-US" altLang="en-US" sz="1600" dirty="0">
                <a:solidFill>
                  <a:srgbClr val="C00000"/>
                </a:solidFill>
                <a:latin typeface="Segoe UI Semibold" panose="020B0702040204020203" pitchFamily="34" charset="0"/>
                <a:cs typeface="Segoe UI Semibold" panose="020B0702040204020203" pitchFamily="34" charset="0"/>
              </a:rPr>
              <a:t>except the last </a:t>
            </a:r>
            <a:r>
              <a:rPr lang="en-US" altLang="en-US" sz="1600" dirty="0">
                <a:solidFill>
                  <a:srgbClr val="FF0000"/>
                </a:solidFill>
                <a:latin typeface="Segoe UI Semibold" panose="020B0702040204020203" pitchFamily="34" charset="0"/>
                <a:cs typeface="Segoe UI Semibold" panose="020B0702040204020203" pitchFamily="34" charset="0"/>
              </a:rPr>
              <a:t>(M=0)</a:t>
            </a:r>
            <a:r>
              <a:rPr lang="en-US" altLang="en-US" sz="1600" b="0" dirty="0">
                <a:solidFill>
                  <a:srgbClr val="FF0000"/>
                </a:solidFill>
                <a:latin typeface="Segoe UI Semibold" panose="020B0702040204020203" pitchFamily="34" charset="0"/>
                <a:cs typeface="Segoe UI Semibold" panose="020B0702040204020203" pitchFamily="34" charset="0"/>
              </a:rPr>
              <a:t>.</a:t>
            </a:r>
            <a:endParaRPr lang="en-US" altLang="en-US" sz="1600" dirty="0">
              <a:solidFill>
                <a:srgbClr val="FF0000"/>
              </a:solidFill>
              <a:latin typeface="Segoe UI Semibold" panose="020B0702040204020203" pitchFamily="34" charset="0"/>
              <a:cs typeface="Segoe UI Semibold" panose="020B0702040204020203" pitchFamily="34" charset="0"/>
            </a:endParaRPr>
          </a:p>
        </p:txBody>
      </p:sp>
      <p:sp>
        <p:nvSpPr>
          <p:cNvPr id="2" name="Rectangle 1">
            <a:extLst>
              <a:ext uri="{FF2B5EF4-FFF2-40B4-BE49-F238E27FC236}">
                <a16:creationId xmlns:a16="http://schemas.microsoft.com/office/drawing/2014/main" id="{81444590-2A2C-4FCA-85B5-7EF5D417C885}"/>
              </a:ext>
            </a:extLst>
          </p:cNvPr>
          <p:cNvSpPr/>
          <p:nvPr/>
        </p:nvSpPr>
        <p:spPr>
          <a:xfrm>
            <a:off x="4669322" y="121322"/>
            <a:ext cx="2053767" cy="307777"/>
          </a:xfrm>
          <a:prstGeom prst="rect">
            <a:avLst/>
          </a:prstGeom>
        </p:spPr>
        <p:txBody>
          <a:bodyPr wrap="none">
            <a:spAutoFit/>
          </a:bodyPr>
          <a:lstStyle/>
          <a:p>
            <a:r>
              <a:rPr lang="en-US" altLang="zh-TW" sz="1400" dirty="0">
                <a:solidFill>
                  <a:srgbClr val="FF0000"/>
                </a:solidFill>
              </a:rPr>
              <a:t>Assume MTU is </a:t>
            </a:r>
            <a:r>
              <a:rPr lang="en-US" altLang="zh-TW" sz="1400" dirty="0"/>
              <a:t>1420</a:t>
            </a:r>
          </a:p>
        </p:txBody>
      </p:sp>
      <p:sp>
        <p:nvSpPr>
          <p:cNvPr id="15" name="Rectangle 14">
            <a:extLst>
              <a:ext uri="{FF2B5EF4-FFF2-40B4-BE49-F238E27FC236}">
                <a16:creationId xmlns:a16="http://schemas.microsoft.com/office/drawing/2014/main" id="{2625917C-617B-4FBC-A2DE-A788FB4E26CD}"/>
              </a:ext>
            </a:extLst>
          </p:cNvPr>
          <p:cNvSpPr/>
          <p:nvPr/>
        </p:nvSpPr>
        <p:spPr>
          <a:xfrm>
            <a:off x="7035076" y="1052513"/>
            <a:ext cx="1939955" cy="307777"/>
          </a:xfrm>
          <a:prstGeom prst="rect">
            <a:avLst/>
          </a:prstGeom>
        </p:spPr>
        <p:txBody>
          <a:bodyPr wrap="none">
            <a:spAutoFit/>
          </a:bodyPr>
          <a:lstStyle/>
          <a:p>
            <a:r>
              <a:rPr lang="en-US" altLang="zh-TW" sz="1400" dirty="0">
                <a:solidFill>
                  <a:srgbClr val="FF0000"/>
                </a:solidFill>
              </a:rPr>
              <a:t>Assume MTU is </a:t>
            </a:r>
            <a:r>
              <a:rPr lang="en-US" altLang="zh-TW" sz="1400" dirty="0"/>
              <a:t>820</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Footer Placeholder 1">
            <a:extLst>
              <a:ext uri="{FF2B5EF4-FFF2-40B4-BE49-F238E27FC236}">
                <a16:creationId xmlns:a16="http://schemas.microsoft.com/office/drawing/2014/main" id="{9E508E5C-3153-4DFE-A402-D7A174873ED2}"/>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78851" name="Slide Number Placeholder 2">
            <a:extLst>
              <a:ext uri="{FF2B5EF4-FFF2-40B4-BE49-F238E27FC236}">
                <a16:creationId xmlns:a16="http://schemas.microsoft.com/office/drawing/2014/main" id="{C80AF226-3ECE-444F-851B-74462580D3E5}"/>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6AAC710-2360-43E3-9A7C-6F8779F4430E}" type="slidenum">
              <a:rPr lang="en-US" altLang="zh-TW" b="0" smtClean="0">
                <a:ea typeface="新細明體" panose="02020500000000000000" pitchFamily="18" charset="-120"/>
              </a:rPr>
              <a:pPr/>
              <a:t>39</a:t>
            </a:fld>
            <a:endParaRPr lang="en-US" altLang="zh-TW" b="0">
              <a:ea typeface="新細明體" panose="02020500000000000000" pitchFamily="18" charset="-120"/>
            </a:endParaRPr>
          </a:p>
        </p:txBody>
      </p:sp>
      <p:sp>
        <p:nvSpPr>
          <p:cNvPr id="78852" name="Rectangle 3">
            <a:extLst>
              <a:ext uri="{FF2B5EF4-FFF2-40B4-BE49-F238E27FC236}">
                <a16:creationId xmlns:a16="http://schemas.microsoft.com/office/drawing/2014/main" id="{F864EA08-CF48-4A91-AB85-C34CE7C1730A}"/>
              </a:ext>
            </a:extLst>
          </p:cNvPr>
          <p:cNvSpPr>
            <a:spLocks noChangeArrowheads="1"/>
          </p:cNvSpPr>
          <p:nvPr/>
        </p:nvSpPr>
        <p:spPr bwMode="auto">
          <a:xfrm>
            <a:off x="354496" y="852949"/>
            <a:ext cx="81041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20000"/>
              </a:lnSpc>
            </a:pPr>
            <a:r>
              <a:rPr lang="en-US" altLang="en-US" sz="2100" b="0" dirty="0">
                <a:latin typeface="Times New Roman" panose="02020603050405020304" pitchFamily="18" charset="0"/>
              </a:rPr>
              <a:t>Final destination host can </a:t>
            </a:r>
            <a:r>
              <a:rPr lang="en-US" altLang="en-US" sz="2100" b="0" dirty="0">
                <a:solidFill>
                  <a:srgbClr val="C00000"/>
                </a:solidFill>
                <a:latin typeface="Times New Roman" panose="02020603050405020304" pitchFamily="18" charset="0"/>
              </a:rPr>
              <a:t>reassemble</a:t>
            </a:r>
            <a:r>
              <a:rPr lang="en-US" altLang="en-US" sz="2100" b="0" dirty="0">
                <a:latin typeface="Times New Roman" panose="02020603050405020304" pitchFamily="18" charset="0"/>
              </a:rPr>
              <a:t> the original datagram from the fragments received (if none of them is lost) using the </a:t>
            </a:r>
            <a:r>
              <a:rPr lang="en-US" altLang="en-US" sz="2100" b="0" dirty="0">
                <a:solidFill>
                  <a:srgbClr val="002060"/>
                </a:solidFill>
                <a:latin typeface="Times New Roman" panose="02020603050405020304" pitchFamily="18" charset="0"/>
              </a:rPr>
              <a:t>following strategy:</a:t>
            </a:r>
            <a:endParaRPr lang="en-US" altLang="en-US" sz="2100" dirty="0">
              <a:solidFill>
                <a:srgbClr val="002060"/>
              </a:solidFill>
            </a:endParaRPr>
          </a:p>
        </p:txBody>
      </p:sp>
      <p:sp>
        <p:nvSpPr>
          <p:cNvPr id="78853" name="Rectangle 4">
            <a:extLst>
              <a:ext uri="{FF2B5EF4-FFF2-40B4-BE49-F238E27FC236}">
                <a16:creationId xmlns:a16="http://schemas.microsoft.com/office/drawing/2014/main" id="{CC7C6928-D51A-4363-A157-DA0224C192D8}"/>
              </a:ext>
            </a:extLst>
          </p:cNvPr>
          <p:cNvSpPr>
            <a:spLocks noChangeArrowheads="1"/>
          </p:cNvSpPr>
          <p:nvPr/>
        </p:nvSpPr>
        <p:spPr bwMode="auto">
          <a:xfrm>
            <a:off x="304800" y="1812506"/>
            <a:ext cx="8658225" cy="449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40000"/>
              </a:lnSpc>
            </a:pPr>
            <a:r>
              <a:rPr lang="en-US" altLang="en-US" sz="2100" dirty="0">
                <a:solidFill>
                  <a:schemeClr val="tx2"/>
                </a:solidFill>
                <a:latin typeface="Times New Roman" panose="02020603050405020304" pitchFamily="18" charset="0"/>
              </a:rPr>
              <a:t>a.</a:t>
            </a:r>
            <a:r>
              <a:rPr lang="en-US" altLang="en-US" sz="2100" dirty="0">
                <a:solidFill>
                  <a:srgbClr val="FF0000"/>
                </a:solidFill>
                <a:latin typeface="Times New Roman" panose="02020603050405020304" pitchFamily="18" charset="0"/>
              </a:rPr>
              <a:t> </a:t>
            </a:r>
            <a:r>
              <a:rPr lang="en-US" altLang="en-US" sz="2100" b="0" dirty="0">
                <a:solidFill>
                  <a:srgbClr val="000000"/>
                </a:solidFill>
                <a:latin typeface="Times New Roman" panose="02020603050405020304" pitchFamily="18" charset="0"/>
              </a:rPr>
              <a:t>The </a:t>
            </a:r>
            <a:r>
              <a:rPr lang="en-US" altLang="en-US" sz="2100" dirty="0">
                <a:solidFill>
                  <a:srgbClr val="C00000"/>
                </a:solidFill>
                <a:latin typeface="Times New Roman" panose="02020603050405020304" pitchFamily="18" charset="0"/>
              </a:rPr>
              <a:t>first</a:t>
            </a:r>
            <a:r>
              <a:rPr lang="en-US" altLang="en-US" sz="2100" b="0" dirty="0">
                <a:solidFill>
                  <a:srgbClr val="C00000"/>
                </a:solidFill>
                <a:latin typeface="Times New Roman" panose="02020603050405020304" pitchFamily="18" charset="0"/>
              </a:rPr>
              <a:t> fragment </a:t>
            </a:r>
            <a:r>
              <a:rPr lang="en-US" altLang="en-US" sz="2100" b="0" dirty="0">
                <a:solidFill>
                  <a:srgbClr val="000000"/>
                </a:solidFill>
                <a:latin typeface="Times New Roman" panose="02020603050405020304" pitchFamily="18" charset="0"/>
              </a:rPr>
              <a:t>has an </a:t>
            </a:r>
            <a:r>
              <a:rPr lang="en-US" altLang="en-US" sz="2100" dirty="0">
                <a:solidFill>
                  <a:srgbClr val="C00000"/>
                </a:solidFill>
                <a:latin typeface="Times New Roman" panose="02020603050405020304" pitchFamily="18" charset="0"/>
              </a:rPr>
              <a:t>offset</a:t>
            </a:r>
            <a:r>
              <a:rPr lang="en-US" altLang="en-US" sz="2100" b="0" dirty="0">
                <a:solidFill>
                  <a:srgbClr val="000000"/>
                </a:solidFill>
                <a:latin typeface="Times New Roman" panose="02020603050405020304" pitchFamily="18" charset="0"/>
              </a:rPr>
              <a:t> field value of </a:t>
            </a:r>
            <a:r>
              <a:rPr lang="en-US" altLang="en-US" sz="2100" dirty="0">
                <a:solidFill>
                  <a:srgbClr val="C00000"/>
                </a:solidFill>
                <a:latin typeface="Times New Roman" panose="02020603050405020304" pitchFamily="18" charset="0"/>
              </a:rPr>
              <a:t>zero</a:t>
            </a:r>
            <a:r>
              <a:rPr lang="en-US" altLang="en-US" sz="2100" b="0" dirty="0">
                <a:solidFill>
                  <a:srgbClr val="000000"/>
                </a:solidFill>
                <a:latin typeface="Times New Roman" panose="02020603050405020304" pitchFamily="18" charset="0"/>
              </a:rPr>
              <a:t>. Also check </a:t>
            </a:r>
            <a:r>
              <a:rPr lang="en-US" altLang="en-US" sz="2100" dirty="0">
                <a:solidFill>
                  <a:srgbClr val="C00000"/>
                </a:solidFill>
                <a:latin typeface="Times New Roman" panose="02020603050405020304" pitchFamily="18" charset="0"/>
              </a:rPr>
              <a:t>M</a:t>
            </a:r>
            <a:r>
              <a:rPr lang="en-US" altLang="en-US" sz="2100" b="0" dirty="0">
                <a:solidFill>
                  <a:srgbClr val="000000"/>
                </a:solidFill>
                <a:latin typeface="Times New Roman" panose="02020603050405020304" pitchFamily="18" charset="0"/>
              </a:rPr>
              <a:t>=</a:t>
            </a:r>
            <a:r>
              <a:rPr lang="en-US" altLang="en-US" sz="2100" dirty="0">
                <a:solidFill>
                  <a:srgbClr val="000000"/>
                </a:solidFill>
                <a:latin typeface="Times New Roman" panose="02020603050405020304" pitchFamily="18" charset="0"/>
              </a:rPr>
              <a:t>1</a:t>
            </a:r>
            <a:r>
              <a:rPr lang="en-US" altLang="en-US" sz="2100" b="0" dirty="0">
                <a:solidFill>
                  <a:srgbClr val="000000"/>
                </a:solidFill>
                <a:latin typeface="Times New Roman" panose="02020603050405020304" pitchFamily="18" charset="0"/>
              </a:rPr>
              <a:t> or </a:t>
            </a:r>
            <a:r>
              <a:rPr lang="en-US" altLang="en-US" sz="2100" dirty="0">
                <a:solidFill>
                  <a:srgbClr val="000000"/>
                </a:solidFill>
                <a:latin typeface="Times New Roman" panose="02020603050405020304" pitchFamily="18" charset="0"/>
              </a:rPr>
              <a:t>0</a:t>
            </a:r>
          </a:p>
          <a:p>
            <a:pPr algn="just">
              <a:lnSpc>
                <a:spcPct val="140000"/>
              </a:lnSpc>
            </a:pPr>
            <a:r>
              <a:rPr lang="en-US" altLang="en-US" sz="2100" dirty="0">
                <a:solidFill>
                  <a:schemeClr val="tx2"/>
                </a:solidFill>
                <a:latin typeface="Times New Roman" panose="02020603050405020304" pitchFamily="18" charset="0"/>
              </a:rPr>
              <a:t>b.</a:t>
            </a:r>
            <a:r>
              <a:rPr lang="en-US" altLang="en-US" sz="2100" dirty="0">
                <a:solidFill>
                  <a:srgbClr val="FF0000"/>
                </a:solidFill>
                <a:latin typeface="Times New Roman" panose="02020603050405020304" pitchFamily="18" charset="0"/>
              </a:rPr>
              <a:t> </a:t>
            </a:r>
            <a:r>
              <a:rPr lang="en-US" altLang="en-US" sz="2100" dirty="0">
                <a:solidFill>
                  <a:srgbClr val="C00000"/>
                </a:solidFill>
                <a:latin typeface="Times New Roman" panose="02020603050405020304" pitchFamily="18" charset="0"/>
              </a:rPr>
              <a:t>Divide</a:t>
            </a:r>
            <a:r>
              <a:rPr lang="en-US" altLang="en-US" sz="2100" b="0" dirty="0">
                <a:solidFill>
                  <a:srgbClr val="000000"/>
                </a:solidFill>
                <a:latin typeface="Times New Roman" panose="02020603050405020304" pitchFamily="18" charset="0"/>
              </a:rPr>
              <a:t> the data </a:t>
            </a:r>
            <a:r>
              <a:rPr lang="en-US" altLang="en-US" sz="2100" b="0" dirty="0">
                <a:solidFill>
                  <a:srgbClr val="C00000"/>
                </a:solidFill>
                <a:latin typeface="Times New Roman" panose="02020603050405020304" pitchFamily="18" charset="0"/>
              </a:rPr>
              <a:t>length of the </a:t>
            </a:r>
            <a:r>
              <a:rPr lang="en-US" altLang="en-US" sz="2100" dirty="0">
                <a:solidFill>
                  <a:srgbClr val="C00000"/>
                </a:solidFill>
                <a:latin typeface="Times New Roman" panose="02020603050405020304" pitchFamily="18" charset="0"/>
              </a:rPr>
              <a:t>first fragment </a:t>
            </a:r>
            <a:r>
              <a:rPr lang="en-US" altLang="en-US" sz="2100" b="0" dirty="0">
                <a:solidFill>
                  <a:srgbClr val="C00000"/>
                </a:solidFill>
                <a:latin typeface="Times New Roman" panose="02020603050405020304" pitchFamily="18" charset="0"/>
              </a:rPr>
              <a:t>(1399-0+1=1400) by 8 to get offset value of </a:t>
            </a:r>
            <a:r>
              <a:rPr lang="en-US" altLang="en-US" sz="2100" dirty="0">
                <a:solidFill>
                  <a:srgbClr val="C00000"/>
                </a:solidFill>
                <a:latin typeface="Times New Roman" panose="02020603050405020304" pitchFamily="18" charset="0"/>
              </a:rPr>
              <a:t>2</a:t>
            </a:r>
            <a:r>
              <a:rPr lang="en-US" altLang="en-US" sz="2100" baseline="30000" dirty="0">
                <a:solidFill>
                  <a:srgbClr val="C00000"/>
                </a:solidFill>
                <a:latin typeface="Times New Roman" panose="02020603050405020304" pitchFamily="18" charset="0"/>
              </a:rPr>
              <a:t>nd</a:t>
            </a:r>
            <a:r>
              <a:rPr lang="en-US" altLang="en-US" sz="2100" dirty="0">
                <a:solidFill>
                  <a:srgbClr val="C00000"/>
                </a:solidFill>
                <a:latin typeface="Times New Roman" panose="02020603050405020304" pitchFamily="18" charset="0"/>
              </a:rPr>
              <a:t> fragment</a:t>
            </a:r>
            <a:r>
              <a:rPr lang="en-US" altLang="en-US" sz="2100" b="0" dirty="0">
                <a:solidFill>
                  <a:srgbClr val="000000"/>
                </a:solidFill>
                <a:latin typeface="Times New Roman" panose="02020603050405020304" pitchFamily="18" charset="0"/>
              </a:rPr>
              <a:t>. </a:t>
            </a:r>
          </a:p>
          <a:p>
            <a:pPr algn="just">
              <a:lnSpc>
                <a:spcPct val="140000"/>
              </a:lnSpc>
            </a:pPr>
            <a:r>
              <a:rPr lang="en-US" altLang="en-US" sz="2100" b="0" dirty="0">
                <a:solidFill>
                  <a:srgbClr val="000000"/>
                </a:solidFill>
                <a:latin typeface="Times New Roman" panose="02020603050405020304" pitchFamily="18" charset="0"/>
              </a:rPr>
              <a:t>        The </a:t>
            </a:r>
            <a:r>
              <a:rPr lang="en-US" altLang="en-US" sz="2100" b="0" u="sng" dirty="0">
                <a:solidFill>
                  <a:srgbClr val="0070C0"/>
                </a:solidFill>
                <a:latin typeface="Times New Roman" panose="02020603050405020304" pitchFamily="18" charset="0"/>
              </a:rPr>
              <a:t>second fragment </a:t>
            </a:r>
            <a:r>
              <a:rPr lang="en-US" altLang="en-US" sz="2100" b="0" dirty="0">
                <a:solidFill>
                  <a:srgbClr val="000000"/>
                </a:solidFill>
                <a:latin typeface="Times New Roman" panose="02020603050405020304" pitchFamily="18" charset="0"/>
              </a:rPr>
              <a:t>has an </a:t>
            </a:r>
            <a:r>
              <a:rPr lang="en-US" altLang="en-US" sz="2100" b="0" dirty="0">
                <a:solidFill>
                  <a:srgbClr val="C00000"/>
                </a:solidFill>
                <a:latin typeface="Times New Roman" panose="02020603050405020304" pitchFamily="18" charset="0"/>
              </a:rPr>
              <a:t>offset value equal (</a:t>
            </a:r>
            <a:r>
              <a:rPr lang="en-US" altLang="en-US" sz="2100" dirty="0">
                <a:solidFill>
                  <a:srgbClr val="C00000"/>
                </a:solidFill>
                <a:latin typeface="Times New Roman" panose="02020603050405020304" pitchFamily="18" charset="0"/>
              </a:rPr>
              <a:t>1400/8=175</a:t>
            </a:r>
            <a:r>
              <a:rPr lang="en-US" altLang="en-US" sz="2100" b="0" dirty="0">
                <a:solidFill>
                  <a:srgbClr val="C00000"/>
                </a:solidFill>
                <a:latin typeface="Times New Roman" panose="02020603050405020304" pitchFamily="18" charset="0"/>
              </a:rPr>
              <a:t>) </a:t>
            </a:r>
            <a:r>
              <a:rPr lang="en-US" altLang="en-US" sz="2100" b="0" dirty="0">
                <a:solidFill>
                  <a:srgbClr val="000000"/>
                </a:solidFill>
                <a:latin typeface="Times New Roman" panose="02020603050405020304" pitchFamily="18" charset="0"/>
              </a:rPr>
              <a:t>to that     </a:t>
            </a:r>
          </a:p>
          <a:p>
            <a:pPr algn="just">
              <a:lnSpc>
                <a:spcPct val="140000"/>
              </a:lnSpc>
            </a:pPr>
            <a:r>
              <a:rPr lang="en-US" altLang="en-US" sz="2100" b="0" dirty="0">
                <a:solidFill>
                  <a:srgbClr val="000000"/>
                </a:solidFill>
                <a:latin typeface="Times New Roman" panose="02020603050405020304" pitchFamily="18" charset="0"/>
              </a:rPr>
              <a:t>         result. </a:t>
            </a:r>
            <a:r>
              <a:rPr lang="en-US" altLang="en-US" dirty="0">
                <a:solidFill>
                  <a:srgbClr val="000000"/>
                </a:solidFill>
                <a:latin typeface="Times New Roman" panose="02020603050405020304" pitchFamily="18" charset="0"/>
              </a:rPr>
              <a:t>Fragment with </a:t>
            </a:r>
            <a:r>
              <a:rPr lang="en-US" altLang="en-US" dirty="0">
                <a:solidFill>
                  <a:srgbClr val="7030A0"/>
                </a:solidFill>
                <a:latin typeface="Times New Roman" panose="02020603050405020304" pitchFamily="18" charset="0"/>
              </a:rPr>
              <a:t>Identification field 14567 &amp; offset 175 is 2nd </a:t>
            </a:r>
            <a:r>
              <a:rPr lang="en-US" altLang="en-US" dirty="0">
                <a:solidFill>
                  <a:srgbClr val="000000"/>
                </a:solidFill>
                <a:latin typeface="Times New Roman" panose="02020603050405020304" pitchFamily="18" charset="0"/>
              </a:rPr>
              <a:t>fragment</a:t>
            </a:r>
          </a:p>
          <a:p>
            <a:pPr algn="just">
              <a:lnSpc>
                <a:spcPct val="140000"/>
              </a:lnSpc>
            </a:pPr>
            <a:r>
              <a:rPr lang="en-US" altLang="en-US" b="0" dirty="0">
                <a:solidFill>
                  <a:srgbClr val="000000"/>
                </a:solidFill>
                <a:latin typeface="Times New Roman" panose="02020603050405020304" pitchFamily="18" charset="0"/>
              </a:rPr>
              <a:t>		</a:t>
            </a:r>
            <a:r>
              <a:rPr lang="en-US" altLang="en-US" dirty="0">
                <a:solidFill>
                  <a:srgbClr val="000000"/>
                </a:solidFill>
                <a:latin typeface="Times New Roman" panose="02020603050405020304" pitchFamily="18" charset="0"/>
              </a:rPr>
              <a:t>Also check </a:t>
            </a:r>
            <a:r>
              <a:rPr lang="en-US" altLang="en-US" dirty="0">
                <a:solidFill>
                  <a:srgbClr val="C00000"/>
                </a:solidFill>
                <a:latin typeface="Times New Roman" panose="02020603050405020304" pitchFamily="18" charset="0"/>
              </a:rPr>
              <a:t>M</a:t>
            </a:r>
            <a:r>
              <a:rPr lang="en-US" altLang="en-US" dirty="0">
                <a:solidFill>
                  <a:srgbClr val="000000"/>
                </a:solidFill>
                <a:latin typeface="Times New Roman" panose="02020603050405020304" pitchFamily="18" charset="0"/>
              </a:rPr>
              <a:t>=1 or 0</a:t>
            </a:r>
          </a:p>
          <a:p>
            <a:pPr algn="just">
              <a:lnSpc>
                <a:spcPct val="140000"/>
              </a:lnSpc>
            </a:pPr>
            <a:r>
              <a:rPr lang="en-US" altLang="en-US" sz="2100" dirty="0">
                <a:solidFill>
                  <a:schemeClr val="tx2"/>
                </a:solidFill>
                <a:latin typeface="Times New Roman" panose="02020603050405020304" pitchFamily="18" charset="0"/>
              </a:rPr>
              <a:t>c.</a:t>
            </a:r>
            <a:r>
              <a:rPr lang="en-US" altLang="en-US" sz="2100" dirty="0">
                <a:solidFill>
                  <a:srgbClr val="FF0000"/>
                </a:solidFill>
                <a:latin typeface="Times New Roman" panose="02020603050405020304" pitchFamily="18" charset="0"/>
              </a:rPr>
              <a:t> </a:t>
            </a:r>
            <a:r>
              <a:rPr lang="en-US" altLang="en-US" sz="2100" b="0" dirty="0">
                <a:solidFill>
                  <a:srgbClr val="C00000"/>
                </a:solidFill>
                <a:latin typeface="Times New Roman" panose="02020603050405020304" pitchFamily="18" charset="0"/>
              </a:rPr>
              <a:t>Divide the </a:t>
            </a:r>
            <a:r>
              <a:rPr lang="en-US" altLang="en-US" sz="2100" dirty="0">
                <a:solidFill>
                  <a:srgbClr val="C00000"/>
                </a:solidFill>
                <a:latin typeface="Times New Roman" panose="02020603050405020304" pitchFamily="18" charset="0"/>
              </a:rPr>
              <a:t>total length </a:t>
            </a:r>
            <a:r>
              <a:rPr lang="en-US" altLang="en-US" sz="2100" b="0" dirty="0">
                <a:solidFill>
                  <a:srgbClr val="C00000"/>
                </a:solidFill>
                <a:latin typeface="Times New Roman" panose="02020603050405020304" pitchFamily="18" charset="0"/>
              </a:rPr>
              <a:t>of the </a:t>
            </a:r>
            <a:r>
              <a:rPr lang="en-US" altLang="en-US" sz="2100" dirty="0">
                <a:solidFill>
                  <a:srgbClr val="C00000"/>
                </a:solidFill>
                <a:latin typeface="Times New Roman" panose="02020603050405020304" pitchFamily="18" charset="0"/>
              </a:rPr>
              <a:t>first</a:t>
            </a:r>
            <a:r>
              <a:rPr lang="en-US" altLang="en-US" sz="2100" b="0" dirty="0">
                <a:solidFill>
                  <a:srgbClr val="C00000"/>
                </a:solidFill>
                <a:latin typeface="Times New Roman" panose="02020603050405020304" pitchFamily="18" charset="0"/>
              </a:rPr>
              <a:t> (1400) + </a:t>
            </a:r>
            <a:r>
              <a:rPr lang="en-US" altLang="en-US" sz="2100" dirty="0">
                <a:solidFill>
                  <a:srgbClr val="C00000"/>
                </a:solidFill>
                <a:latin typeface="Times New Roman" panose="02020603050405020304" pitchFamily="18" charset="0"/>
              </a:rPr>
              <a:t>second fragment</a:t>
            </a:r>
            <a:r>
              <a:rPr lang="en-US" altLang="en-US" sz="2100" b="0" dirty="0">
                <a:solidFill>
                  <a:srgbClr val="C00000"/>
                </a:solidFill>
                <a:latin typeface="Times New Roman" panose="02020603050405020304" pitchFamily="18" charset="0"/>
              </a:rPr>
              <a:t> (800) </a:t>
            </a:r>
            <a:r>
              <a:rPr lang="en-US" altLang="en-US" sz="2100" dirty="0">
                <a:solidFill>
                  <a:srgbClr val="C00000"/>
                </a:solidFill>
                <a:latin typeface="Times New Roman" panose="02020603050405020304" pitchFamily="18" charset="0"/>
              </a:rPr>
              <a:t>by 8</a:t>
            </a:r>
            <a:r>
              <a:rPr lang="en-US" altLang="en-US" sz="2100" b="0" dirty="0">
                <a:solidFill>
                  <a:srgbClr val="000000"/>
                </a:solidFill>
                <a:latin typeface="Times New Roman" panose="02020603050405020304" pitchFamily="18" charset="0"/>
              </a:rPr>
              <a:t>. The </a:t>
            </a:r>
            <a:r>
              <a:rPr lang="en-US" altLang="en-US" sz="2100" b="0" u="sng" dirty="0">
                <a:solidFill>
                  <a:srgbClr val="0070C0"/>
                </a:solidFill>
                <a:latin typeface="Times New Roman" panose="02020603050405020304" pitchFamily="18" charset="0"/>
              </a:rPr>
              <a:t>third fragment </a:t>
            </a:r>
            <a:r>
              <a:rPr lang="en-US" altLang="en-US" sz="2100" b="0" dirty="0">
                <a:solidFill>
                  <a:srgbClr val="000000"/>
                </a:solidFill>
                <a:latin typeface="Times New Roman" panose="02020603050405020304" pitchFamily="18" charset="0"/>
              </a:rPr>
              <a:t>has an offset value equal </a:t>
            </a:r>
            <a:r>
              <a:rPr lang="en-US" altLang="en-US" sz="2100" dirty="0">
                <a:solidFill>
                  <a:srgbClr val="C00000"/>
                </a:solidFill>
                <a:latin typeface="Times New Roman" panose="02020603050405020304" pitchFamily="18" charset="0"/>
              </a:rPr>
              <a:t>((1400+800)/8=275)</a:t>
            </a:r>
            <a:r>
              <a:rPr lang="en-US" altLang="en-US" sz="2100" b="0" dirty="0">
                <a:solidFill>
                  <a:srgbClr val="000000"/>
                </a:solidFill>
                <a:latin typeface="Times New Roman" panose="02020603050405020304" pitchFamily="18" charset="0"/>
              </a:rPr>
              <a:t> to that result.</a:t>
            </a:r>
          </a:p>
          <a:p>
            <a:pPr algn="ctr">
              <a:lnSpc>
                <a:spcPct val="140000"/>
              </a:lnSpc>
            </a:pPr>
            <a:r>
              <a:rPr lang="en-US" altLang="en-US" dirty="0">
                <a:solidFill>
                  <a:srgbClr val="000000"/>
                </a:solidFill>
                <a:latin typeface="Times New Roman" panose="02020603050405020304" pitchFamily="18" charset="0"/>
              </a:rPr>
              <a:t>Fragment with </a:t>
            </a:r>
            <a:r>
              <a:rPr lang="en-US" altLang="en-US" dirty="0">
                <a:solidFill>
                  <a:srgbClr val="7030A0"/>
                </a:solidFill>
                <a:latin typeface="Times New Roman" panose="02020603050405020304" pitchFamily="18" charset="0"/>
              </a:rPr>
              <a:t>Identification field 14567 &amp; offset 275 is 3</a:t>
            </a:r>
            <a:r>
              <a:rPr lang="en-US" altLang="en-US" baseline="30000" dirty="0">
                <a:solidFill>
                  <a:srgbClr val="7030A0"/>
                </a:solidFill>
                <a:latin typeface="Times New Roman" panose="02020603050405020304" pitchFamily="18" charset="0"/>
              </a:rPr>
              <a:t>rd</a:t>
            </a:r>
            <a:r>
              <a:rPr lang="en-US" altLang="en-US" dirty="0">
                <a:solidFill>
                  <a:srgbClr val="7030A0"/>
                </a:solidFill>
                <a:latin typeface="Times New Roman" panose="02020603050405020304" pitchFamily="18" charset="0"/>
              </a:rPr>
              <a:t>  </a:t>
            </a:r>
            <a:r>
              <a:rPr lang="en-US" altLang="en-US" dirty="0">
                <a:solidFill>
                  <a:srgbClr val="000000"/>
                </a:solidFill>
                <a:latin typeface="Times New Roman" panose="02020603050405020304" pitchFamily="18" charset="0"/>
              </a:rPr>
              <a:t>fragment</a:t>
            </a:r>
          </a:p>
          <a:p>
            <a:pPr algn="just">
              <a:lnSpc>
                <a:spcPct val="140000"/>
              </a:lnSpc>
            </a:pPr>
            <a:r>
              <a:rPr lang="en-US" altLang="en-US" sz="2100" dirty="0">
                <a:solidFill>
                  <a:schemeClr val="tx2"/>
                </a:solidFill>
                <a:latin typeface="Times New Roman" panose="02020603050405020304" pitchFamily="18" charset="0"/>
              </a:rPr>
              <a:t>d. </a:t>
            </a:r>
            <a:r>
              <a:rPr lang="en-US" altLang="en-US" sz="2100" b="0" dirty="0">
                <a:solidFill>
                  <a:srgbClr val="000000"/>
                </a:solidFill>
                <a:latin typeface="Times New Roman" panose="02020603050405020304" pitchFamily="18" charset="0"/>
              </a:rPr>
              <a:t>Continue the process. The </a:t>
            </a:r>
            <a:r>
              <a:rPr lang="en-US" altLang="en-US" sz="2100" dirty="0">
                <a:solidFill>
                  <a:srgbClr val="C00000"/>
                </a:solidFill>
                <a:latin typeface="Times New Roman" panose="02020603050405020304" pitchFamily="18" charset="0"/>
              </a:rPr>
              <a:t>last fragment</a:t>
            </a:r>
            <a:r>
              <a:rPr lang="en-US" altLang="en-US" sz="2100" b="0" dirty="0">
                <a:solidFill>
                  <a:srgbClr val="C00000"/>
                </a:solidFill>
                <a:latin typeface="Times New Roman" panose="02020603050405020304" pitchFamily="18" charset="0"/>
              </a:rPr>
              <a:t> has a </a:t>
            </a:r>
            <a:r>
              <a:rPr lang="en-US" altLang="en-US" sz="2100" i="1" dirty="0">
                <a:solidFill>
                  <a:srgbClr val="002060"/>
                </a:solidFill>
                <a:latin typeface="Times New Roman" panose="02020603050405020304" pitchFamily="18" charset="0"/>
              </a:rPr>
              <a:t>more </a:t>
            </a:r>
            <a:r>
              <a:rPr lang="en-US" altLang="en-US" sz="2100" dirty="0">
                <a:solidFill>
                  <a:srgbClr val="002060"/>
                </a:solidFill>
                <a:latin typeface="Times New Roman" panose="02020603050405020304" pitchFamily="18" charset="0"/>
              </a:rPr>
              <a:t>bit (M) </a:t>
            </a:r>
            <a:r>
              <a:rPr lang="en-US" altLang="en-US" sz="2100" b="0" dirty="0">
                <a:solidFill>
                  <a:srgbClr val="000000"/>
                </a:solidFill>
                <a:latin typeface="Times New Roman" panose="02020603050405020304" pitchFamily="18" charset="0"/>
              </a:rPr>
              <a:t>value of </a:t>
            </a:r>
            <a:r>
              <a:rPr lang="en-US" altLang="en-US" sz="2400" dirty="0">
                <a:solidFill>
                  <a:srgbClr val="660066"/>
                </a:solidFill>
                <a:latin typeface="Times New Roman" panose="02020603050405020304" pitchFamily="18" charset="0"/>
              </a:rPr>
              <a:t>0</a:t>
            </a:r>
            <a:r>
              <a:rPr lang="en-US" altLang="en-US" sz="2100" dirty="0">
                <a:solidFill>
                  <a:srgbClr val="660066"/>
                </a:solidFill>
                <a:latin typeface="Times New Roman" panose="02020603050405020304" pitchFamily="18" charset="0"/>
              </a:rPr>
              <a:t>.</a:t>
            </a:r>
            <a:endParaRPr lang="en-US" altLang="en-US" sz="2100" dirty="0">
              <a:solidFill>
                <a:srgbClr val="660066"/>
              </a:solidFill>
            </a:endParaRPr>
          </a:p>
        </p:txBody>
      </p:sp>
      <p:sp>
        <p:nvSpPr>
          <p:cNvPr id="78854" name="Rectangle 5">
            <a:extLst>
              <a:ext uri="{FF2B5EF4-FFF2-40B4-BE49-F238E27FC236}">
                <a16:creationId xmlns:a16="http://schemas.microsoft.com/office/drawing/2014/main" id="{7DA80A2B-7D83-4D18-9799-C5A084C1A546}"/>
              </a:ext>
            </a:extLst>
          </p:cNvPr>
          <p:cNvSpPr>
            <a:spLocks noChangeArrowheads="1"/>
          </p:cNvSpPr>
          <p:nvPr/>
        </p:nvSpPr>
        <p:spPr bwMode="auto">
          <a:xfrm>
            <a:off x="3124200" y="-4763"/>
            <a:ext cx="3446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400" dirty="0">
                <a:solidFill>
                  <a:srgbClr val="FF0000"/>
                </a:solidFill>
              </a:rPr>
              <a:t>Reassembly Strategy</a:t>
            </a:r>
          </a:p>
        </p:txBody>
      </p:sp>
      <p:sp>
        <p:nvSpPr>
          <p:cNvPr id="78855" name="Rectangle 6">
            <a:extLst>
              <a:ext uri="{FF2B5EF4-FFF2-40B4-BE49-F238E27FC236}">
                <a16:creationId xmlns:a16="http://schemas.microsoft.com/office/drawing/2014/main" id="{664C2FF2-974A-4E98-B058-F16ED63FFB7A}"/>
              </a:ext>
            </a:extLst>
          </p:cNvPr>
          <p:cNvSpPr>
            <a:spLocks noChangeArrowheads="1"/>
          </p:cNvSpPr>
          <p:nvPr/>
        </p:nvSpPr>
        <p:spPr bwMode="auto">
          <a:xfrm>
            <a:off x="0" y="457200"/>
            <a:ext cx="9039225" cy="39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20000"/>
              </a:lnSpc>
            </a:pPr>
            <a:r>
              <a:rPr lang="en-US" altLang="en-US" dirty="0">
                <a:latin typeface="Times New Roman" panose="02020603050405020304" pitchFamily="18" charset="0"/>
                <a:cs typeface="Times New Roman" panose="02020603050405020304" pitchFamily="18" charset="0"/>
              </a:rPr>
              <a:t>Assume we have all </a:t>
            </a:r>
            <a:r>
              <a:rPr lang="en-US" altLang="en-US" dirty="0">
                <a:solidFill>
                  <a:srgbClr val="FF0000"/>
                </a:solidFill>
                <a:latin typeface="Times New Roman" panose="02020603050405020304" pitchFamily="18" charset="0"/>
                <a:cs typeface="Times New Roman" panose="02020603050405020304" pitchFamily="18" charset="0"/>
              </a:rPr>
              <a:t>4</a:t>
            </a:r>
            <a:r>
              <a:rPr lang="en-US" altLang="en-US" dirty="0">
                <a:solidFill>
                  <a:srgbClr val="C00000"/>
                </a:solidFill>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of fragments having Identification field say :-</a:t>
            </a:r>
            <a:r>
              <a:rPr lang="en-US" altLang="en-US" dirty="0">
                <a:solidFill>
                  <a:srgbClr val="C00000"/>
                </a:solidFill>
                <a:latin typeface="Times New Roman" panose="02020603050405020304" pitchFamily="18" charset="0"/>
                <a:cs typeface="Times New Roman" panose="02020603050405020304" pitchFamily="18" charset="0"/>
              </a:rPr>
              <a:t>14567 </a:t>
            </a:r>
            <a:r>
              <a:rPr lang="en-US" altLang="en-US" dirty="0">
                <a:latin typeface="Times New Roman" panose="02020603050405020304" pitchFamily="18" charset="0"/>
                <a:cs typeface="Times New Roman" panose="02020603050405020304" pitchFamily="18" charset="0"/>
              </a:rPr>
              <a:t>(</a:t>
            </a:r>
            <a:r>
              <a:rPr lang="en-US" altLang="en-US" sz="1600" dirty="0">
                <a:latin typeface="Times New Roman" panose="02020603050405020304" pitchFamily="18" charset="0"/>
                <a:cs typeface="Times New Roman" panose="02020603050405020304" pitchFamily="18" charset="0"/>
                <a:hlinkClick r:id="rId3" action="ppaction://hlinksldjump"/>
              </a:rPr>
              <a:t>previous example</a:t>
            </a:r>
            <a:r>
              <a:rPr lang="en-US" altLang="en-US"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1">
            <a:extLst>
              <a:ext uri="{FF2B5EF4-FFF2-40B4-BE49-F238E27FC236}">
                <a16:creationId xmlns:a16="http://schemas.microsoft.com/office/drawing/2014/main" id="{71FCBE22-BF1F-4766-B487-CE9C6160DE4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0243" name="Slide Number Placeholder 2">
            <a:extLst>
              <a:ext uri="{FF2B5EF4-FFF2-40B4-BE49-F238E27FC236}">
                <a16:creationId xmlns:a16="http://schemas.microsoft.com/office/drawing/2014/main" id="{1F7D69EE-5B0B-4357-A526-66AD9E837836}"/>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BA59C21-DB7B-44E8-A3C3-F8C6DB6F11D6}" type="slidenum">
              <a:rPr lang="en-US" altLang="zh-TW" b="0" smtClean="0">
                <a:ea typeface="新細明體" panose="02020500000000000000" pitchFamily="18" charset="-120"/>
              </a:rPr>
              <a:pPr/>
              <a:t>4</a:t>
            </a:fld>
            <a:endParaRPr lang="en-US" altLang="zh-TW" b="0">
              <a:ea typeface="新細明體" panose="02020500000000000000" pitchFamily="18" charset="-120"/>
            </a:endParaRPr>
          </a:p>
        </p:txBody>
      </p:sp>
      <p:pic>
        <p:nvPicPr>
          <p:cNvPr id="10244" name="Picture 1">
            <a:extLst>
              <a:ext uri="{FF2B5EF4-FFF2-40B4-BE49-F238E27FC236}">
                <a16:creationId xmlns:a16="http://schemas.microsoft.com/office/drawing/2014/main" id="{E65FD0B6-482C-484B-ACC8-1B6DCB03BF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2038" y="762000"/>
            <a:ext cx="7243762" cy="593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2">
            <a:extLst>
              <a:ext uri="{FF2B5EF4-FFF2-40B4-BE49-F238E27FC236}">
                <a16:creationId xmlns:a16="http://schemas.microsoft.com/office/drawing/2014/main" id="{9645B051-80E8-4FA7-9801-E52BADE1E339}"/>
              </a:ext>
            </a:extLst>
          </p:cNvPr>
          <p:cNvSpPr>
            <a:spLocks noChangeArrowheads="1"/>
          </p:cNvSpPr>
          <p:nvPr/>
        </p:nvSpPr>
        <p:spPr bwMode="auto">
          <a:xfrm>
            <a:off x="304800" y="152400"/>
            <a:ext cx="7010252" cy="563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20000"/>
              </a:lnSpc>
            </a:pPr>
            <a:r>
              <a:rPr lang="en-US" altLang="en-US" sz="2400" dirty="0">
                <a:solidFill>
                  <a:srgbClr val="C00000"/>
                </a:solidFill>
                <a:latin typeface="Sitka Text" panose="02000505000000020004" pitchFamily="2" charset="0"/>
              </a:rPr>
              <a:t>At Source- </a:t>
            </a:r>
            <a:r>
              <a:rPr lang="en-US" altLang="en-US" sz="2800" dirty="0">
                <a:solidFill>
                  <a:srgbClr val="C00000"/>
                </a:solidFill>
                <a:latin typeface="Sitka Text" panose="02000505000000020004" pitchFamily="2" charset="0"/>
              </a:rPr>
              <a:t>Packetizing &amp; Fragmentation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頁尾版面配置區 1">
            <a:extLst>
              <a:ext uri="{FF2B5EF4-FFF2-40B4-BE49-F238E27FC236}">
                <a16:creationId xmlns:a16="http://schemas.microsoft.com/office/drawing/2014/main" id="{9A8BB572-45B8-46F3-BC4F-72698DD3F8E2}"/>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80899" name="投影片編號版面配置區 2">
            <a:extLst>
              <a:ext uri="{FF2B5EF4-FFF2-40B4-BE49-F238E27FC236}">
                <a16:creationId xmlns:a16="http://schemas.microsoft.com/office/drawing/2014/main" id="{9C244898-6193-467D-88F6-A7E8F713AC9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6A52388-2D03-40DB-929A-17349B0A3385}" type="slidenum">
              <a:rPr lang="en-US" altLang="zh-TW" b="0" smtClean="0">
                <a:ea typeface="新細明體" panose="02020500000000000000" pitchFamily="18" charset="-120"/>
              </a:rPr>
              <a:pPr/>
              <a:t>40</a:t>
            </a:fld>
            <a:endParaRPr lang="en-US" altLang="zh-TW" b="0">
              <a:ea typeface="新細明體" panose="02020500000000000000" pitchFamily="18" charset="-120"/>
            </a:endParaRPr>
          </a:p>
        </p:txBody>
      </p:sp>
      <p:sp>
        <p:nvSpPr>
          <p:cNvPr id="80900" name="Text Box 2">
            <a:extLst>
              <a:ext uri="{FF2B5EF4-FFF2-40B4-BE49-F238E27FC236}">
                <a16:creationId xmlns:a16="http://schemas.microsoft.com/office/drawing/2014/main" id="{BFF8AF3A-CAF7-4B44-A6B6-3AEED201A6EB}"/>
              </a:ext>
            </a:extLst>
          </p:cNvPr>
          <p:cNvSpPr txBox="1">
            <a:spLocks noChangeArrowheads="1"/>
          </p:cNvSpPr>
          <p:nvPr/>
        </p:nvSpPr>
        <p:spPr bwMode="auto">
          <a:xfrm>
            <a:off x="152400" y="696913"/>
            <a:ext cx="8839200" cy="4640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50000"/>
              </a:lnSpc>
            </a:pPr>
            <a:r>
              <a:rPr lang="en-US" altLang="zh-TW" sz="2400" dirty="0">
                <a:latin typeface="Arial Unicode MS" pitchFamily="34" charset="-128"/>
                <a:ea typeface="新細明體" panose="02020500000000000000" pitchFamily="18" charset="-120"/>
              </a:rPr>
              <a:t>A packet has arrived with an </a:t>
            </a:r>
            <a:r>
              <a:rPr lang="en-US" altLang="zh-TW" sz="2400" dirty="0">
                <a:solidFill>
                  <a:srgbClr val="C00000"/>
                </a:solidFill>
                <a:latin typeface="Arial Unicode MS" pitchFamily="34" charset="-128"/>
                <a:ea typeface="新細明體" panose="02020500000000000000" pitchFamily="18" charset="-120"/>
              </a:rPr>
              <a:t>M bit</a:t>
            </a:r>
            <a:r>
              <a:rPr lang="en-US" altLang="zh-TW" sz="2400" dirty="0">
                <a:latin typeface="Arial Unicode MS" pitchFamily="34" charset="-128"/>
                <a:ea typeface="新細明體" panose="02020500000000000000" pitchFamily="18" charset="-120"/>
              </a:rPr>
              <a:t> value of </a:t>
            </a:r>
            <a:r>
              <a:rPr lang="en-US" altLang="zh-TW" sz="2400" dirty="0">
                <a:solidFill>
                  <a:srgbClr val="FF0000"/>
                </a:solidFill>
                <a:latin typeface="Arial Unicode MS" pitchFamily="34" charset="-128"/>
                <a:ea typeface="新細明體" panose="02020500000000000000" pitchFamily="18" charset="-120"/>
              </a:rPr>
              <a:t>0</a:t>
            </a:r>
            <a:r>
              <a:rPr lang="en-US" altLang="zh-TW" sz="2400" dirty="0">
                <a:latin typeface="Arial Unicode MS" pitchFamily="34" charset="-128"/>
                <a:ea typeface="新細明體" panose="02020500000000000000" pitchFamily="18" charset="-120"/>
              </a:rPr>
              <a:t>. Is this the </a:t>
            </a:r>
            <a:r>
              <a:rPr lang="en-US" altLang="zh-TW" sz="2400" dirty="0">
                <a:solidFill>
                  <a:srgbClr val="C00000"/>
                </a:solidFill>
                <a:latin typeface="Arial Unicode MS" pitchFamily="34" charset="-128"/>
                <a:ea typeface="新細明體" panose="02020500000000000000" pitchFamily="18" charset="-120"/>
              </a:rPr>
              <a:t>first</a:t>
            </a:r>
            <a:r>
              <a:rPr lang="en-US" altLang="zh-TW" sz="2400" dirty="0">
                <a:latin typeface="Arial Unicode MS" pitchFamily="34" charset="-128"/>
                <a:ea typeface="新細明體" panose="02020500000000000000" pitchFamily="18" charset="-120"/>
              </a:rPr>
              <a:t> fragment, the </a:t>
            </a:r>
            <a:r>
              <a:rPr lang="en-US" altLang="zh-TW" sz="2400" dirty="0">
                <a:solidFill>
                  <a:srgbClr val="C00000"/>
                </a:solidFill>
                <a:latin typeface="Arial Unicode MS" pitchFamily="34" charset="-128"/>
                <a:ea typeface="新細明體" panose="02020500000000000000" pitchFamily="18" charset="-120"/>
              </a:rPr>
              <a:t>last</a:t>
            </a:r>
            <a:r>
              <a:rPr lang="en-US" altLang="zh-TW" sz="2400" dirty="0">
                <a:latin typeface="Arial Unicode MS" pitchFamily="34" charset="-128"/>
                <a:ea typeface="新細明體" panose="02020500000000000000" pitchFamily="18" charset="-120"/>
              </a:rPr>
              <a:t> fragment, </a:t>
            </a:r>
            <a:r>
              <a:rPr lang="en-US" altLang="zh-TW" sz="2400" dirty="0">
                <a:solidFill>
                  <a:srgbClr val="C00000"/>
                </a:solidFill>
                <a:latin typeface="Arial Unicode MS" pitchFamily="34" charset="-128"/>
                <a:ea typeface="新細明體" panose="02020500000000000000" pitchFamily="18" charset="-120"/>
              </a:rPr>
              <a:t>or</a:t>
            </a:r>
            <a:r>
              <a:rPr lang="en-US" altLang="zh-TW" sz="2400" dirty="0">
                <a:latin typeface="Arial Unicode MS" pitchFamily="34" charset="-128"/>
                <a:ea typeface="新細明體" panose="02020500000000000000" pitchFamily="18" charset="-120"/>
              </a:rPr>
              <a:t> a </a:t>
            </a:r>
            <a:r>
              <a:rPr lang="en-US" altLang="zh-TW" sz="2400" dirty="0">
                <a:solidFill>
                  <a:srgbClr val="C00000"/>
                </a:solidFill>
                <a:latin typeface="Arial Unicode MS" pitchFamily="34" charset="-128"/>
                <a:ea typeface="新細明體" panose="02020500000000000000" pitchFamily="18" charset="-120"/>
              </a:rPr>
              <a:t>middle fragment</a:t>
            </a:r>
            <a:r>
              <a:rPr lang="en-US" altLang="zh-TW" sz="2400" dirty="0">
                <a:latin typeface="Arial Unicode MS" pitchFamily="34" charset="-128"/>
                <a:ea typeface="新細明體" panose="02020500000000000000" pitchFamily="18" charset="-120"/>
              </a:rPr>
              <a:t>? Do we know if the </a:t>
            </a:r>
            <a:r>
              <a:rPr lang="en-US" altLang="zh-TW" sz="2400" dirty="0">
                <a:solidFill>
                  <a:srgbClr val="C00000"/>
                </a:solidFill>
                <a:latin typeface="Arial Unicode MS" pitchFamily="34" charset="-128"/>
                <a:ea typeface="新細明體" panose="02020500000000000000" pitchFamily="18" charset="-120"/>
              </a:rPr>
              <a:t>packet was fragmented</a:t>
            </a:r>
            <a:r>
              <a:rPr lang="en-US" altLang="zh-TW" sz="2400" dirty="0">
                <a:latin typeface="Arial Unicode MS" pitchFamily="34" charset="-128"/>
                <a:ea typeface="新細明體" panose="02020500000000000000" pitchFamily="18" charset="-120"/>
              </a:rPr>
              <a:t>?</a:t>
            </a:r>
          </a:p>
          <a:p>
            <a:pPr algn="just"/>
            <a:endParaRPr lang="en-US" altLang="zh-TW" sz="2400" dirty="0">
              <a:latin typeface="Arial Unicode MS" pitchFamily="34" charset="-128"/>
              <a:ea typeface="新細明體" panose="02020500000000000000" pitchFamily="18" charset="-120"/>
            </a:endParaRPr>
          </a:p>
          <a:p>
            <a:pPr algn="just"/>
            <a:r>
              <a:rPr lang="en-US" altLang="zh-TW" sz="2400" i="1" dirty="0">
                <a:solidFill>
                  <a:schemeClr val="hlink"/>
                </a:solidFill>
                <a:latin typeface="Arial Unicode MS" pitchFamily="34" charset="-128"/>
                <a:ea typeface="新細明體" panose="02020500000000000000" pitchFamily="18" charset="-120"/>
              </a:rPr>
              <a:t>Solution</a:t>
            </a:r>
          </a:p>
          <a:p>
            <a:pPr algn="just">
              <a:lnSpc>
                <a:spcPct val="150000"/>
              </a:lnSpc>
            </a:pPr>
            <a:r>
              <a:rPr lang="en-US" altLang="zh-TW" sz="2400" dirty="0">
                <a:latin typeface="Arial Unicode MS" pitchFamily="34" charset="-128"/>
                <a:ea typeface="新細明體" panose="02020500000000000000" pitchFamily="18" charset="-120"/>
              </a:rPr>
              <a:t>If the </a:t>
            </a:r>
            <a:r>
              <a:rPr lang="en-US" altLang="zh-TW" sz="2400" dirty="0">
                <a:solidFill>
                  <a:srgbClr val="C00000"/>
                </a:solidFill>
                <a:latin typeface="Arial Unicode MS" pitchFamily="34" charset="-128"/>
                <a:ea typeface="新細明體" panose="02020500000000000000" pitchFamily="18" charset="-120"/>
              </a:rPr>
              <a:t>M bit</a:t>
            </a:r>
            <a:r>
              <a:rPr lang="en-US" altLang="zh-TW" sz="2400" dirty="0">
                <a:latin typeface="Arial Unicode MS" pitchFamily="34" charset="-128"/>
                <a:ea typeface="新細明體" panose="02020500000000000000" pitchFamily="18" charset="-120"/>
              </a:rPr>
              <a:t> is </a:t>
            </a:r>
            <a:r>
              <a:rPr lang="en-US" altLang="zh-TW" sz="2400" dirty="0">
                <a:solidFill>
                  <a:srgbClr val="FF0000"/>
                </a:solidFill>
                <a:latin typeface="Arial Unicode MS" pitchFamily="34" charset="-128"/>
                <a:ea typeface="新細明體" panose="02020500000000000000" pitchFamily="18" charset="-120"/>
              </a:rPr>
              <a:t>0</a:t>
            </a:r>
            <a:r>
              <a:rPr lang="en-US" altLang="zh-TW" sz="2400" dirty="0">
                <a:latin typeface="Arial Unicode MS" pitchFamily="34" charset="-128"/>
                <a:ea typeface="新細明體" panose="02020500000000000000" pitchFamily="18" charset="-120"/>
              </a:rPr>
              <a:t>, it means that there are </a:t>
            </a:r>
            <a:r>
              <a:rPr lang="en-US" altLang="zh-TW" sz="2400" dirty="0">
                <a:solidFill>
                  <a:srgbClr val="C00000"/>
                </a:solidFill>
                <a:latin typeface="Arial Unicode MS" pitchFamily="34" charset="-128"/>
                <a:ea typeface="新細明體" panose="02020500000000000000" pitchFamily="18" charset="-120"/>
              </a:rPr>
              <a:t>no more </a:t>
            </a:r>
            <a:r>
              <a:rPr lang="en-US" altLang="zh-TW" sz="2400" dirty="0">
                <a:latin typeface="Arial Unicode MS" pitchFamily="34" charset="-128"/>
                <a:ea typeface="新細明體" panose="02020500000000000000" pitchFamily="18" charset="-120"/>
              </a:rPr>
              <a:t>fragments; the fragment is the </a:t>
            </a:r>
            <a:r>
              <a:rPr lang="en-US" altLang="zh-TW" sz="2400" dirty="0">
                <a:solidFill>
                  <a:srgbClr val="C00000"/>
                </a:solidFill>
                <a:latin typeface="Arial Unicode MS" pitchFamily="34" charset="-128"/>
                <a:ea typeface="新細明體" panose="02020500000000000000" pitchFamily="18" charset="-120"/>
              </a:rPr>
              <a:t>last one </a:t>
            </a:r>
            <a:r>
              <a:rPr lang="en-US" altLang="zh-TW" sz="2400" dirty="0">
                <a:latin typeface="Arial Unicode MS" pitchFamily="34" charset="-128"/>
                <a:ea typeface="新細明體" panose="02020500000000000000" pitchFamily="18" charset="-120"/>
              </a:rPr>
              <a:t>or </a:t>
            </a:r>
            <a:r>
              <a:rPr lang="en-US" altLang="zh-TW" sz="2400" dirty="0">
                <a:solidFill>
                  <a:srgbClr val="C00000"/>
                </a:solidFill>
                <a:latin typeface="Arial Unicode MS" pitchFamily="34" charset="-128"/>
                <a:ea typeface="新細明體" panose="02020500000000000000" pitchFamily="18" charset="-120"/>
              </a:rPr>
              <a:t>only one</a:t>
            </a:r>
            <a:r>
              <a:rPr lang="en-US" altLang="zh-TW" sz="2400" dirty="0">
                <a:latin typeface="Arial Unicode MS" pitchFamily="34" charset="-128"/>
                <a:ea typeface="新細明體" panose="02020500000000000000" pitchFamily="18" charset="-120"/>
              </a:rPr>
              <a:t>. However, we </a:t>
            </a:r>
            <a:r>
              <a:rPr lang="en-US" altLang="zh-TW" sz="2400" dirty="0">
                <a:solidFill>
                  <a:srgbClr val="C00000"/>
                </a:solidFill>
                <a:latin typeface="Arial Unicode MS" pitchFamily="34" charset="-128"/>
                <a:ea typeface="新細明體" panose="02020500000000000000" pitchFamily="18" charset="-120"/>
              </a:rPr>
              <a:t>cannot say </a:t>
            </a:r>
            <a:r>
              <a:rPr lang="en-US" altLang="zh-TW" sz="2400" dirty="0">
                <a:latin typeface="Arial Unicode MS" pitchFamily="34" charset="-128"/>
                <a:ea typeface="新細明體" panose="02020500000000000000" pitchFamily="18" charset="-120"/>
              </a:rPr>
              <a:t>if the original packet </a:t>
            </a:r>
            <a:r>
              <a:rPr lang="en-US" altLang="zh-TW" sz="2400" dirty="0">
                <a:solidFill>
                  <a:srgbClr val="C00000"/>
                </a:solidFill>
                <a:latin typeface="Arial Unicode MS" pitchFamily="34" charset="-128"/>
                <a:ea typeface="新細明體" panose="02020500000000000000" pitchFamily="18" charset="-120"/>
              </a:rPr>
              <a:t>was fragmented or not</a:t>
            </a:r>
            <a:r>
              <a:rPr lang="en-US" altLang="zh-TW" sz="2400" dirty="0">
                <a:latin typeface="Arial Unicode MS" pitchFamily="34" charset="-128"/>
                <a:ea typeface="新細明體" panose="02020500000000000000" pitchFamily="18" charset="-120"/>
              </a:rPr>
              <a:t>. </a:t>
            </a:r>
          </a:p>
          <a:p>
            <a:pPr algn="just">
              <a:lnSpc>
                <a:spcPct val="150000"/>
              </a:lnSpc>
            </a:pPr>
            <a:endParaRPr lang="en-US" altLang="zh-TW" sz="2400" dirty="0">
              <a:latin typeface="Arial Unicode MS" pitchFamily="34" charset="-128"/>
              <a:ea typeface="新細明體" panose="02020500000000000000" pitchFamily="18" charset="-120"/>
            </a:endParaRPr>
          </a:p>
        </p:txBody>
      </p:sp>
      <p:grpSp>
        <p:nvGrpSpPr>
          <p:cNvPr id="80901" name="Group 3">
            <a:extLst>
              <a:ext uri="{FF2B5EF4-FFF2-40B4-BE49-F238E27FC236}">
                <a16:creationId xmlns:a16="http://schemas.microsoft.com/office/drawing/2014/main" id="{6B25F16A-308F-4724-9F8A-56900FB0ECA6}"/>
              </a:ext>
            </a:extLst>
          </p:cNvPr>
          <p:cNvGrpSpPr>
            <a:grpSpLocks/>
          </p:cNvGrpSpPr>
          <p:nvPr/>
        </p:nvGrpSpPr>
        <p:grpSpPr bwMode="auto">
          <a:xfrm>
            <a:off x="0" y="0"/>
            <a:ext cx="9144000" cy="609600"/>
            <a:chOff x="0" y="2448"/>
            <a:chExt cx="5760" cy="384"/>
          </a:xfrm>
        </p:grpSpPr>
        <p:sp>
          <p:nvSpPr>
            <p:cNvPr id="80902" name="Rectangle 4">
              <a:extLst>
                <a:ext uri="{FF2B5EF4-FFF2-40B4-BE49-F238E27FC236}">
                  <a16:creationId xmlns:a16="http://schemas.microsoft.com/office/drawing/2014/main" id="{7C89CF06-B0E3-47E7-8C8E-1AF218EFDF6E}"/>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46501" name="Text Box 5">
              <a:extLst>
                <a:ext uri="{FF2B5EF4-FFF2-40B4-BE49-F238E27FC236}">
                  <a16:creationId xmlns:a16="http://schemas.microsoft.com/office/drawing/2014/main" id="{74CB7CFD-F8DA-4472-9E42-2DB8C42A41E4}"/>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charset="-120"/>
                </a:rPr>
                <a:t>Example</a:t>
              </a:r>
              <a:r>
                <a:rPr lang="en-US" altLang="zh-TW" sz="3200">
                  <a:solidFill>
                    <a:schemeClr val="bg1"/>
                  </a:solidFill>
                  <a:latin typeface="Times New Roman" panose="02020603050405020304" pitchFamily="18" charset="0"/>
                  <a:ea typeface="新細明體" charset="-120"/>
                </a:rPr>
                <a:t> 7.5</a:t>
              </a:r>
              <a:endParaRPr lang="en-US" altLang="zh-TW" sz="3200" i="1">
                <a:solidFill>
                  <a:schemeClr val="bg1"/>
                </a:solidFill>
                <a:latin typeface="Times New Roman" panose="02020603050405020304" pitchFamily="18" charset="0"/>
                <a:ea typeface="新細明體" charset="-12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90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頁尾版面配置區 1">
            <a:extLst>
              <a:ext uri="{FF2B5EF4-FFF2-40B4-BE49-F238E27FC236}">
                <a16:creationId xmlns:a16="http://schemas.microsoft.com/office/drawing/2014/main" id="{4A7922E4-4DDF-4B1D-AB99-66173633B99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82947" name="投影片編號版面配置區 2">
            <a:extLst>
              <a:ext uri="{FF2B5EF4-FFF2-40B4-BE49-F238E27FC236}">
                <a16:creationId xmlns:a16="http://schemas.microsoft.com/office/drawing/2014/main" id="{23DC1989-7472-4425-94F2-EEFCB0C5924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F0668D7-8CAC-4FBF-90D2-8ACF8877FFE0}" type="slidenum">
              <a:rPr lang="en-US" altLang="zh-TW" b="0" smtClean="0">
                <a:ea typeface="新細明體" panose="02020500000000000000" pitchFamily="18" charset="-120"/>
              </a:rPr>
              <a:pPr/>
              <a:t>41</a:t>
            </a:fld>
            <a:endParaRPr lang="en-US" altLang="zh-TW" b="0">
              <a:ea typeface="新細明體" panose="02020500000000000000" pitchFamily="18" charset="-120"/>
            </a:endParaRPr>
          </a:p>
        </p:txBody>
      </p:sp>
      <p:sp>
        <p:nvSpPr>
          <p:cNvPr id="82948" name="Text Box 2">
            <a:extLst>
              <a:ext uri="{FF2B5EF4-FFF2-40B4-BE49-F238E27FC236}">
                <a16:creationId xmlns:a16="http://schemas.microsoft.com/office/drawing/2014/main" id="{0DDD215F-85F1-42A2-A5D7-79E02A571CCB}"/>
              </a:ext>
            </a:extLst>
          </p:cNvPr>
          <p:cNvSpPr txBox="1">
            <a:spLocks noChangeArrowheads="1"/>
          </p:cNvSpPr>
          <p:nvPr/>
        </p:nvSpPr>
        <p:spPr bwMode="auto">
          <a:xfrm>
            <a:off x="76200" y="696913"/>
            <a:ext cx="8839200" cy="581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20000"/>
              </a:lnSpc>
            </a:pPr>
            <a:r>
              <a:rPr lang="en-US" altLang="zh-TW" sz="2400" dirty="0">
                <a:latin typeface="Arial Unicode MS" pitchFamily="34" charset="-128"/>
                <a:ea typeface="新細明體" panose="02020500000000000000" pitchFamily="18" charset="-120"/>
              </a:rPr>
              <a:t>A packet has arrived with an </a:t>
            </a:r>
            <a:r>
              <a:rPr lang="en-US" altLang="zh-TW" sz="2400" dirty="0">
                <a:solidFill>
                  <a:srgbClr val="C00000"/>
                </a:solidFill>
                <a:latin typeface="Arial Unicode MS" pitchFamily="34" charset="-128"/>
                <a:ea typeface="新細明體" panose="02020500000000000000" pitchFamily="18" charset="-120"/>
              </a:rPr>
              <a:t>M bit </a:t>
            </a:r>
            <a:r>
              <a:rPr lang="en-US" altLang="zh-TW" sz="2400" dirty="0">
                <a:latin typeface="Arial Unicode MS" pitchFamily="34" charset="-128"/>
                <a:ea typeface="新細明體" panose="02020500000000000000" pitchFamily="18" charset="-120"/>
              </a:rPr>
              <a:t>value of </a:t>
            </a:r>
            <a:r>
              <a:rPr lang="en-US" altLang="zh-TW" sz="2400" dirty="0">
                <a:solidFill>
                  <a:srgbClr val="C00000"/>
                </a:solidFill>
                <a:latin typeface="Arial Unicode MS" pitchFamily="34" charset="-128"/>
                <a:ea typeface="新細明體" panose="02020500000000000000" pitchFamily="18" charset="-120"/>
              </a:rPr>
              <a:t>1</a:t>
            </a:r>
            <a:r>
              <a:rPr lang="en-US" altLang="zh-TW" sz="2400" dirty="0">
                <a:latin typeface="Arial Unicode MS" pitchFamily="34" charset="-128"/>
                <a:ea typeface="新細明體" panose="02020500000000000000" pitchFamily="18" charset="-120"/>
              </a:rPr>
              <a:t>. Is this the </a:t>
            </a:r>
            <a:r>
              <a:rPr lang="en-US" altLang="zh-TW" sz="2400" dirty="0">
                <a:solidFill>
                  <a:srgbClr val="C00000"/>
                </a:solidFill>
                <a:latin typeface="Arial Unicode MS" pitchFamily="34" charset="-128"/>
                <a:ea typeface="新細明體" panose="02020500000000000000" pitchFamily="18" charset="-120"/>
              </a:rPr>
              <a:t>first</a:t>
            </a:r>
            <a:r>
              <a:rPr lang="en-US" altLang="zh-TW" sz="2400" dirty="0">
                <a:latin typeface="Arial Unicode MS" pitchFamily="34" charset="-128"/>
                <a:ea typeface="新細明體" panose="02020500000000000000" pitchFamily="18" charset="-120"/>
              </a:rPr>
              <a:t> fragment, the </a:t>
            </a:r>
            <a:r>
              <a:rPr lang="en-US" altLang="zh-TW" sz="2400" dirty="0">
                <a:solidFill>
                  <a:srgbClr val="C00000"/>
                </a:solidFill>
                <a:latin typeface="Arial Unicode MS" pitchFamily="34" charset="-128"/>
                <a:ea typeface="新細明體" panose="02020500000000000000" pitchFamily="18" charset="-120"/>
              </a:rPr>
              <a:t>last fragment</a:t>
            </a:r>
            <a:r>
              <a:rPr lang="en-US" altLang="zh-TW" sz="2400" dirty="0">
                <a:latin typeface="Arial Unicode MS" pitchFamily="34" charset="-128"/>
                <a:ea typeface="新細明體" panose="02020500000000000000" pitchFamily="18" charset="-120"/>
              </a:rPr>
              <a:t>, </a:t>
            </a:r>
            <a:r>
              <a:rPr lang="en-US" altLang="zh-TW" sz="2400" dirty="0">
                <a:solidFill>
                  <a:srgbClr val="C00000"/>
                </a:solidFill>
                <a:latin typeface="Arial Unicode MS" pitchFamily="34" charset="-128"/>
                <a:ea typeface="新細明體" panose="02020500000000000000" pitchFamily="18" charset="-120"/>
              </a:rPr>
              <a:t>or</a:t>
            </a:r>
            <a:r>
              <a:rPr lang="en-US" altLang="zh-TW" sz="2400" dirty="0">
                <a:latin typeface="Arial Unicode MS" pitchFamily="34" charset="-128"/>
                <a:ea typeface="新細明體" panose="02020500000000000000" pitchFamily="18" charset="-120"/>
              </a:rPr>
              <a:t> a </a:t>
            </a:r>
            <a:r>
              <a:rPr lang="en-US" altLang="zh-TW" sz="2400" dirty="0">
                <a:solidFill>
                  <a:srgbClr val="C00000"/>
                </a:solidFill>
                <a:latin typeface="Arial Unicode MS" pitchFamily="34" charset="-128"/>
                <a:ea typeface="新細明體" panose="02020500000000000000" pitchFamily="18" charset="-120"/>
              </a:rPr>
              <a:t>middle fragment</a:t>
            </a:r>
            <a:r>
              <a:rPr lang="en-US" altLang="zh-TW" sz="2400" dirty="0">
                <a:latin typeface="Arial Unicode MS" pitchFamily="34" charset="-128"/>
                <a:ea typeface="新細明體" panose="02020500000000000000" pitchFamily="18" charset="-120"/>
              </a:rPr>
              <a:t>? Do we know if the packet was fragmented?</a:t>
            </a:r>
          </a:p>
          <a:p>
            <a:pPr algn="just">
              <a:lnSpc>
                <a:spcPct val="120000"/>
              </a:lnSpc>
            </a:pPr>
            <a:endParaRPr lang="en-US" altLang="zh-TW" sz="1600" dirty="0">
              <a:latin typeface="Arial Unicode MS" pitchFamily="34" charset="-128"/>
              <a:ea typeface="新細明體" panose="02020500000000000000" pitchFamily="18" charset="-120"/>
            </a:endParaRPr>
          </a:p>
          <a:p>
            <a:pPr algn="just">
              <a:lnSpc>
                <a:spcPct val="120000"/>
              </a:lnSpc>
            </a:pPr>
            <a:r>
              <a:rPr lang="en-US" altLang="zh-TW" sz="2400" i="1" dirty="0">
                <a:solidFill>
                  <a:schemeClr val="hlink"/>
                </a:solidFill>
                <a:latin typeface="Arial Unicode MS" pitchFamily="34" charset="-128"/>
                <a:ea typeface="新細明體" panose="02020500000000000000" pitchFamily="18" charset="-120"/>
              </a:rPr>
              <a:t>Solution</a:t>
            </a:r>
          </a:p>
          <a:p>
            <a:pPr algn="just">
              <a:lnSpc>
                <a:spcPct val="120000"/>
              </a:lnSpc>
            </a:pPr>
            <a:r>
              <a:rPr lang="en-US" altLang="zh-TW" sz="2400" dirty="0">
                <a:latin typeface="Arial Unicode MS" pitchFamily="34" charset="-128"/>
                <a:ea typeface="新細明體" panose="02020500000000000000" pitchFamily="18" charset="-120"/>
              </a:rPr>
              <a:t>If the M bit is 1, it means that there is </a:t>
            </a:r>
            <a:r>
              <a:rPr lang="en-US" altLang="zh-TW" sz="2400" dirty="0">
                <a:solidFill>
                  <a:srgbClr val="C00000"/>
                </a:solidFill>
                <a:latin typeface="Arial Unicode MS" pitchFamily="34" charset="-128"/>
                <a:ea typeface="新細明體" panose="02020500000000000000" pitchFamily="18" charset="-120"/>
              </a:rPr>
              <a:t>at least one</a:t>
            </a:r>
            <a:r>
              <a:rPr lang="en-US" altLang="zh-TW" sz="2400" dirty="0">
                <a:latin typeface="Arial Unicode MS" pitchFamily="34" charset="-128"/>
                <a:ea typeface="新細明體" panose="02020500000000000000" pitchFamily="18" charset="-120"/>
              </a:rPr>
              <a:t> </a:t>
            </a:r>
            <a:r>
              <a:rPr lang="en-US" altLang="zh-TW" sz="2400" dirty="0">
                <a:solidFill>
                  <a:srgbClr val="C00000"/>
                </a:solidFill>
                <a:latin typeface="Arial Unicode MS" pitchFamily="34" charset="-128"/>
                <a:ea typeface="新細明體" panose="02020500000000000000" pitchFamily="18" charset="-120"/>
              </a:rPr>
              <a:t>more fragment</a:t>
            </a:r>
            <a:r>
              <a:rPr lang="en-US" altLang="zh-TW" sz="2400" dirty="0">
                <a:latin typeface="Arial Unicode MS" pitchFamily="34" charset="-128"/>
                <a:ea typeface="新細明體" panose="02020500000000000000" pitchFamily="18" charset="-120"/>
              </a:rPr>
              <a:t>. </a:t>
            </a:r>
          </a:p>
          <a:p>
            <a:pPr algn="just">
              <a:lnSpc>
                <a:spcPct val="120000"/>
              </a:lnSpc>
            </a:pPr>
            <a:r>
              <a:rPr lang="en-US" altLang="zh-TW" sz="2400" dirty="0">
                <a:latin typeface="Arial Unicode MS" pitchFamily="34" charset="-128"/>
                <a:ea typeface="新細明體" panose="02020500000000000000" pitchFamily="18" charset="-120"/>
              </a:rPr>
              <a:t>This fragment </a:t>
            </a:r>
            <a:r>
              <a:rPr lang="en-US" altLang="zh-TW" sz="2400" dirty="0">
                <a:solidFill>
                  <a:srgbClr val="C00000"/>
                </a:solidFill>
                <a:latin typeface="Arial Unicode MS" pitchFamily="34" charset="-128"/>
                <a:ea typeface="新細明體" panose="02020500000000000000" pitchFamily="18" charset="-120"/>
              </a:rPr>
              <a:t>can be</a:t>
            </a:r>
            <a:r>
              <a:rPr lang="en-US" altLang="zh-TW" sz="2400" dirty="0">
                <a:latin typeface="Arial Unicode MS" pitchFamily="34" charset="-128"/>
                <a:ea typeface="新細明體" panose="02020500000000000000" pitchFamily="18" charset="-120"/>
              </a:rPr>
              <a:t> the </a:t>
            </a:r>
            <a:r>
              <a:rPr lang="en-US" altLang="zh-TW" sz="2400" dirty="0">
                <a:solidFill>
                  <a:srgbClr val="C00000"/>
                </a:solidFill>
                <a:latin typeface="Arial Unicode MS" pitchFamily="34" charset="-128"/>
                <a:ea typeface="新細明體" panose="02020500000000000000" pitchFamily="18" charset="-120"/>
              </a:rPr>
              <a:t>first</a:t>
            </a:r>
            <a:r>
              <a:rPr lang="en-US" altLang="zh-TW" sz="2400" dirty="0">
                <a:latin typeface="Arial Unicode MS" pitchFamily="34" charset="-128"/>
                <a:ea typeface="新細明體" panose="02020500000000000000" pitchFamily="18" charset="-120"/>
              </a:rPr>
              <a:t> one or a </a:t>
            </a:r>
            <a:r>
              <a:rPr lang="en-US" altLang="zh-TW" sz="2400" dirty="0">
                <a:solidFill>
                  <a:srgbClr val="C00000"/>
                </a:solidFill>
                <a:latin typeface="Arial Unicode MS" pitchFamily="34" charset="-128"/>
                <a:ea typeface="新細明體" panose="02020500000000000000" pitchFamily="18" charset="-120"/>
              </a:rPr>
              <a:t>middle</a:t>
            </a:r>
            <a:r>
              <a:rPr lang="en-US" altLang="zh-TW" sz="2400" dirty="0">
                <a:latin typeface="Arial Unicode MS" pitchFamily="34" charset="-128"/>
                <a:ea typeface="新細明體" panose="02020500000000000000" pitchFamily="18" charset="-120"/>
              </a:rPr>
              <a:t> one, </a:t>
            </a:r>
            <a:r>
              <a:rPr lang="en-US" altLang="zh-TW" sz="2400" dirty="0">
                <a:solidFill>
                  <a:srgbClr val="C00000"/>
                </a:solidFill>
                <a:latin typeface="Arial Unicode MS" pitchFamily="34" charset="-128"/>
                <a:ea typeface="新細明體" panose="02020500000000000000" pitchFamily="18" charset="-120"/>
              </a:rPr>
              <a:t>but not </a:t>
            </a:r>
            <a:r>
              <a:rPr lang="en-US" altLang="zh-TW" sz="2400" dirty="0">
                <a:latin typeface="Arial Unicode MS" pitchFamily="34" charset="-128"/>
                <a:ea typeface="新細明體" panose="02020500000000000000" pitchFamily="18" charset="-120"/>
              </a:rPr>
              <a:t>the </a:t>
            </a:r>
            <a:r>
              <a:rPr lang="en-US" altLang="zh-TW" sz="2400" dirty="0">
                <a:solidFill>
                  <a:srgbClr val="C00000"/>
                </a:solidFill>
                <a:latin typeface="Arial Unicode MS" pitchFamily="34" charset="-128"/>
                <a:ea typeface="新細明體" panose="02020500000000000000" pitchFamily="18" charset="-120"/>
              </a:rPr>
              <a:t>last</a:t>
            </a:r>
            <a:r>
              <a:rPr lang="en-US" altLang="zh-TW" sz="2400" dirty="0">
                <a:latin typeface="Arial Unicode MS" pitchFamily="34" charset="-128"/>
                <a:ea typeface="新細明體" panose="02020500000000000000" pitchFamily="18" charset="-120"/>
              </a:rPr>
              <a:t> one. </a:t>
            </a:r>
          </a:p>
          <a:p>
            <a:pPr algn="just">
              <a:lnSpc>
                <a:spcPct val="120000"/>
              </a:lnSpc>
            </a:pPr>
            <a:r>
              <a:rPr lang="en-US" altLang="zh-TW" sz="2400" dirty="0">
                <a:latin typeface="Arial Unicode MS" pitchFamily="34" charset="-128"/>
                <a:ea typeface="新細明體" panose="02020500000000000000" pitchFamily="18" charset="-120"/>
              </a:rPr>
              <a:t>We </a:t>
            </a:r>
            <a:r>
              <a:rPr lang="en-US" altLang="zh-TW" sz="2400" dirty="0">
                <a:solidFill>
                  <a:srgbClr val="C00000"/>
                </a:solidFill>
                <a:latin typeface="Arial Unicode MS" pitchFamily="34" charset="-128"/>
                <a:ea typeface="新細明體" panose="02020500000000000000" pitchFamily="18" charset="-120"/>
              </a:rPr>
              <a:t>don</a:t>
            </a:r>
            <a:r>
              <a:rPr lang="en-US" altLang="zh-TW" sz="2400" dirty="0">
                <a:solidFill>
                  <a:srgbClr val="C00000"/>
                </a:solidFill>
                <a:latin typeface="Arial" panose="020B0604020202020204" pitchFamily="34" charset="0"/>
                <a:ea typeface="新細明體" panose="02020500000000000000" pitchFamily="18" charset="-120"/>
              </a:rPr>
              <a:t>’</a:t>
            </a:r>
            <a:r>
              <a:rPr lang="en-US" altLang="zh-TW" sz="2400" dirty="0">
                <a:solidFill>
                  <a:srgbClr val="C00000"/>
                </a:solidFill>
                <a:latin typeface="Arial Unicode MS" pitchFamily="34" charset="-128"/>
                <a:ea typeface="新細明體" panose="02020500000000000000" pitchFamily="18" charset="-120"/>
              </a:rPr>
              <a:t>t know if it is the first(</a:t>
            </a:r>
            <a:r>
              <a:rPr lang="en-US" altLang="zh-TW" sz="1600" dirty="0">
                <a:solidFill>
                  <a:srgbClr val="C00000"/>
                </a:solidFill>
                <a:latin typeface="Arial Unicode MS" pitchFamily="34" charset="-128"/>
                <a:ea typeface="新細明體" panose="02020500000000000000" pitchFamily="18" charset="-120"/>
              </a:rPr>
              <a:t>possible if fragmentation offset is 0-zero</a:t>
            </a:r>
            <a:r>
              <a:rPr lang="en-US" altLang="zh-TW" sz="2000" dirty="0">
                <a:solidFill>
                  <a:srgbClr val="C00000"/>
                </a:solidFill>
                <a:latin typeface="Arial Unicode MS" pitchFamily="34" charset="-128"/>
                <a:ea typeface="新細明體" panose="02020500000000000000" pitchFamily="18" charset="-120"/>
              </a:rPr>
              <a:t>)</a:t>
            </a:r>
            <a:r>
              <a:rPr lang="en-US" altLang="zh-TW" sz="2400" dirty="0">
                <a:solidFill>
                  <a:srgbClr val="C00000"/>
                </a:solidFill>
                <a:latin typeface="Arial Unicode MS" pitchFamily="34" charset="-128"/>
                <a:ea typeface="新細明體" panose="02020500000000000000" pitchFamily="18" charset="-120"/>
              </a:rPr>
              <a:t> </a:t>
            </a:r>
            <a:r>
              <a:rPr lang="en-US" altLang="zh-TW" sz="2400" dirty="0">
                <a:latin typeface="Arial Unicode MS" pitchFamily="34" charset="-128"/>
                <a:ea typeface="新細明體" panose="02020500000000000000" pitchFamily="18" charset="-120"/>
              </a:rPr>
              <a:t>one </a:t>
            </a:r>
            <a:r>
              <a:rPr lang="en-US" altLang="zh-TW" sz="2400" dirty="0">
                <a:solidFill>
                  <a:srgbClr val="C00000"/>
                </a:solidFill>
                <a:latin typeface="Arial Unicode MS" pitchFamily="34" charset="-128"/>
                <a:ea typeface="新細明體" panose="02020500000000000000" pitchFamily="18" charset="-120"/>
              </a:rPr>
              <a:t>or a middle(</a:t>
            </a:r>
            <a:r>
              <a:rPr lang="en-US" altLang="zh-TW" dirty="0">
                <a:solidFill>
                  <a:srgbClr val="C00000"/>
                </a:solidFill>
                <a:latin typeface="Arial Unicode MS" pitchFamily="34" charset="-128"/>
                <a:ea typeface="新細明體" panose="02020500000000000000" pitchFamily="18" charset="-120"/>
              </a:rPr>
              <a:t>middle means any where 2</a:t>
            </a:r>
            <a:r>
              <a:rPr lang="en-US" altLang="zh-TW" baseline="30000" dirty="0">
                <a:solidFill>
                  <a:srgbClr val="C00000"/>
                </a:solidFill>
                <a:latin typeface="Arial Unicode MS" pitchFamily="34" charset="-128"/>
                <a:ea typeface="新細明體" panose="02020500000000000000" pitchFamily="18" charset="-120"/>
              </a:rPr>
              <a:t>nd </a:t>
            </a:r>
            <a:r>
              <a:rPr lang="en-US" altLang="zh-TW" dirty="0">
                <a:solidFill>
                  <a:srgbClr val="C00000"/>
                </a:solidFill>
                <a:latin typeface="Arial Unicode MS" pitchFamily="34" charset="-128"/>
                <a:ea typeface="新細明體" panose="02020500000000000000" pitchFamily="18" charset="-120"/>
              </a:rPr>
              <a:t>fragment  to last but 1 fragment </a:t>
            </a:r>
            <a:r>
              <a:rPr lang="en-US" altLang="zh-TW" sz="2400" dirty="0">
                <a:solidFill>
                  <a:srgbClr val="C00000"/>
                </a:solidFill>
                <a:latin typeface="Arial Unicode MS" pitchFamily="34" charset="-128"/>
                <a:ea typeface="新細明體" panose="02020500000000000000" pitchFamily="18" charset="-120"/>
              </a:rPr>
              <a:t>) </a:t>
            </a:r>
            <a:r>
              <a:rPr lang="en-US" altLang="zh-TW" sz="2400" dirty="0">
                <a:latin typeface="Arial Unicode MS" pitchFamily="34" charset="-128"/>
                <a:ea typeface="新細明體" panose="02020500000000000000" pitchFamily="18" charset="-120"/>
              </a:rPr>
              <a:t>one; we </a:t>
            </a:r>
            <a:r>
              <a:rPr lang="en-US" altLang="zh-TW" sz="2400" dirty="0">
                <a:solidFill>
                  <a:srgbClr val="C00000"/>
                </a:solidFill>
                <a:latin typeface="Arial Unicode MS" pitchFamily="34" charset="-128"/>
                <a:ea typeface="新細明體" panose="02020500000000000000" pitchFamily="18" charset="-120"/>
              </a:rPr>
              <a:t>need more information</a:t>
            </a:r>
            <a:r>
              <a:rPr lang="en-US" altLang="zh-TW" sz="2400" dirty="0">
                <a:latin typeface="Arial Unicode MS" pitchFamily="34" charset="-128"/>
                <a:ea typeface="新細明體" panose="02020500000000000000" pitchFamily="18" charset="-120"/>
              </a:rPr>
              <a:t> (the value of the fragmentation offset). See also the next example.</a:t>
            </a:r>
          </a:p>
        </p:txBody>
      </p:sp>
      <p:grpSp>
        <p:nvGrpSpPr>
          <p:cNvPr id="82949" name="Group 3">
            <a:extLst>
              <a:ext uri="{FF2B5EF4-FFF2-40B4-BE49-F238E27FC236}">
                <a16:creationId xmlns:a16="http://schemas.microsoft.com/office/drawing/2014/main" id="{D07CB3B5-6980-4FFF-92E8-FD9B8289E6C8}"/>
              </a:ext>
            </a:extLst>
          </p:cNvPr>
          <p:cNvGrpSpPr>
            <a:grpSpLocks/>
          </p:cNvGrpSpPr>
          <p:nvPr/>
        </p:nvGrpSpPr>
        <p:grpSpPr bwMode="auto">
          <a:xfrm>
            <a:off x="0" y="0"/>
            <a:ext cx="9144000" cy="609600"/>
            <a:chOff x="0" y="2448"/>
            <a:chExt cx="5760" cy="384"/>
          </a:xfrm>
        </p:grpSpPr>
        <p:sp>
          <p:nvSpPr>
            <p:cNvPr id="82950" name="Rectangle 4">
              <a:extLst>
                <a:ext uri="{FF2B5EF4-FFF2-40B4-BE49-F238E27FC236}">
                  <a16:creationId xmlns:a16="http://schemas.microsoft.com/office/drawing/2014/main" id="{EDC4F369-B635-47DA-BDF8-02FF44029F82}"/>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48549" name="Text Box 5">
              <a:extLst>
                <a:ext uri="{FF2B5EF4-FFF2-40B4-BE49-F238E27FC236}">
                  <a16:creationId xmlns:a16="http://schemas.microsoft.com/office/drawing/2014/main" id="{E475C2C3-F445-4258-9436-BC8BE76D70A8}"/>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charset="-120"/>
                </a:rPr>
                <a:t>Example</a:t>
              </a:r>
              <a:r>
                <a:rPr lang="en-US" altLang="zh-TW" sz="3200">
                  <a:solidFill>
                    <a:schemeClr val="bg1"/>
                  </a:solidFill>
                  <a:latin typeface="Times New Roman" panose="02020603050405020304" pitchFamily="18" charset="0"/>
                  <a:ea typeface="新細明體" charset="-120"/>
                </a:rPr>
                <a:t> 7.6</a:t>
              </a:r>
              <a:endParaRPr lang="en-US" altLang="zh-TW" sz="3200" i="1">
                <a:solidFill>
                  <a:schemeClr val="bg1"/>
                </a:solidFill>
                <a:latin typeface="Times New Roman" panose="02020603050405020304" pitchFamily="18" charset="0"/>
                <a:ea typeface="新細明體" charset="-12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294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94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頁尾版面配置區 1">
            <a:extLst>
              <a:ext uri="{FF2B5EF4-FFF2-40B4-BE49-F238E27FC236}">
                <a16:creationId xmlns:a16="http://schemas.microsoft.com/office/drawing/2014/main" id="{4F4C0F66-AD6B-49AB-810E-9BEA69A2080F}"/>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84995" name="投影片編號版面配置區 2">
            <a:extLst>
              <a:ext uri="{FF2B5EF4-FFF2-40B4-BE49-F238E27FC236}">
                <a16:creationId xmlns:a16="http://schemas.microsoft.com/office/drawing/2014/main" id="{7856DBE0-1B26-4720-8BE9-A25B9084A027}"/>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CEA8027-F870-4F8D-B5DF-5E06166E4CE4}" type="slidenum">
              <a:rPr lang="en-US" altLang="zh-TW" b="0" smtClean="0">
                <a:ea typeface="新細明體" panose="02020500000000000000" pitchFamily="18" charset="-120"/>
              </a:rPr>
              <a:pPr/>
              <a:t>42</a:t>
            </a:fld>
            <a:endParaRPr lang="en-US" altLang="zh-TW" b="0">
              <a:ea typeface="新細明體" panose="02020500000000000000" pitchFamily="18" charset="-120"/>
            </a:endParaRPr>
          </a:p>
        </p:txBody>
      </p:sp>
      <p:sp>
        <p:nvSpPr>
          <p:cNvPr id="84996" name="Text Box 2">
            <a:extLst>
              <a:ext uri="{FF2B5EF4-FFF2-40B4-BE49-F238E27FC236}">
                <a16:creationId xmlns:a16="http://schemas.microsoft.com/office/drawing/2014/main" id="{6A1AA53B-31D8-418A-9DCA-27D54B49D17F}"/>
              </a:ext>
            </a:extLst>
          </p:cNvPr>
          <p:cNvSpPr txBox="1">
            <a:spLocks noChangeArrowheads="1"/>
          </p:cNvSpPr>
          <p:nvPr/>
        </p:nvSpPr>
        <p:spPr bwMode="auto">
          <a:xfrm>
            <a:off x="76200" y="696913"/>
            <a:ext cx="88392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50000"/>
              </a:lnSpc>
            </a:pPr>
            <a:r>
              <a:rPr lang="en-US" altLang="zh-TW" sz="2400" dirty="0">
                <a:latin typeface="Arial Unicode MS" pitchFamily="34" charset="-128"/>
                <a:ea typeface="新細明體" panose="02020500000000000000" pitchFamily="18" charset="-120"/>
              </a:rPr>
              <a:t>A packet has arrived with an </a:t>
            </a:r>
            <a:r>
              <a:rPr lang="en-US" altLang="zh-TW" sz="2400" dirty="0">
                <a:solidFill>
                  <a:srgbClr val="C00000"/>
                </a:solidFill>
                <a:latin typeface="Arial Unicode MS" pitchFamily="34" charset="-128"/>
                <a:ea typeface="新細明體" panose="02020500000000000000" pitchFamily="18" charset="-120"/>
              </a:rPr>
              <a:t>M bit </a:t>
            </a:r>
            <a:r>
              <a:rPr lang="en-US" altLang="zh-TW" sz="2400" dirty="0">
                <a:latin typeface="Arial Unicode MS" pitchFamily="34" charset="-128"/>
                <a:ea typeface="新細明體" panose="02020500000000000000" pitchFamily="18" charset="-120"/>
              </a:rPr>
              <a:t>value of </a:t>
            </a:r>
            <a:r>
              <a:rPr lang="en-US" altLang="zh-TW" sz="2400" dirty="0">
                <a:solidFill>
                  <a:srgbClr val="C00000"/>
                </a:solidFill>
                <a:latin typeface="Arial Unicode MS" pitchFamily="34" charset="-128"/>
                <a:ea typeface="新細明體" panose="02020500000000000000" pitchFamily="18" charset="-120"/>
              </a:rPr>
              <a:t>1</a:t>
            </a:r>
            <a:r>
              <a:rPr lang="en-US" altLang="zh-TW" sz="2400" dirty="0">
                <a:latin typeface="Arial Unicode MS" pitchFamily="34" charset="-128"/>
                <a:ea typeface="新細明體" panose="02020500000000000000" pitchFamily="18" charset="-120"/>
              </a:rPr>
              <a:t> and a </a:t>
            </a:r>
            <a:r>
              <a:rPr lang="en-US" altLang="zh-TW" sz="2400" dirty="0">
                <a:solidFill>
                  <a:srgbClr val="C00000"/>
                </a:solidFill>
                <a:latin typeface="Arial Unicode MS" pitchFamily="34" charset="-128"/>
                <a:ea typeface="新細明體" panose="02020500000000000000" pitchFamily="18" charset="-120"/>
              </a:rPr>
              <a:t>fragmentation offset value of zero</a:t>
            </a:r>
            <a:r>
              <a:rPr lang="en-US" altLang="zh-TW" sz="2400" dirty="0">
                <a:latin typeface="Arial Unicode MS" pitchFamily="34" charset="-128"/>
                <a:ea typeface="新細明體" panose="02020500000000000000" pitchFamily="18" charset="-120"/>
              </a:rPr>
              <a:t>. Is this the first fragment, the last fragment, or a middle fragment?</a:t>
            </a:r>
          </a:p>
          <a:p>
            <a:pPr algn="just">
              <a:lnSpc>
                <a:spcPct val="150000"/>
              </a:lnSpc>
            </a:pPr>
            <a:endParaRPr lang="en-US" altLang="zh-TW" sz="2400" dirty="0">
              <a:latin typeface="Arial Unicode MS" pitchFamily="34" charset="-128"/>
              <a:ea typeface="新細明體" panose="02020500000000000000" pitchFamily="18" charset="-120"/>
            </a:endParaRPr>
          </a:p>
          <a:p>
            <a:pPr algn="just">
              <a:lnSpc>
                <a:spcPct val="150000"/>
              </a:lnSpc>
            </a:pPr>
            <a:r>
              <a:rPr lang="en-US" altLang="zh-TW" sz="2400" i="1" dirty="0">
                <a:solidFill>
                  <a:schemeClr val="hlink"/>
                </a:solidFill>
                <a:latin typeface="Arial Unicode MS" pitchFamily="34" charset="-128"/>
                <a:ea typeface="新細明體" panose="02020500000000000000" pitchFamily="18" charset="-120"/>
              </a:rPr>
              <a:t>Solution</a:t>
            </a:r>
          </a:p>
          <a:p>
            <a:pPr algn="just">
              <a:lnSpc>
                <a:spcPct val="150000"/>
              </a:lnSpc>
            </a:pPr>
            <a:r>
              <a:rPr lang="en-US" altLang="zh-TW" sz="2400" dirty="0">
                <a:latin typeface="Arial Unicode MS" pitchFamily="34" charset="-128"/>
                <a:ea typeface="新細明體" panose="02020500000000000000" pitchFamily="18" charset="-120"/>
              </a:rPr>
              <a:t>Because the </a:t>
            </a:r>
            <a:r>
              <a:rPr lang="en-US" altLang="zh-TW" sz="2400" dirty="0">
                <a:solidFill>
                  <a:schemeClr val="tx2"/>
                </a:solidFill>
                <a:latin typeface="Arial Unicode MS" pitchFamily="34" charset="-128"/>
                <a:ea typeface="新細明體" panose="02020500000000000000" pitchFamily="18" charset="-120"/>
              </a:rPr>
              <a:t>M bit is 1</a:t>
            </a:r>
            <a:r>
              <a:rPr lang="en-US" altLang="zh-TW" sz="2400" dirty="0">
                <a:latin typeface="Arial Unicode MS" pitchFamily="34" charset="-128"/>
                <a:ea typeface="新細明體" panose="02020500000000000000" pitchFamily="18" charset="-120"/>
              </a:rPr>
              <a:t>, it is either the </a:t>
            </a:r>
            <a:r>
              <a:rPr lang="en-US" altLang="zh-TW" sz="2400" dirty="0">
                <a:solidFill>
                  <a:srgbClr val="C00000"/>
                </a:solidFill>
                <a:latin typeface="Arial Unicode MS" pitchFamily="34" charset="-128"/>
                <a:ea typeface="新細明體" panose="02020500000000000000" pitchFamily="18" charset="-120"/>
              </a:rPr>
              <a:t>first</a:t>
            </a:r>
            <a:r>
              <a:rPr lang="en-US" altLang="zh-TW" sz="2400" dirty="0">
                <a:latin typeface="Arial Unicode MS" pitchFamily="34" charset="-128"/>
                <a:ea typeface="新細明體" panose="02020500000000000000" pitchFamily="18" charset="-120"/>
              </a:rPr>
              <a:t> fragment </a:t>
            </a:r>
            <a:r>
              <a:rPr lang="en-US" altLang="zh-TW" sz="2400" dirty="0">
                <a:solidFill>
                  <a:schemeClr val="tx2"/>
                </a:solidFill>
                <a:latin typeface="Arial Unicode MS" pitchFamily="34" charset="-128"/>
                <a:ea typeface="新細明體" panose="02020500000000000000" pitchFamily="18" charset="-120"/>
              </a:rPr>
              <a:t>or</a:t>
            </a:r>
            <a:r>
              <a:rPr lang="en-US" altLang="zh-TW" sz="2400" dirty="0">
                <a:latin typeface="Arial Unicode MS" pitchFamily="34" charset="-128"/>
                <a:ea typeface="新細明體" panose="02020500000000000000" pitchFamily="18" charset="-120"/>
              </a:rPr>
              <a:t> a </a:t>
            </a:r>
            <a:r>
              <a:rPr lang="en-US" altLang="zh-TW" sz="2400" dirty="0">
                <a:solidFill>
                  <a:srgbClr val="C00000"/>
                </a:solidFill>
                <a:latin typeface="Arial Unicode MS" pitchFamily="34" charset="-128"/>
                <a:ea typeface="新細明體" panose="02020500000000000000" pitchFamily="18" charset="-120"/>
              </a:rPr>
              <a:t>middle</a:t>
            </a:r>
            <a:r>
              <a:rPr lang="en-US" altLang="zh-TW" sz="2400" dirty="0">
                <a:latin typeface="Arial Unicode MS" pitchFamily="34" charset="-128"/>
                <a:ea typeface="新細明體" panose="02020500000000000000" pitchFamily="18" charset="-120"/>
              </a:rPr>
              <a:t> one. Because the </a:t>
            </a:r>
            <a:r>
              <a:rPr lang="en-US" altLang="zh-TW" sz="2400" dirty="0">
                <a:solidFill>
                  <a:schemeClr val="tx2"/>
                </a:solidFill>
                <a:latin typeface="Arial Unicode MS" pitchFamily="34" charset="-128"/>
                <a:ea typeface="新細明體" panose="02020500000000000000" pitchFamily="18" charset="-120"/>
              </a:rPr>
              <a:t>offset value is 0</a:t>
            </a:r>
            <a:r>
              <a:rPr lang="en-US" altLang="zh-TW" sz="2400" dirty="0">
                <a:latin typeface="Arial Unicode MS" pitchFamily="34" charset="-128"/>
                <a:ea typeface="新細明體" panose="02020500000000000000" pitchFamily="18" charset="-120"/>
              </a:rPr>
              <a:t>, definitely it is the </a:t>
            </a:r>
            <a:r>
              <a:rPr lang="en-US" altLang="zh-TW" sz="2400" dirty="0">
                <a:solidFill>
                  <a:srgbClr val="C00000"/>
                </a:solidFill>
                <a:latin typeface="Arial Unicode MS" pitchFamily="34" charset="-128"/>
                <a:ea typeface="新細明體" panose="02020500000000000000" pitchFamily="18" charset="-120"/>
              </a:rPr>
              <a:t>first</a:t>
            </a:r>
            <a:r>
              <a:rPr lang="en-US" altLang="zh-TW" sz="2400" dirty="0">
                <a:latin typeface="Arial Unicode MS" pitchFamily="34" charset="-128"/>
                <a:ea typeface="新細明體" panose="02020500000000000000" pitchFamily="18" charset="-120"/>
              </a:rPr>
              <a:t> fragment.</a:t>
            </a:r>
          </a:p>
        </p:txBody>
      </p:sp>
      <p:grpSp>
        <p:nvGrpSpPr>
          <p:cNvPr id="84997" name="Group 3">
            <a:extLst>
              <a:ext uri="{FF2B5EF4-FFF2-40B4-BE49-F238E27FC236}">
                <a16:creationId xmlns:a16="http://schemas.microsoft.com/office/drawing/2014/main" id="{7061FC30-4562-4083-9B45-0329FF02AE86}"/>
              </a:ext>
            </a:extLst>
          </p:cNvPr>
          <p:cNvGrpSpPr>
            <a:grpSpLocks/>
          </p:cNvGrpSpPr>
          <p:nvPr/>
        </p:nvGrpSpPr>
        <p:grpSpPr bwMode="auto">
          <a:xfrm>
            <a:off x="0" y="0"/>
            <a:ext cx="9144000" cy="609600"/>
            <a:chOff x="0" y="2448"/>
            <a:chExt cx="5760" cy="384"/>
          </a:xfrm>
        </p:grpSpPr>
        <p:sp>
          <p:nvSpPr>
            <p:cNvPr id="84998" name="Rectangle 4">
              <a:extLst>
                <a:ext uri="{FF2B5EF4-FFF2-40B4-BE49-F238E27FC236}">
                  <a16:creationId xmlns:a16="http://schemas.microsoft.com/office/drawing/2014/main" id="{B3494F9E-46B2-4EE2-8421-F6E40672338E}"/>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50597" name="Text Box 5">
              <a:extLst>
                <a:ext uri="{FF2B5EF4-FFF2-40B4-BE49-F238E27FC236}">
                  <a16:creationId xmlns:a16="http://schemas.microsoft.com/office/drawing/2014/main" id="{18DAC09C-8CC9-42F0-81B7-FCF61ED3D703}"/>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charset="-120"/>
                </a:rPr>
                <a:t>Example</a:t>
              </a:r>
              <a:r>
                <a:rPr lang="en-US" altLang="zh-TW" sz="3200">
                  <a:solidFill>
                    <a:schemeClr val="bg1"/>
                  </a:solidFill>
                  <a:latin typeface="Times New Roman" panose="02020603050405020304" pitchFamily="18" charset="0"/>
                  <a:ea typeface="新細明體" charset="-120"/>
                </a:rPr>
                <a:t> 7.7</a:t>
              </a:r>
              <a:endParaRPr lang="en-US" altLang="zh-TW" sz="3200" i="1">
                <a:solidFill>
                  <a:schemeClr val="bg1"/>
                </a:solidFill>
                <a:latin typeface="Times New Roman" panose="02020603050405020304" pitchFamily="18" charset="0"/>
                <a:ea typeface="新細明體" charset="-12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頁尾版面配置區 1">
            <a:extLst>
              <a:ext uri="{FF2B5EF4-FFF2-40B4-BE49-F238E27FC236}">
                <a16:creationId xmlns:a16="http://schemas.microsoft.com/office/drawing/2014/main" id="{8172CC2F-5BD3-461D-AE90-BBE1CD008581}"/>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87043" name="投影片編號版面配置區 2">
            <a:extLst>
              <a:ext uri="{FF2B5EF4-FFF2-40B4-BE49-F238E27FC236}">
                <a16:creationId xmlns:a16="http://schemas.microsoft.com/office/drawing/2014/main" id="{8EF9E205-AD11-4ECE-BAD6-E439742E7CB1}"/>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A1BBDA8-7FFA-4DDC-B6B5-67F7A7F157A6}" type="slidenum">
              <a:rPr lang="en-US" altLang="zh-TW" b="0" smtClean="0">
                <a:ea typeface="新細明體" panose="02020500000000000000" pitchFamily="18" charset="-120"/>
              </a:rPr>
              <a:pPr/>
              <a:t>43</a:t>
            </a:fld>
            <a:endParaRPr lang="en-US" altLang="zh-TW" b="0">
              <a:ea typeface="新細明體" panose="02020500000000000000" pitchFamily="18" charset="-120"/>
            </a:endParaRPr>
          </a:p>
        </p:txBody>
      </p:sp>
      <p:sp>
        <p:nvSpPr>
          <p:cNvPr id="87044" name="Text Box 2">
            <a:extLst>
              <a:ext uri="{FF2B5EF4-FFF2-40B4-BE49-F238E27FC236}">
                <a16:creationId xmlns:a16="http://schemas.microsoft.com/office/drawing/2014/main" id="{A7A5E1D6-AE4C-4DDC-91D9-6319DD17BCF6}"/>
              </a:ext>
            </a:extLst>
          </p:cNvPr>
          <p:cNvSpPr txBox="1">
            <a:spLocks noChangeArrowheads="1"/>
          </p:cNvSpPr>
          <p:nvPr/>
        </p:nvSpPr>
        <p:spPr bwMode="auto">
          <a:xfrm>
            <a:off x="76200" y="696913"/>
            <a:ext cx="8839200" cy="563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50000"/>
              </a:lnSpc>
            </a:pPr>
            <a:r>
              <a:rPr lang="en-US" altLang="zh-TW" sz="2400" dirty="0">
                <a:latin typeface="Arial Unicode MS" pitchFamily="34" charset="-128"/>
                <a:ea typeface="新細明體" panose="02020500000000000000" pitchFamily="18" charset="-120"/>
              </a:rPr>
              <a:t>A packet has arrived in which the </a:t>
            </a:r>
            <a:r>
              <a:rPr lang="en-US" altLang="zh-TW" sz="2400" dirty="0">
                <a:solidFill>
                  <a:srgbClr val="C00000"/>
                </a:solidFill>
                <a:latin typeface="Arial Unicode MS" pitchFamily="34" charset="-128"/>
                <a:ea typeface="新細明體" panose="02020500000000000000" pitchFamily="18" charset="-120"/>
              </a:rPr>
              <a:t>offset </a:t>
            </a:r>
            <a:r>
              <a:rPr lang="en-US" altLang="zh-TW" sz="2400" dirty="0">
                <a:latin typeface="Arial Unicode MS" pitchFamily="34" charset="-128"/>
                <a:ea typeface="新細明體" panose="02020500000000000000" pitchFamily="18" charset="-120"/>
              </a:rPr>
              <a:t>value is </a:t>
            </a:r>
            <a:r>
              <a:rPr lang="en-US" altLang="zh-TW" sz="2400" dirty="0">
                <a:solidFill>
                  <a:schemeClr val="tx2"/>
                </a:solidFill>
                <a:latin typeface="Arial Unicode MS" pitchFamily="34" charset="-128"/>
                <a:ea typeface="新細明體" panose="02020500000000000000" pitchFamily="18" charset="-120"/>
              </a:rPr>
              <a:t>100</a:t>
            </a:r>
            <a:r>
              <a:rPr lang="en-US" altLang="zh-TW" sz="2400" dirty="0">
                <a:latin typeface="Arial Unicode MS" pitchFamily="34" charset="-128"/>
                <a:ea typeface="新細明體" panose="02020500000000000000" pitchFamily="18" charset="-120"/>
              </a:rPr>
              <a:t>. </a:t>
            </a:r>
            <a:r>
              <a:rPr lang="en-US" altLang="zh-TW" sz="2400" dirty="0">
                <a:solidFill>
                  <a:srgbClr val="FF0000"/>
                </a:solidFill>
                <a:latin typeface="Arial Unicode MS" pitchFamily="34" charset="-128"/>
                <a:ea typeface="新細明體" panose="02020500000000000000" pitchFamily="18" charset="-120"/>
              </a:rPr>
              <a:t>What is </a:t>
            </a:r>
            <a:r>
              <a:rPr lang="en-US" altLang="zh-TW" sz="2400" dirty="0">
                <a:latin typeface="Arial Unicode MS" pitchFamily="34" charset="-128"/>
                <a:ea typeface="新細明體" panose="02020500000000000000" pitchFamily="18" charset="-120"/>
              </a:rPr>
              <a:t>the number of the </a:t>
            </a:r>
            <a:r>
              <a:rPr lang="en-US" altLang="zh-TW" sz="2400" dirty="0">
                <a:solidFill>
                  <a:schemeClr val="tx2"/>
                </a:solidFill>
                <a:latin typeface="Arial Unicode MS" pitchFamily="34" charset="-128"/>
                <a:ea typeface="新細明體" panose="02020500000000000000" pitchFamily="18" charset="-120"/>
              </a:rPr>
              <a:t>first byte</a:t>
            </a:r>
            <a:r>
              <a:rPr lang="en-US" altLang="zh-TW" sz="2400" dirty="0">
                <a:latin typeface="Arial Unicode MS" pitchFamily="34" charset="-128"/>
                <a:ea typeface="新細明體" panose="02020500000000000000" pitchFamily="18" charset="-120"/>
              </a:rPr>
              <a:t>? Do we know the number of </a:t>
            </a:r>
            <a:r>
              <a:rPr lang="en-US" altLang="zh-TW" sz="2400" dirty="0">
                <a:solidFill>
                  <a:srgbClr val="C00000"/>
                </a:solidFill>
                <a:latin typeface="Arial Unicode MS" pitchFamily="34" charset="-128"/>
                <a:ea typeface="新細明體" panose="02020500000000000000" pitchFamily="18" charset="-120"/>
              </a:rPr>
              <a:t>the last byte?</a:t>
            </a:r>
          </a:p>
          <a:p>
            <a:pPr algn="just">
              <a:lnSpc>
                <a:spcPct val="150000"/>
              </a:lnSpc>
            </a:pPr>
            <a:endParaRPr lang="en-US" altLang="zh-TW" sz="2400" dirty="0">
              <a:latin typeface="Arial Unicode MS" pitchFamily="34" charset="-128"/>
              <a:ea typeface="新細明體" panose="02020500000000000000" pitchFamily="18" charset="-120"/>
            </a:endParaRPr>
          </a:p>
          <a:p>
            <a:pPr algn="just">
              <a:lnSpc>
                <a:spcPct val="150000"/>
              </a:lnSpc>
            </a:pPr>
            <a:r>
              <a:rPr lang="en-US" altLang="zh-TW" sz="2400" i="1" dirty="0">
                <a:solidFill>
                  <a:schemeClr val="hlink"/>
                </a:solidFill>
                <a:latin typeface="Arial Unicode MS" pitchFamily="34" charset="-128"/>
                <a:ea typeface="新細明體" panose="02020500000000000000" pitchFamily="18" charset="-120"/>
              </a:rPr>
              <a:t>Solution</a:t>
            </a:r>
          </a:p>
          <a:p>
            <a:pPr algn="just">
              <a:lnSpc>
                <a:spcPct val="150000"/>
              </a:lnSpc>
            </a:pPr>
            <a:r>
              <a:rPr lang="en-US" altLang="zh-TW" sz="2400" dirty="0">
                <a:latin typeface="Arial Unicode MS" pitchFamily="34" charset="-128"/>
                <a:ea typeface="新細明體" panose="02020500000000000000" pitchFamily="18" charset="-120"/>
              </a:rPr>
              <a:t>To find the </a:t>
            </a:r>
            <a:r>
              <a:rPr lang="en-US" altLang="zh-TW" sz="2400" dirty="0">
                <a:solidFill>
                  <a:schemeClr val="tx2"/>
                </a:solidFill>
                <a:latin typeface="Arial Unicode MS" pitchFamily="34" charset="-128"/>
                <a:ea typeface="新細明體" panose="02020500000000000000" pitchFamily="18" charset="-120"/>
              </a:rPr>
              <a:t>number of the first byte</a:t>
            </a:r>
            <a:r>
              <a:rPr lang="en-US" altLang="zh-TW" sz="2400" dirty="0">
                <a:latin typeface="Arial Unicode MS" pitchFamily="34" charset="-128"/>
                <a:ea typeface="新細明體" panose="02020500000000000000" pitchFamily="18" charset="-120"/>
              </a:rPr>
              <a:t>, we </a:t>
            </a:r>
            <a:r>
              <a:rPr lang="en-US" altLang="zh-TW" sz="2400" dirty="0">
                <a:solidFill>
                  <a:srgbClr val="C00000"/>
                </a:solidFill>
                <a:latin typeface="Arial Unicode MS" pitchFamily="34" charset="-128"/>
                <a:ea typeface="新細明體" panose="02020500000000000000" pitchFamily="18" charset="-120"/>
              </a:rPr>
              <a:t>multiply</a:t>
            </a:r>
            <a:r>
              <a:rPr lang="en-US" altLang="zh-TW" sz="2400" dirty="0">
                <a:latin typeface="Arial Unicode MS" pitchFamily="34" charset="-128"/>
                <a:ea typeface="新細明體" panose="02020500000000000000" pitchFamily="18" charset="-120"/>
              </a:rPr>
              <a:t> the </a:t>
            </a:r>
            <a:r>
              <a:rPr lang="en-US" altLang="zh-TW" sz="2400" dirty="0">
                <a:solidFill>
                  <a:srgbClr val="3366FF"/>
                </a:solidFill>
                <a:latin typeface="Arial Unicode MS" pitchFamily="34" charset="-128"/>
                <a:ea typeface="新細明體" panose="02020500000000000000" pitchFamily="18" charset="-120"/>
              </a:rPr>
              <a:t>offset</a:t>
            </a:r>
            <a:r>
              <a:rPr lang="en-US" altLang="zh-TW" sz="2400" dirty="0">
                <a:latin typeface="Arial Unicode MS" pitchFamily="34" charset="-128"/>
                <a:ea typeface="新細明體" panose="02020500000000000000" pitchFamily="18" charset="-120"/>
              </a:rPr>
              <a:t> value by</a:t>
            </a:r>
            <a:r>
              <a:rPr lang="en-US" altLang="zh-TW" sz="2400" dirty="0">
                <a:solidFill>
                  <a:srgbClr val="FF0000"/>
                </a:solidFill>
                <a:latin typeface="Arial Unicode MS" pitchFamily="34" charset="-128"/>
                <a:ea typeface="新細明體" panose="02020500000000000000" pitchFamily="18" charset="-120"/>
              </a:rPr>
              <a:t> 8 (</a:t>
            </a:r>
            <a:r>
              <a:rPr lang="en-US" altLang="zh-TW" sz="1600" dirty="0">
                <a:solidFill>
                  <a:srgbClr val="FF0000"/>
                </a:solidFill>
                <a:latin typeface="Arial Unicode MS" pitchFamily="34" charset="-128"/>
                <a:ea typeface="新細明體" panose="02020500000000000000" pitchFamily="18" charset="-120"/>
              </a:rPr>
              <a:t>because offset=</a:t>
            </a:r>
            <a:r>
              <a:rPr lang="en-US" altLang="zh-TW" sz="1600" dirty="0" err="1">
                <a:solidFill>
                  <a:srgbClr val="FF0000"/>
                </a:solidFill>
                <a:latin typeface="Arial Unicode MS" pitchFamily="34" charset="-128"/>
                <a:ea typeface="新細明體" panose="02020500000000000000" pitchFamily="18" charset="-120"/>
              </a:rPr>
              <a:t>First_Byte</a:t>
            </a:r>
            <a:r>
              <a:rPr lang="en-US" altLang="zh-TW" sz="1600" dirty="0">
                <a:solidFill>
                  <a:srgbClr val="FF0000"/>
                </a:solidFill>
                <a:latin typeface="Arial Unicode MS" pitchFamily="34" charset="-128"/>
                <a:ea typeface="新細明體" panose="02020500000000000000" pitchFamily="18" charset="-120"/>
              </a:rPr>
              <a:t> of Fragment/8</a:t>
            </a:r>
            <a:r>
              <a:rPr lang="en-US" altLang="zh-TW" sz="2400" dirty="0">
                <a:solidFill>
                  <a:srgbClr val="FF0000"/>
                </a:solidFill>
                <a:latin typeface="Arial Unicode MS" pitchFamily="34" charset="-128"/>
                <a:ea typeface="新細明體" panose="02020500000000000000" pitchFamily="18" charset="-120"/>
              </a:rPr>
              <a:t>). </a:t>
            </a:r>
            <a:r>
              <a:rPr lang="en-US" altLang="zh-TW" sz="2400" dirty="0">
                <a:latin typeface="Arial Unicode MS" pitchFamily="34" charset="-128"/>
                <a:ea typeface="新細明體" panose="02020500000000000000" pitchFamily="18" charset="-120"/>
              </a:rPr>
              <a:t>This means that the </a:t>
            </a:r>
            <a:r>
              <a:rPr lang="en-US" altLang="zh-TW" sz="2400" dirty="0">
                <a:solidFill>
                  <a:srgbClr val="C00000"/>
                </a:solidFill>
                <a:latin typeface="Arial Unicode MS" pitchFamily="34" charset="-128"/>
                <a:ea typeface="新細明體" panose="02020500000000000000" pitchFamily="18" charset="-120"/>
              </a:rPr>
              <a:t>first byte number is </a:t>
            </a:r>
            <a:r>
              <a:rPr lang="en-US" altLang="zh-TW" sz="2400" dirty="0">
                <a:solidFill>
                  <a:srgbClr val="0070C0"/>
                </a:solidFill>
                <a:latin typeface="Arial Unicode MS" pitchFamily="34" charset="-128"/>
                <a:ea typeface="新細明體" panose="02020500000000000000" pitchFamily="18" charset="-120"/>
              </a:rPr>
              <a:t>800</a:t>
            </a:r>
            <a:r>
              <a:rPr lang="en-US" altLang="zh-TW" sz="2400" dirty="0">
                <a:latin typeface="Arial Unicode MS" pitchFamily="34" charset="-128"/>
                <a:ea typeface="新細明體" panose="02020500000000000000" pitchFamily="18" charset="-120"/>
              </a:rPr>
              <a:t>. </a:t>
            </a:r>
          </a:p>
          <a:p>
            <a:pPr algn="just">
              <a:lnSpc>
                <a:spcPct val="150000"/>
              </a:lnSpc>
            </a:pPr>
            <a:r>
              <a:rPr lang="en-US" altLang="zh-TW" sz="2400" dirty="0">
                <a:latin typeface="Arial Unicode MS" pitchFamily="34" charset="-128"/>
                <a:ea typeface="新細明體" panose="02020500000000000000" pitchFamily="18" charset="-120"/>
              </a:rPr>
              <a:t>We </a:t>
            </a:r>
            <a:r>
              <a:rPr lang="en-US" altLang="zh-TW" sz="2400" dirty="0">
                <a:solidFill>
                  <a:srgbClr val="C00000"/>
                </a:solidFill>
                <a:latin typeface="Arial Unicode MS" pitchFamily="34" charset="-128"/>
                <a:ea typeface="新細明體" panose="02020500000000000000" pitchFamily="18" charset="-120"/>
              </a:rPr>
              <a:t>cannot determine </a:t>
            </a:r>
            <a:r>
              <a:rPr lang="en-US" altLang="zh-TW" sz="2400" dirty="0">
                <a:latin typeface="Arial Unicode MS" pitchFamily="34" charset="-128"/>
                <a:ea typeface="新細明體" panose="02020500000000000000" pitchFamily="18" charset="-120"/>
              </a:rPr>
              <a:t>the number of the </a:t>
            </a:r>
            <a:r>
              <a:rPr lang="en-US" altLang="zh-TW" sz="2400" dirty="0">
                <a:solidFill>
                  <a:srgbClr val="C00000"/>
                </a:solidFill>
                <a:latin typeface="Arial Unicode MS" pitchFamily="34" charset="-128"/>
                <a:ea typeface="新細明體" panose="02020500000000000000" pitchFamily="18" charset="-120"/>
              </a:rPr>
              <a:t>last byte</a:t>
            </a:r>
            <a:r>
              <a:rPr lang="en-US" altLang="zh-TW" sz="2400" dirty="0">
                <a:latin typeface="Arial Unicode MS" pitchFamily="34" charset="-128"/>
                <a:ea typeface="新細明體" panose="02020500000000000000" pitchFamily="18" charset="-120"/>
              </a:rPr>
              <a:t> unless we know the length of the data.</a:t>
            </a:r>
          </a:p>
        </p:txBody>
      </p:sp>
      <p:grpSp>
        <p:nvGrpSpPr>
          <p:cNvPr id="87045" name="Group 3">
            <a:extLst>
              <a:ext uri="{FF2B5EF4-FFF2-40B4-BE49-F238E27FC236}">
                <a16:creationId xmlns:a16="http://schemas.microsoft.com/office/drawing/2014/main" id="{C4781AE5-4707-4D72-9619-C5C9E0FEFD7C}"/>
              </a:ext>
            </a:extLst>
          </p:cNvPr>
          <p:cNvGrpSpPr>
            <a:grpSpLocks/>
          </p:cNvGrpSpPr>
          <p:nvPr/>
        </p:nvGrpSpPr>
        <p:grpSpPr bwMode="auto">
          <a:xfrm>
            <a:off x="0" y="0"/>
            <a:ext cx="9144000" cy="609600"/>
            <a:chOff x="0" y="2448"/>
            <a:chExt cx="5760" cy="384"/>
          </a:xfrm>
        </p:grpSpPr>
        <p:sp>
          <p:nvSpPr>
            <p:cNvPr id="87046" name="Rectangle 4">
              <a:extLst>
                <a:ext uri="{FF2B5EF4-FFF2-40B4-BE49-F238E27FC236}">
                  <a16:creationId xmlns:a16="http://schemas.microsoft.com/office/drawing/2014/main" id="{0DB156DF-8A92-404F-B9DA-A1B227F92B5E}"/>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52645" name="Text Box 5">
              <a:extLst>
                <a:ext uri="{FF2B5EF4-FFF2-40B4-BE49-F238E27FC236}">
                  <a16:creationId xmlns:a16="http://schemas.microsoft.com/office/drawing/2014/main" id="{75A12D34-3979-4272-9DDD-800AF2291AB2}"/>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charset="-120"/>
                </a:rPr>
                <a:t>Example</a:t>
              </a:r>
              <a:r>
                <a:rPr lang="en-US" altLang="zh-TW" sz="3200">
                  <a:solidFill>
                    <a:schemeClr val="bg1"/>
                  </a:solidFill>
                  <a:latin typeface="Times New Roman" panose="02020603050405020304" pitchFamily="18" charset="0"/>
                  <a:ea typeface="新細明體" charset="-120"/>
                </a:rPr>
                <a:t> 7.8</a:t>
              </a:r>
              <a:endParaRPr lang="en-US" altLang="zh-TW" sz="3200" i="1">
                <a:solidFill>
                  <a:schemeClr val="bg1"/>
                </a:solidFill>
                <a:latin typeface="Times New Roman" panose="02020603050405020304" pitchFamily="18" charset="0"/>
                <a:ea typeface="新細明體" charset="-12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頁尾版面配置區 1">
            <a:extLst>
              <a:ext uri="{FF2B5EF4-FFF2-40B4-BE49-F238E27FC236}">
                <a16:creationId xmlns:a16="http://schemas.microsoft.com/office/drawing/2014/main" id="{F7E09CBF-7A8B-4C36-82F8-AFE66B51292B}"/>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89091" name="投影片編號版面配置區 2">
            <a:extLst>
              <a:ext uri="{FF2B5EF4-FFF2-40B4-BE49-F238E27FC236}">
                <a16:creationId xmlns:a16="http://schemas.microsoft.com/office/drawing/2014/main" id="{53AFBCE5-8375-4ABD-9C2C-D99F730A8093}"/>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1B69044-776B-4574-B61E-6465C40A0184}" type="slidenum">
              <a:rPr lang="en-US" altLang="zh-TW" b="0" smtClean="0">
                <a:ea typeface="新細明體" panose="02020500000000000000" pitchFamily="18" charset="-120"/>
              </a:rPr>
              <a:pPr/>
              <a:t>44</a:t>
            </a:fld>
            <a:endParaRPr lang="en-US" altLang="zh-TW" b="0">
              <a:ea typeface="新細明體" panose="02020500000000000000" pitchFamily="18" charset="-120"/>
            </a:endParaRPr>
          </a:p>
        </p:txBody>
      </p:sp>
      <p:sp>
        <p:nvSpPr>
          <p:cNvPr id="89092" name="Text Box 2">
            <a:extLst>
              <a:ext uri="{FF2B5EF4-FFF2-40B4-BE49-F238E27FC236}">
                <a16:creationId xmlns:a16="http://schemas.microsoft.com/office/drawing/2014/main" id="{F5A9321E-F042-4F91-8895-313688005273}"/>
              </a:ext>
            </a:extLst>
          </p:cNvPr>
          <p:cNvSpPr txBox="1">
            <a:spLocks noChangeArrowheads="1"/>
          </p:cNvSpPr>
          <p:nvPr/>
        </p:nvSpPr>
        <p:spPr bwMode="auto">
          <a:xfrm>
            <a:off x="76200" y="696913"/>
            <a:ext cx="8839200" cy="507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50000"/>
              </a:lnSpc>
            </a:pPr>
            <a:r>
              <a:rPr lang="en-US" altLang="zh-TW" sz="2400" dirty="0">
                <a:latin typeface="Arial Unicode MS" pitchFamily="34" charset="-128"/>
                <a:ea typeface="新細明體" panose="02020500000000000000" pitchFamily="18" charset="-120"/>
              </a:rPr>
              <a:t>A packet has arrived in which the </a:t>
            </a:r>
            <a:r>
              <a:rPr lang="en-US" altLang="zh-TW" sz="2400" dirty="0">
                <a:solidFill>
                  <a:srgbClr val="C00000"/>
                </a:solidFill>
                <a:latin typeface="Arial Unicode MS" pitchFamily="34" charset="-128"/>
                <a:ea typeface="新細明體" panose="02020500000000000000" pitchFamily="18" charset="-120"/>
              </a:rPr>
              <a:t>offset value is 100</a:t>
            </a:r>
            <a:r>
              <a:rPr lang="en-US" altLang="zh-TW" sz="2400" dirty="0">
                <a:latin typeface="Arial Unicode MS" pitchFamily="34" charset="-128"/>
                <a:ea typeface="新細明體" panose="02020500000000000000" pitchFamily="18" charset="-120"/>
              </a:rPr>
              <a:t>, the value of </a:t>
            </a:r>
            <a:r>
              <a:rPr lang="en-US" altLang="zh-TW" sz="2400" dirty="0">
                <a:solidFill>
                  <a:srgbClr val="002060"/>
                </a:solidFill>
                <a:latin typeface="Arial Unicode MS" pitchFamily="34" charset="-128"/>
                <a:ea typeface="新細明體" panose="02020500000000000000" pitchFamily="18" charset="-120"/>
              </a:rPr>
              <a:t>HLEN is 5 </a:t>
            </a:r>
            <a:r>
              <a:rPr lang="en-US" altLang="zh-TW" sz="2400" dirty="0">
                <a:latin typeface="Arial Unicode MS" pitchFamily="34" charset="-128"/>
                <a:ea typeface="新細明體" panose="02020500000000000000" pitchFamily="18" charset="-120"/>
              </a:rPr>
              <a:t>and the value of the </a:t>
            </a:r>
            <a:r>
              <a:rPr lang="en-US" altLang="zh-TW" sz="2400" dirty="0">
                <a:solidFill>
                  <a:srgbClr val="FF0000"/>
                </a:solidFill>
                <a:latin typeface="Arial Unicode MS" pitchFamily="34" charset="-128"/>
                <a:ea typeface="新細明體" panose="02020500000000000000" pitchFamily="18" charset="-120"/>
              </a:rPr>
              <a:t>total length field is 100</a:t>
            </a:r>
            <a:r>
              <a:rPr lang="en-US" altLang="zh-TW" sz="2400" dirty="0">
                <a:latin typeface="Arial Unicode MS" pitchFamily="34" charset="-128"/>
                <a:ea typeface="新細明體" panose="02020500000000000000" pitchFamily="18" charset="-120"/>
              </a:rPr>
              <a:t>. What is the </a:t>
            </a:r>
            <a:r>
              <a:rPr lang="en-US" altLang="zh-TW" sz="2400" dirty="0">
                <a:solidFill>
                  <a:srgbClr val="FF0000"/>
                </a:solidFill>
                <a:latin typeface="Arial Unicode MS" pitchFamily="34" charset="-128"/>
                <a:ea typeface="新細明體" panose="02020500000000000000" pitchFamily="18" charset="-120"/>
              </a:rPr>
              <a:t>number of</a:t>
            </a:r>
            <a:r>
              <a:rPr lang="en-US" altLang="zh-TW" sz="2400" dirty="0">
                <a:latin typeface="Arial Unicode MS" pitchFamily="34" charset="-128"/>
                <a:ea typeface="新細明體" panose="02020500000000000000" pitchFamily="18" charset="-120"/>
              </a:rPr>
              <a:t> the </a:t>
            </a:r>
            <a:r>
              <a:rPr lang="en-US" altLang="zh-TW" sz="2400" dirty="0">
                <a:solidFill>
                  <a:srgbClr val="660066"/>
                </a:solidFill>
                <a:latin typeface="Arial Unicode MS" pitchFamily="34" charset="-128"/>
                <a:ea typeface="新細明體" panose="02020500000000000000" pitchFamily="18" charset="-120"/>
              </a:rPr>
              <a:t>first byte </a:t>
            </a:r>
            <a:r>
              <a:rPr lang="en-US" altLang="zh-TW" sz="2400" dirty="0">
                <a:latin typeface="Arial Unicode MS" pitchFamily="34" charset="-128"/>
                <a:ea typeface="新細明體" panose="02020500000000000000" pitchFamily="18" charset="-120"/>
              </a:rPr>
              <a:t>and the </a:t>
            </a:r>
            <a:r>
              <a:rPr lang="en-US" altLang="zh-TW" sz="2400" dirty="0">
                <a:solidFill>
                  <a:schemeClr val="tx2"/>
                </a:solidFill>
                <a:latin typeface="Arial Unicode MS" pitchFamily="34" charset="-128"/>
                <a:ea typeface="新細明體" panose="02020500000000000000" pitchFamily="18" charset="-120"/>
              </a:rPr>
              <a:t>last byte?</a:t>
            </a:r>
          </a:p>
          <a:p>
            <a:pPr algn="just">
              <a:lnSpc>
                <a:spcPct val="150000"/>
              </a:lnSpc>
            </a:pPr>
            <a:endParaRPr lang="en-US" altLang="zh-TW" sz="2400" dirty="0">
              <a:latin typeface="Arial Unicode MS" pitchFamily="34" charset="-128"/>
              <a:ea typeface="新細明體" panose="02020500000000000000" pitchFamily="18" charset="-120"/>
            </a:endParaRPr>
          </a:p>
          <a:p>
            <a:pPr algn="just">
              <a:lnSpc>
                <a:spcPct val="150000"/>
              </a:lnSpc>
            </a:pPr>
            <a:r>
              <a:rPr lang="en-US" altLang="zh-TW" sz="2400" i="1" dirty="0">
                <a:solidFill>
                  <a:schemeClr val="hlink"/>
                </a:solidFill>
                <a:latin typeface="Arial Unicode MS" pitchFamily="34" charset="-128"/>
                <a:ea typeface="新細明體" panose="02020500000000000000" pitchFamily="18" charset="-120"/>
              </a:rPr>
              <a:t>Solution</a:t>
            </a:r>
          </a:p>
          <a:p>
            <a:pPr algn="just">
              <a:lnSpc>
                <a:spcPct val="150000"/>
              </a:lnSpc>
            </a:pPr>
            <a:r>
              <a:rPr lang="en-US" altLang="zh-TW" sz="2400" dirty="0">
                <a:latin typeface="Arial Unicode MS" pitchFamily="34" charset="-128"/>
                <a:ea typeface="新細明體" panose="02020500000000000000" pitchFamily="18" charset="-120"/>
              </a:rPr>
              <a:t>The </a:t>
            </a:r>
            <a:r>
              <a:rPr lang="en-US" altLang="zh-TW" sz="2400" dirty="0">
                <a:solidFill>
                  <a:srgbClr val="660066"/>
                </a:solidFill>
                <a:latin typeface="Arial Unicode MS" pitchFamily="34" charset="-128"/>
                <a:ea typeface="新細明體" panose="02020500000000000000" pitchFamily="18" charset="-120"/>
              </a:rPr>
              <a:t>first byte </a:t>
            </a:r>
            <a:r>
              <a:rPr lang="en-US" altLang="zh-TW" sz="2400" dirty="0">
                <a:latin typeface="Arial Unicode MS" pitchFamily="34" charset="-128"/>
                <a:ea typeface="新細明體" panose="02020500000000000000" pitchFamily="18" charset="-120"/>
              </a:rPr>
              <a:t>number is </a:t>
            </a:r>
            <a:r>
              <a:rPr lang="en-US" altLang="zh-TW" sz="2400" dirty="0">
                <a:solidFill>
                  <a:srgbClr val="C00000"/>
                </a:solidFill>
                <a:latin typeface="Arial Unicode MS" pitchFamily="34" charset="-128"/>
                <a:ea typeface="新細明體" panose="02020500000000000000" pitchFamily="18" charset="-120"/>
              </a:rPr>
              <a:t>100 × 8 = 800</a:t>
            </a:r>
            <a:r>
              <a:rPr lang="en-US" altLang="zh-TW" sz="2400" dirty="0">
                <a:latin typeface="Arial Unicode MS" pitchFamily="34" charset="-128"/>
                <a:ea typeface="新細明體" panose="02020500000000000000" pitchFamily="18" charset="-120"/>
              </a:rPr>
              <a:t>. The </a:t>
            </a:r>
            <a:r>
              <a:rPr lang="en-US" altLang="zh-TW" sz="2400" dirty="0">
                <a:solidFill>
                  <a:srgbClr val="002060"/>
                </a:solidFill>
                <a:latin typeface="Arial Unicode MS" pitchFamily="34" charset="-128"/>
                <a:ea typeface="新細明體" panose="02020500000000000000" pitchFamily="18" charset="-120"/>
              </a:rPr>
              <a:t>total length </a:t>
            </a:r>
            <a:r>
              <a:rPr lang="en-US" altLang="zh-TW" sz="2400" dirty="0">
                <a:latin typeface="Arial Unicode MS" pitchFamily="34" charset="-128"/>
                <a:ea typeface="新細明體" panose="02020500000000000000" pitchFamily="18" charset="-120"/>
              </a:rPr>
              <a:t>is </a:t>
            </a:r>
            <a:r>
              <a:rPr lang="en-US" altLang="zh-TW" sz="2400" dirty="0">
                <a:solidFill>
                  <a:srgbClr val="C00000"/>
                </a:solidFill>
                <a:latin typeface="Arial Unicode MS" pitchFamily="34" charset="-128"/>
                <a:ea typeface="新細明體" panose="02020500000000000000" pitchFamily="18" charset="-120"/>
              </a:rPr>
              <a:t>100</a:t>
            </a:r>
            <a:r>
              <a:rPr lang="en-US" altLang="zh-TW" sz="2400" dirty="0">
                <a:latin typeface="Arial Unicode MS" pitchFamily="34" charset="-128"/>
                <a:ea typeface="新細明體" panose="02020500000000000000" pitchFamily="18" charset="-120"/>
              </a:rPr>
              <a:t> bytes and the </a:t>
            </a:r>
            <a:r>
              <a:rPr lang="en-US" altLang="zh-TW" sz="2400" dirty="0">
                <a:solidFill>
                  <a:srgbClr val="C00000"/>
                </a:solidFill>
                <a:latin typeface="Arial Unicode MS" pitchFamily="34" charset="-128"/>
                <a:ea typeface="新細明體" panose="02020500000000000000" pitchFamily="18" charset="-120"/>
              </a:rPr>
              <a:t>header length is 20 </a:t>
            </a:r>
            <a:r>
              <a:rPr lang="en-US" altLang="zh-TW" sz="2400" dirty="0">
                <a:latin typeface="Arial Unicode MS" pitchFamily="34" charset="-128"/>
                <a:ea typeface="新細明體" panose="02020500000000000000" pitchFamily="18" charset="-120"/>
              </a:rPr>
              <a:t>bytes (</a:t>
            </a:r>
            <a:r>
              <a:rPr lang="en-US" altLang="zh-TW" sz="2400" dirty="0">
                <a:solidFill>
                  <a:schemeClr val="tx2"/>
                </a:solidFill>
                <a:latin typeface="Arial Unicode MS" pitchFamily="34" charset="-128"/>
                <a:ea typeface="新細明體" panose="02020500000000000000" pitchFamily="18" charset="-120"/>
              </a:rPr>
              <a:t>5 × 4</a:t>
            </a:r>
            <a:r>
              <a:rPr lang="en-US" altLang="zh-TW" sz="2400" dirty="0">
                <a:latin typeface="Arial Unicode MS" pitchFamily="34" charset="-128"/>
                <a:ea typeface="新細明體" panose="02020500000000000000" pitchFamily="18" charset="-120"/>
              </a:rPr>
              <a:t>), which means that there are </a:t>
            </a:r>
            <a:r>
              <a:rPr lang="en-US" altLang="zh-TW" sz="2400" dirty="0">
                <a:solidFill>
                  <a:schemeClr val="tx2"/>
                </a:solidFill>
                <a:latin typeface="Arial Unicode MS" pitchFamily="34" charset="-128"/>
                <a:ea typeface="新細明體" panose="02020500000000000000" pitchFamily="18" charset="-120"/>
              </a:rPr>
              <a:t>80 bytes data in this datagram</a:t>
            </a:r>
            <a:r>
              <a:rPr lang="en-US" altLang="zh-TW" sz="2400" dirty="0">
                <a:latin typeface="Arial Unicode MS" pitchFamily="34" charset="-128"/>
                <a:ea typeface="新細明體" panose="02020500000000000000" pitchFamily="18" charset="-120"/>
              </a:rPr>
              <a:t>. If the </a:t>
            </a:r>
            <a:r>
              <a:rPr lang="en-US" altLang="zh-TW" sz="2400" dirty="0">
                <a:solidFill>
                  <a:srgbClr val="C00000"/>
                </a:solidFill>
                <a:latin typeface="Arial Unicode MS" pitchFamily="34" charset="-128"/>
                <a:ea typeface="新細明體" panose="02020500000000000000" pitchFamily="18" charset="-120"/>
              </a:rPr>
              <a:t>first byte number </a:t>
            </a:r>
            <a:r>
              <a:rPr lang="en-US" altLang="zh-TW" sz="2400" dirty="0">
                <a:latin typeface="Arial Unicode MS" pitchFamily="34" charset="-128"/>
                <a:ea typeface="新細明體" panose="02020500000000000000" pitchFamily="18" charset="-120"/>
              </a:rPr>
              <a:t>is </a:t>
            </a:r>
            <a:r>
              <a:rPr lang="en-US" altLang="zh-TW" sz="2400" dirty="0">
                <a:solidFill>
                  <a:srgbClr val="FF0000"/>
                </a:solidFill>
                <a:latin typeface="Arial Unicode MS" pitchFamily="34" charset="-128"/>
                <a:ea typeface="新細明體" panose="02020500000000000000" pitchFamily="18" charset="-120"/>
              </a:rPr>
              <a:t>800</a:t>
            </a:r>
            <a:r>
              <a:rPr lang="en-US" altLang="zh-TW" sz="2400" dirty="0">
                <a:latin typeface="Arial Unicode MS" pitchFamily="34" charset="-128"/>
                <a:ea typeface="新細明體" panose="02020500000000000000" pitchFamily="18" charset="-120"/>
              </a:rPr>
              <a:t>, the </a:t>
            </a:r>
            <a:r>
              <a:rPr lang="en-US" altLang="zh-TW" sz="2400" dirty="0">
                <a:solidFill>
                  <a:srgbClr val="C00000"/>
                </a:solidFill>
                <a:latin typeface="Arial Unicode MS" pitchFamily="34" charset="-128"/>
                <a:ea typeface="新細明體" panose="02020500000000000000" pitchFamily="18" charset="-120"/>
              </a:rPr>
              <a:t>last byte number </a:t>
            </a:r>
            <a:r>
              <a:rPr lang="en-US" altLang="zh-TW" sz="2400" dirty="0">
                <a:latin typeface="Arial Unicode MS" pitchFamily="34" charset="-128"/>
                <a:ea typeface="新細明體" panose="02020500000000000000" pitchFamily="18" charset="-120"/>
              </a:rPr>
              <a:t>must be </a:t>
            </a:r>
            <a:r>
              <a:rPr lang="en-US" altLang="zh-TW" sz="2400" dirty="0">
                <a:solidFill>
                  <a:srgbClr val="FF0000"/>
                </a:solidFill>
                <a:latin typeface="Arial Unicode MS" pitchFamily="34" charset="-128"/>
                <a:ea typeface="新細明體" panose="02020500000000000000" pitchFamily="18" charset="-120"/>
              </a:rPr>
              <a:t>879</a:t>
            </a:r>
            <a:r>
              <a:rPr lang="en-US" altLang="zh-TW" sz="2400" dirty="0">
                <a:latin typeface="Arial Unicode MS" pitchFamily="34" charset="-128"/>
                <a:ea typeface="新細明體" panose="02020500000000000000" pitchFamily="18" charset="-120"/>
              </a:rPr>
              <a:t>.</a:t>
            </a:r>
          </a:p>
        </p:txBody>
      </p:sp>
      <p:grpSp>
        <p:nvGrpSpPr>
          <p:cNvPr id="89093" name="Group 3">
            <a:extLst>
              <a:ext uri="{FF2B5EF4-FFF2-40B4-BE49-F238E27FC236}">
                <a16:creationId xmlns:a16="http://schemas.microsoft.com/office/drawing/2014/main" id="{D142D490-B61E-4523-8070-C458B8549B2C}"/>
              </a:ext>
            </a:extLst>
          </p:cNvPr>
          <p:cNvGrpSpPr>
            <a:grpSpLocks/>
          </p:cNvGrpSpPr>
          <p:nvPr/>
        </p:nvGrpSpPr>
        <p:grpSpPr bwMode="auto">
          <a:xfrm>
            <a:off x="0" y="0"/>
            <a:ext cx="9144000" cy="609600"/>
            <a:chOff x="0" y="2448"/>
            <a:chExt cx="5760" cy="384"/>
          </a:xfrm>
        </p:grpSpPr>
        <p:sp>
          <p:nvSpPr>
            <p:cNvPr id="89094" name="Rectangle 4">
              <a:extLst>
                <a:ext uri="{FF2B5EF4-FFF2-40B4-BE49-F238E27FC236}">
                  <a16:creationId xmlns:a16="http://schemas.microsoft.com/office/drawing/2014/main" id="{C81071B1-18DB-4168-B986-6E1CB65529E5}"/>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54693" name="Text Box 5">
              <a:extLst>
                <a:ext uri="{FF2B5EF4-FFF2-40B4-BE49-F238E27FC236}">
                  <a16:creationId xmlns:a16="http://schemas.microsoft.com/office/drawing/2014/main" id="{37DD24C1-270D-4344-AB67-0205A425D53F}"/>
                </a:ext>
              </a:extLst>
            </p:cNvPr>
            <p:cNvSpPr txBox="1">
              <a:spLocks noChangeArrowheads="1"/>
            </p:cNvSpPr>
            <p:nvPr/>
          </p:nvSpPr>
          <p:spPr bwMode="auto">
            <a:xfrm>
              <a:off x="0" y="2448"/>
              <a:ext cx="1467"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charset="-120"/>
                </a:rPr>
                <a:t>Example</a:t>
              </a:r>
              <a:r>
                <a:rPr lang="en-US" altLang="zh-TW" sz="3200">
                  <a:solidFill>
                    <a:schemeClr val="bg1"/>
                  </a:solidFill>
                  <a:latin typeface="Times New Roman" panose="02020603050405020304" pitchFamily="18" charset="0"/>
                  <a:ea typeface="新細明體" charset="-120"/>
                </a:rPr>
                <a:t> 7.9</a:t>
              </a:r>
              <a:endParaRPr lang="en-US" altLang="zh-TW" sz="3200" i="1">
                <a:solidFill>
                  <a:schemeClr val="bg1"/>
                </a:solidFill>
                <a:latin typeface="Times New Roman" panose="02020603050405020304" pitchFamily="18" charset="0"/>
                <a:ea typeface="新細明體" charset="-12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09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Footer Placeholder 1">
            <a:extLst>
              <a:ext uri="{FF2B5EF4-FFF2-40B4-BE49-F238E27FC236}">
                <a16:creationId xmlns:a16="http://schemas.microsoft.com/office/drawing/2014/main" id="{5137D158-C59F-403B-8BD6-425D25061FAB}"/>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91139" name="Slide Number Placeholder 2">
            <a:extLst>
              <a:ext uri="{FF2B5EF4-FFF2-40B4-BE49-F238E27FC236}">
                <a16:creationId xmlns:a16="http://schemas.microsoft.com/office/drawing/2014/main" id="{F18FF58C-6E96-4C52-8713-6E6633D65FA7}"/>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06C110C-8CD9-4098-8FA8-50A0090D85A4}" type="slidenum">
              <a:rPr lang="en-US" altLang="zh-TW" b="0" smtClean="0">
                <a:ea typeface="新細明體" panose="02020500000000000000" pitchFamily="18" charset="-120"/>
              </a:rPr>
              <a:pPr/>
              <a:t>45</a:t>
            </a:fld>
            <a:endParaRPr lang="en-US" altLang="zh-TW" b="0">
              <a:ea typeface="新細明體" panose="02020500000000000000" pitchFamily="18" charset="-120"/>
            </a:endParaRPr>
          </a:p>
        </p:txBody>
      </p:sp>
      <p:sp>
        <p:nvSpPr>
          <p:cNvPr id="91140" name="Rectangle 3">
            <a:extLst>
              <a:ext uri="{FF2B5EF4-FFF2-40B4-BE49-F238E27FC236}">
                <a16:creationId xmlns:a16="http://schemas.microsoft.com/office/drawing/2014/main" id="{66301272-2E3E-4180-9C2F-FC3DEFEAADDD}"/>
              </a:ext>
            </a:extLst>
          </p:cNvPr>
          <p:cNvSpPr>
            <a:spLocks noChangeArrowheads="1"/>
          </p:cNvSpPr>
          <p:nvPr/>
        </p:nvSpPr>
        <p:spPr bwMode="auto">
          <a:xfrm>
            <a:off x="457200" y="1143000"/>
            <a:ext cx="8175625" cy="4060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lnSpc>
                <a:spcPct val="150000"/>
              </a:lnSpc>
            </a:pPr>
            <a:r>
              <a:rPr lang="en-US" altLang="en-US" sz="2500" dirty="0">
                <a:latin typeface="Segoe UI Semibold" panose="020B0702040204020203" pitchFamily="34" charset="0"/>
                <a:cs typeface="Segoe UI Semibold" panose="020B0702040204020203" pitchFamily="34" charset="0"/>
              </a:rPr>
              <a:t>Suppose a </a:t>
            </a:r>
            <a:r>
              <a:rPr lang="en-US" altLang="en-US" sz="2500" dirty="0">
                <a:solidFill>
                  <a:srgbClr val="CF1729"/>
                </a:solidFill>
                <a:latin typeface="Segoe UI Semibold" panose="020B0702040204020203" pitchFamily="34" charset="0"/>
                <a:cs typeface="Segoe UI Semibold" panose="020B0702040204020203" pitchFamily="34" charset="0"/>
              </a:rPr>
              <a:t>TCP message</a:t>
            </a:r>
            <a:r>
              <a:rPr lang="en-US" altLang="en-US" sz="2500" dirty="0">
                <a:latin typeface="Segoe UI Semibold" panose="020B0702040204020203" pitchFamily="34" charset="0"/>
                <a:cs typeface="Segoe UI Semibold" panose="020B0702040204020203" pitchFamily="34" charset="0"/>
              </a:rPr>
              <a:t> that contains </a:t>
            </a:r>
            <a:r>
              <a:rPr lang="en-US" altLang="en-US" sz="2500" dirty="0">
                <a:solidFill>
                  <a:srgbClr val="CF1729"/>
                </a:solidFill>
                <a:latin typeface="Segoe UI Semibold" panose="020B0702040204020203" pitchFamily="34" charset="0"/>
                <a:cs typeface="Segoe UI Semibold" panose="020B0702040204020203" pitchFamily="34" charset="0"/>
              </a:rPr>
              <a:t>2048</a:t>
            </a:r>
            <a:r>
              <a:rPr lang="en-US" altLang="en-US" sz="2500" dirty="0">
                <a:latin typeface="Segoe UI Semibold" panose="020B0702040204020203" pitchFamily="34" charset="0"/>
                <a:cs typeface="Segoe UI Semibold" panose="020B0702040204020203" pitchFamily="34" charset="0"/>
              </a:rPr>
              <a:t> Bytes of </a:t>
            </a:r>
            <a:r>
              <a:rPr lang="en-US" altLang="en-US" sz="2500" dirty="0">
                <a:solidFill>
                  <a:srgbClr val="CF1729"/>
                </a:solidFill>
                <a:latin typeface="Segoe UI Semibold" panose="020B0702040204020203" pitchFamily="34" charset="0"/>
                <a:cs typeface="Segoe UI Semibold" panose="020B0702040204020203" pitchFamily="34" charset="0"/>
              </a:rPr>
              <a:t>Data</a:t>
            </a:r>
            <a:r>
              <a:rPr lang="en-US" altLang="en-US" sz="2500" dirty="0">
                <a:latin typeface="Segoe UI Semibold" panose="020B0702040204020203" pitchFamily="34" charset="0"/>
                <a:cs typeface="Segoe UI Semibold" panose="020B0702040204020203" pitchFamily="34" charset="0"/>
              </a:rPr>
              <a:t> and </a:t>
            </a:r>
            <a:r>
              <a:rPr lang="en-US" altLang="en-US" sz="2500" dirty="0">
                <a:solidFill>
                  <a:srgbClr val="CF1729"/>
                </a:solidFill>
                <a:latin typeface="Segoe UI Semibold" panose="020B0702040204020203" pitchFamily="34" charset="0"/>
                <a:cs typeface="Segoe UI Semibold" panose="020B0702040204020203" pitchFamily="34" charset="0"/>
              </a:rPr>
              <a:t>20</a:t>
            </a:r>
            <a:r>
              <a:rPr lang="en-US" altLang="en-US" sz="2500" dirty="0">
                <a:latin typeface="Segoe UI Semibold" panose="020B0702040204020203" pitchFamily="34" charset="0"/>
                <a:cs typeface="Segoe UI Semibold" panose="020B0702040204020203" pitchFamily="34" charset="0"/>
              </a:rPr>
              <a:t> bytes of </a:t>
            </a:r>
            <a:r>
              <a:rPr lang="en-US" altLang="en-US" sz="2500" dirty="0">
                <a:solidFill>
                  <a:srgbClr val="CF1729"/>
                </a:solidFill>
                <a:latin typeface="Segoe UI Semibold" panose="020B0702040204020203" pitchFamily="34" charset="0"/>
                <a:cs typeface="Segoe UI Semibold" panose="020B0702040204020203" pitchFamily="34" charset="0"/>
              </a:rPr>
              <a:t>TCP header </a:t>
            </a:r>
            <a:r>
              <a:rPr lang="en-US" altLang="en-US" sz="2500" dirty="0">
                <a:latin typeface="Segoe UI Semibold" panose="020B0702040204020203" pitchFamily="34" charset="0"/>
                <a:cs typeface="Segoe UI Semibold" panose="020B0702040204020203" pitchFamily="34" charset="0"/>
              </a:rPr>
              <a:t>is passed to IP for delivery across two network. If the network has a </a:t>
            </a:r>
            <a:r>
              <a:rPr lang="en-US" altLang="en-US" sz="2500" dirty="0">
                <a:solidFill>
                  <a:srgbClr val="CF1729"/>
                </a:solidFill>
                <a:latin typeface="Segoe UI Semibold" panose="020B0702040204020203" pitchFamily="34" charset="0"/>
                <a:cs typeface="Segoe UI Semibold" panose="020B0702040204020203" pitchFamily="34" charset="0"/>
              </a:rPr>
              <a:t>MTU of 1024 </a:t>
            </a:r>
            <a:r>
              <a:rPr lang="en-US" altLang="en-US" sz="2500" dirty="0">
                <a:latin typeface="Segoe UI Semibold" panose="020B0702040204020203" pitchFamily="34" charset="0"/>
                <a:cs typeface="Segoe UI Semibold" panose="020B0702040204020203" pitchFamily="34" charset="0"/>
              </a:rPr>
              <a:t>bytes, find the sizes of offsets of each fragments and data byte numbers in each fragment. Assume </a:t>
            </a:r>
            <a:r>
              <a:rPr lang="en-US" altLang="en-US" sz="2500" dirty="0">
                <a:solidFill>
                  <a:srgbClr val="C00000"/>
                </a:solidFill>
                <a:latin typeface="Segoe UI Semibold" panose="020B0702040204020203" pitchFamily="34" charset="0"/>
                <a:cs typeface="Segoe UI Semibold" panose="020B0702040204020203" pitchFamily="34" charset="0"/>
              </a:rPr>
              <a:t>IP header </a:t>
            </a:r>
            <a:r>
              <a:rPr lang="en-US" altLang="en-US" sz="2500" dirty="0">
                <a:latin typeface="Segoe UI Semibold" panose="020B0702040204020203" pitchFamily="34" charset="0"/>
                <a:cs typeface="Segoe UI Semibold" panose="020B0702040204020203" pitchFamily="34" charset="0"/>
              </a:rPr>
              <a:t>is </a:t>
            </a:r>
            <a:r>
              <a:rPr lang="en-US" altLang="en-US" sz="2500" dirty="0">
                <a:solidFill>
                  <a:srgbClr val="C00000"/>
                </a:solidFill>
                <a:latin typeface="Segoe UI Semibold" panose="020B0702040204020203" pitchFamily="34" charset="0"/>
                <a:cs typeface="Segoe UI Semibold" panose="020B0702040204020203" pitchFamily="34" charset="0"/>
              </a:rPr>
              <a:t>20</a:t>
            </a:r>
            <a:r>
              <a:rPr lang="en-US" altLang="en-US" sz="2500" dirty="0">
                <a:latin typeface="Segoe UI Semibold" panose="020B0702040204020203" pitchFamily="34" charset="0"/>
                <a:cs typeface="Segoe UI Semibold" panose="020B0702040204020203" pitchFamily="34" charset="0"/>
              </a:rPr>
              <a:t> byte(no options) and identification field value is </a:t>
            </a:r>
            <a:r>
              <a:rPr lang="en-US" altLang="en-US" sz="2500" dirty="0">
                <a:solidFill>
                  <a:srgbClr val="FF0000"/>
                </a:solidFill>
                <a:latin typeface="Segoe UI Semibold" panose="020B0702040204020203" pitchFamily="34" charset="0"/>
                <a:cs typeface="Segoe UI Semibold" panose="020B0702040204020203" pitchFamily="34" charset="0"/>
              </a:rPr>
              <a:t>15681</a:t>
            </a:r>
            <a:r>
              <a:rPr lang="en-US" altLang="en-US" sz="2500" dirty="0">
                <a:latin typeface="Segoe UI Semibold" panose="020B0702040204020203" pitchFamily="34" charset="0"/>
                <a:cs typeface="Segoe UI Semibold" panose="020B0702040204020203" pitchFamily="34" charset="0"/>
              </a:rPr>
              <a:t>.</a:t>
            </a:r>
          </a:p>
        </p:txBody>
      </p:sp>
      <p:sp>
        <p:nvSpPr>
          <p:cNvPr id="2" name="Rectangle 1">
            <a:extLst>
              <a:ext uri="{FF2B5EF4-FFF2-40B4-BE49-F238E27FC236}">
                <a16:creationId xmlns:a16="http://schemas.microsoft.com/office/drawing/2014/main" id="{AD26B160-5CD0-4714-913B-54ACB878DEB1}"/>
              </a:ext>
            </a:extLst>
          </p:cNvPr>
          <p:cNvSpPr/>
          <p:nvPr/>
        </p:nvSpPr>
        <p:spPr>
          <a:xfrm>
            <a:off x="457200" y="197831"/>
            <a:ext cx="1686680" cy="523220"/>
          </a:xfrm>
          <a:prstGeom prst="rect">
            <a:avLst/>
          </a:prstGeom>
        </p:spPr>
        <p:txBody>
          <a:bodyPr wrap="none">
            <a:spAutoFit/>
          </a:bodyPr>
          <a:lstStyle/>
          <a:p>
            <a:r>
              <a:rPr lang="en-US" sz="2800" dirty="0">
                <a:solidFill>
                  <a:srgbClr val="C00000"/>
                </a:solidFill>
              </a:rPr>
              <a:t>Exercise</a:t>
            </a:r>
            <a:endParaRPr lang="en-IN" sz="2800" dirty="0">
              <a:solidFill>
                <a:srgbClr val="C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ooter Placeholder 1">
            <a:extLst>
              <a:ext uri="{FF2B5EF4-FFF2-40B4-BE49-F238E27FC236}">
                <a16:creationId xmlns:a16="http://schemas.microsoft.com/office/drawing/2014/main" id="{F43FA0E3-3586-44F0-AD4D-01FB8768EF5C}"/>
              </a:ext>
            </a:extLst>
          </p:cNvPr>
          <p:cNvSpPr>
            <a:spLocks noGrp="1"/>
          </p:cNvSpPr>
          <p:nvPr>
            <p:ph type="ftr" sz="quarter" idx="10"/>
          </p:nvPr>
        </p:nvSpPr>
        <p:spPr>
          <a:xfrm>
            <a:off x="76200" y="6400800"/>
            <a:ext cx="2895600" cy="457200"/>
          </a:xfrm>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92163" name="Slide Number Placeholder 2">
            <a:extLst>
              <a:ext uri="{FF2B5EF4-FFF2-40B4-BE49-F238E27FC236}">
                <a16:creationId xmlns:a16="http://schemas.microsoft.com/office/drawing/2014/main" id="{A1C452C0-F00B-4895-8536-46F821A1C020}"/>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1FD1F90-8594-443E-9E52-27C6381DCCBB}" type="slidenum">
              <a:rPr lang="en-US" altLang="zh-TW" b="0" smtClean="0">
                <a:ea typeface="新細明體" panose="02020500000000000000" pitchFamily="18" charset="-120"/>
              </a:rPr>
              <a:pPr/>
              <a:t>46</a:t>
            </a:fld>
            <a:endParaRPr lang="en-US" altLang="zh-TW" b="0">
              <a:ea typeface="新細明體" panose="02020500000000000000" pitchFamily="18" charset="-120"/>
            </a:endParaRPr>
          </a:p>
        </p:txBody>
      </p:sp>
      <p:sp>
        <p:nvSpPr>
          <p:cNvPr id="92164" name="Rectangle 3">
            <a:extLst>
              <a:ext uri="{FF2B5EF4-FFF2-40B4-BE49-F238E27FC236}">
                <a16:creationId xmlns:a16="http://schemas.microsoft.com/office/drawing/2014/main" id="{84CDEBEA-B331-4EC6-BF30-E2D8C31680FF}"/>
              </a:ext>
            </a:extLst>
          </p:cNvPr>
          <p:cNvSpPr>
            <a:spLocks noChangeArrowheads="1"/>
          </p:cNvSpPr>
          <p:nvPr/>
        </p:nvSpPr>
        <p:spPr bwMode="auto">
          <a:xfrm>
            <a:off x="228600" y="46038"/>
            <a:ext cx="8534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en-US" dirty="0">
                <a:latin typeface="Segoe UI Semibold" panose="020B0702040204020203" pitchFamily="34" charset="0"/>
                <a:cs typeface="Segoe UI Semibold" panose="020B0702040204020203" pitchFamily="34" charset="0"/>
              </a:rPr>
              <a:t>Suppose a TCP message that contains 2048 Bytes of Data and 20 bytes of TCP header is passed to IP for delivery across two network. If the network has a </a:t>
            </a:r>
            <a:r>
              <a:rPr lang="en-US" altLang="en-US" dirty="0">
                <a:solidFill>
                  <a:srgbClr val="C00000"/>
                </a:solidFill>
                <a:latin typeface="Segoe UI Semibold" panose="020B0702040204020203" pitchFamily="34" charset="0"/>
                <a:cs typeface="Segoe UI Semibold" panose="020B0702040204020203" pitchFamily="34" charset="0"/>
              </a:rPr>
              <a:t>MTU</a:t>
            </a:r>
            <a:r>
              <a:rPr lang="en-US" altLang="en-US" dirty="0">
                <a:latin typeface="Segoe UI Semibold" panose="020B0702040204020203" pitchFamily="34" charset="0"/>
                <a:cs typeface="Segoe UI Semibold" panose="020B0702040204020203" pitchFamily="34" charset="0"/>
              </a:rPr>
              <a:t> of </a:t>
            </a:r>
            <a:r>
              <a:rPr lang="en-US" altLang="en-US" dirty="0">
                <a:solidFill>
                  <a:srgbClr val="C00000"/>
                </a:solidFill>
                <a:latin typeface="Segoe UI Semibold" panose="020B0702040204020203" pitchFamily="34" charset="0"/>
                <a:cs typeface="Segoe UI Semibold" panose="020B0702040204020203" pitchFamily="34" charset="0"/>
              </a:rPr>
              <a:t>1024</a:t>
            </a:r>
            <a:r>
              <a:rPr lang="en-US" altLang="en-US" dirty="0">
                <a:latin typeface="Segoe UI Semibold" panose="020B0702040204020203" pitchFamily="34" charset="0"/>
                <a:cs typeface="Segoe UI Semibold" panose="020B0702040204020203" pitchFamily="34" charset="0"/>
              </a:rPr>
              <a:t> bytes, find the sizes of offsets of each fragments and data bye numbers in each fragment. Assume IP header is 20 byte.</a:t>
            </a:r>
          </a:p>
        </p:txBody>
      </p:sp>
      <p:sp>
        <p:nvSpPr>
          <p:cNvPr id="5" name="Rectangle 4">
            <a:extLst>
              <a:ext uri="{FF2B5EF4-FFF2-40B4-BE49-F238E27FC236}">
                <a16:creationId xmlns:a16="http://schemas.microsoft.com/office/drawing/2014/main" id="{C59C1070-064B-4415-A99D-940C3BC1E4BC}"/>
              </a:ext>
            </a:extLst>
          </p:cNvPr>
          <p:cNvSpPr/>
          <p:nvPr/>
        </p:nvSpPr>
        <p:spPr>
          <a:xfrm>
            <a:off x="76200" y="1319213"/>
            <a:ext cx="9067800" cy="5146675"/>
          </a:xfrm>
          <a:prstGeom prst="rect">
            <a:avLst/>
          </a:prstGeom>
        </p:spPr>
        <p:txBody>
          <a:bodyPr>
            <a:spAutoFit/>
          </a:bodyPr>
          <a:lstStyle/>
          <a:p>
            <a:pPr>
              <a:defRPr/>
            </a:pPr>
            <a:r>
              <a:rPr lang="en-US" dirty="0">
                <a:solidFill>
                  <a:srgbClr val="FF0000"/>
                </a:solidFill>
                <a:latin typeface="Segoe UI Semibold" panose="020B0702040204020203" pitchFamily="34" charset="0"/>
                <a:cs typeface="Segoe UI Semibold" panose="020B0702040204020203" pitchFamily="34" charset="0"/>
              </a:rPr>
              <a:t>Solution: </a:t>
            </a:r>
            <a:r>
              <a:rPr lang="en-US" dirty="0">
                <a:solidFill>
                  <a:srgbClr val="C00000"/>
                </a:solidFill>
                <a:latin typeface="Segoe UI Semibold" panose="020B0702040204020203" pitchFamily="34" charset="0"/>
                <a:cs typeface="Segoe UI Semibold" panose="020B0702040204020203" pitchFamily="34" charset="0"/>
              </a:rPr>
              <a:t>IP</a:t>
            </a:r>
            <a:r>
              <a:rPr lang="en-US" dirty="0">
                <a:solidFill>
                  <a:srgbClr val="C00000"/>
                </a:solidFill>
              </a:rPr>
              <a:t> </a:t>
            </a:r>
            <a:r>
              <a:rPr lang="en-US" dirty="0">
                <a:solidFill>
                  <a:srgbClr val="C00000"/>
                </a:solidFill>
                <a:latin typeface="Segoe UI Semibold" panose="020B0702040204020203" pitchFamily="34" charset="0"/>
                <a:cs typeface="Segoe UI Semibold" panose="020B0702040204020203" pitchFamily="34" charset="0"/>
              </a:rPr>
              <a:t>datagram size </a:t>
            </a:r>
            <a:r>
              <a:rPr lang="en-US" dirty="0">
                <a:latin typeface="Segoe UI Semibold" panose="020B0702040204020203" pitchFamily="34" charset="0"/>
                <a:cs typeface="Segoe UI Semibold" panose="020B0702040204020203" pitchFamily="34" charset="0"/>
              </a:rPr>
              <a:t>=2048+20(TCP header)+20(IP header)=</a:t>
            </a:r>
            <a:r>
              <a:rPr lang="en-US" dirty="0">
                <a:solidFill>
                  <a:srgbClr val="C00000"/>
                </a:solidFill>
                <a:latin typeface="Segoe UI Semibold" panose="020B0702040204020203" pitchFamily="34" charset="0"/>
                <a:cs typeface="Segoe UI Semibold" panose="020B0702040204020203" pitchFamily="34" charset="0"/>
              </a:rPr>
              <a:t>2088</a:t>
            </a:r>
            <a:r>
              <a:rPr lang="en-US" dirty="0">
                <a:latin typeface="Segoe UI Semibold" panose="020B0702040204020203" pitchFamily="34" charset="0"/>
                <a:cs typeface="Segoe UI Semibold" panose="020B0702040204020203" pitchFamily="34" charset="0"/>
              </a:rPr>
              <a:t> Bytes.</a:t>
            </a:r>
          </a:p>
          <a:p>
            <a:pPr>
              <a:defRPr/>
            </a:pPr>
            <a:r>
              <a:rPr lang="en-US" dirty="0">
                <a:latin typeface="Segoe UI Semibold" panose="020B0702040204020203" pitchFamily="34" charset="0"/>
                <a:cs typeface="Segoe UI Semibold" panose="020B0702040204020203" pitchFamily="34" charset="0"/>
              </a:rPr>
              <a:t>So IP payload is  2068 bytes (i.e. excluding 20 byte IP header).</a:t>
            </a:r>
          </a:p>
          <a:p>
            <a:pPr>
              <a:defRPr/>
            </a:pPr>
            <a:endParaRPr lang="en-US" sz="1050" dirty="0">
              <a:latin typeface="Segoe UI Semibold" panose="020B0702040204020203" pitchFamily="34" charset="0"/>
              <a:cs typeface="Segoe UI Semibold" panose="020B0702040204020203" pitchFamily="34" charset="0"/>
            </a:endParaRPr>
          </a:p>
          <a:p>
            <a:pPr>
              <a:defRPr/>
            </a:pPr>
            <a:r>
              <a:rPr lang="en-US" dirty="0">
                <a:latin typeface="Segoe UI Semibold" panose="020B0702040204020203" pitchFamily="34" charset="0"/>
                <a:cs typeface="Segoe UI Semibold" panose="020B0702040204020203" pitchFamily="34" charset="0"/>
              </a:rPr>
              <a:t>MTU is 1024, out of this 20 byte required for IP header attached to each fragments. So allowed </a:t>
            </a:r>
            <a:r>
              <a:rPr lang="en-US" dirty="0">
                <a:solidFill>
                  <a:srgbClr val="C00000"/>
                </a:solidFill>
                <a:latin typeface="Segoe UI Semibold" panose="020B0702040204020203" pitchFamily="34" charset="0"/>
                <a:cs typeface="Segoe UI Semibold" panose="020B0702040204020203" pitchFamily="34" charset="0"/>
              </a:rPr>
              <a:t>max IP payload </a:t>
            </a:r>
            <a:r>
              <a:rPr lang="en-US" dirty="0">
                <a:latin typeface="Segoe UI Semibold" panose="020B0702040204020203" pitchFamily="34" charset="0"/>
                <a:cs typeface="Segoe UI Semibold" panose="020B0702040204020203" pitchFamily="34" charset="0"/>
              </a:rPr>
              <a:t>fragment is 1024-20=</a:t>
            </a:r>
            <a:r>
              <a:rPr lang="en-US" dirty="0">
                <a:solidFill>
                  <a:srgbClr val="C00000"/>
                </a:solidFill>
                <a:latin typeface="Segoe UI Semibold" panose="020B0702040204020203" pitchFamily="34" charset="0"/>
                <a:cs typeface="Segoe UI Semibold" panose="020B0702040204020203" pitchFamily="34" charset="0"/>
              </a:rPr>
              <a:t>1004</a:t>
            </a:r>
            <a:r>
              <a:rPr lang="en-US" dirty="0">
                <a:latin typeface="Segoe UI Semibold" panose="020B0702040204020203" pitchFamily="34" charset="0"/>
                <a:cs typeface="Segoe UI Semibold" panose="020B0702040204020203" pitchFamily="34" charset="0"/>
              </a:rPr>
              <a:t> bytes.  </a:t>
            </a:r>
          </a:p>
          <a:p>
            <a:pPr>
              <a:defRPr/>
            </a:pPr>
            <a:r>
              <a:rPr lang="en-US" dirty="0">
                <a:solidFill>
                  <a:srgbClr val="C00000"/>
                </a:solidFill>
                <a:latin typeface="Segoe UI Semibold" panose="020B0702040204020203" pitchFamily="34" charset="0"/>
                <a:cs typeface="Segoe UI Semibold" panose="020B0702040204020203" pitchFamily="34" charset="0"/>
              </a:rPr>
              <a:t>1004 is not multiple of 8 </a:t>
            </a:r>
            <a:r>
              <a:rPr lang="en-US" dirty="0">
                <a:latin typeface="Segoe UI Semibold" panose="020B0702040204020203" pitchFamily="34" charset="0"/>
                <a:cs typeface="Segoe UI Semibold" panose="020B0702040204020203" pitchFamily="34" charset="0"/>
              </a:rPr>
              <a:t>(restriction because otherwise offsets generated may be fractional values) </a:t>
            </a:r>
          </a:p>
          <a:p>
            <a:pPr>
              <a:defRPr/>
            </a:pPr>
            <a:r>
              <a:rPr lang="en-US" dirty="0">
                <a:solidFill>
                  <a:srgbClr val="C00000"/>
                </a:solidFill>
                <a:latin typeface="Segoe UI Semibold" panose="020B0702040204020203" pitchFamily="34" charset="0"/>
                <a:cs typeface="Segoe UI Semibold" panose="020B0702040204020203" pitchFamily="34" charset="0"/>
              </a:rPr>
              <a:t>Largest possible multiple of 8, but less than </a:t>
            </a:r>
            <a:r>
              <a:rPr lang="en-US" dirty="0">
                <a:latin typeface="Segoe UI Semibold" panose="020B0702040204020203" pitchFamily="34" charset="0"/>
                <a:cs typeface="Segoe UI Semibold" panose="020B0702040204020203" pitchFamily="34" charset="0"/>
              </a:rPr>
              <a:t>1004</a:t>
            </a:r>
            <a:r>
              <a:rPr lang="en-US" dirty="0">
                <a:solidFill>
                  <a:srgbClr val="C00000"/>
                </a:solidFill>
                <a:latin typeface="Segoe UI Semibold" panose="020B0702040204020203" pitchFamily="34" charset="0"/>
                <a:cs typeface="Segoe UI Semibold" panose="020B0702040204020203" pitchFamily="34" charset="0"/>
              </a:rPr>
              <a:t> is 1000bytes</a:t>
            </a:r>
          </a:p>
          <a:p>
            <a:pPr>
              <a:defRPr/>
            </a:pPr>
            <a:r>
              <a:rPr lang="en-US" dirty="0">
                <a:latin typeface="Segoe UI Semibold" panose="020B0702040204020203" pitchFamily="34" charset="0"/>
                <a:cs typeface="Segoe UI Semibold" panose="020B0702040204020203" pitchFamily="34" charset="0"/>
              </a:rPr>
              <a:t>Number of fragments = 2068/1000=2.068</a:t>
            </a:r>
          </a:p>
          <a:p>
            <a:pPr>
              <a:defRPr/>
            </a:pPr>
            <a:r>
              <a:rPr lang="en-US" dirty="0">
                <a:latin typeface="Segoe UI Semibold" panose="020B0702040204020203" pitchFamily="34" charset="0"/>
                <a:cs typeface="Segoe UI Semibold" panose="020B0702040204020203" pitchFamily="34" charset="0"/>
              </a:rPr>
              <a:t>Means </a:t>
            </a:r>
            <a:r>
              <a:rPr lang="en-US" dirty="0">
                <a:solidFill>
                  <a:srgbClr val="C00000"/>
                </a:solidFill>
                <a:latin typeface="Segoe UI Semibold" panose="020B0702040204020203" pitchFamily="34" charset="0"/>
                <a:cs typeface="Segoe UI Semibold" panose="020B0702040204020203" pitchFamily="34" charset="0"/>
              </a:rPr>
              <a:t>2 full fragments </a:t>
            </a:r>
            <a:r>
              <a:rPr lang="en-US" dirty="0">
                <a:latin typeface="Segoe UI Semibold" panose="020B0702040204020203" pitchFamily="34" charset="0"/>
                <a:cs typeface="Segoe UI Semibold" panose="020B0702040204020203" pitchFamily="34" charset="0"/>
              </a:rPr>
              <a:t>each with 1000 payload fragment and a </a:t>
            </a:r>
            <a:r>
              <a:rPr lang="en-US" dirty="0">
                <a:solidFill>
                  <a:srgbClr val="C00000"/>
                </a:solidFill>
                <a:latin typeface="Segoe UI Semibold" panose="020B0702040204020203" pitchFamily="34" charset="0"/>
                <a:cs typeface="Segoe UI Semibold" panose="020B0702040204020203" pitchFamily="34" charset="0"/>
              </a:rPr>
              <a:t>3</a:t>
            </a:r>
            <a:r>
              <a:rPr lang="en-US" baseline="30000" dirty="0">
                <a:solidFill>
                  <a:srgbClr val="C00000"/>
                </a:solidFill>
                <a:latin typeface="Segoe UI Semibold" panose="020B0702040204020203" pitchFamily="34" charset="0"/>
                <a:cs typeface="Segoe UI Semibold" panose="020B0702040204020203" pitchFamily="34" charset="0"/>
              </a:rPr>
              <a:t>rd</a:t>
            </a:r>
            <a:r>
              <a:rPr lang="en-US" dirty="0">
                <a:solidFill>
                  <a:srgbClr val="C00000"/>
                </a:solidFill>
                <a:latin typeface="Segoe UI Semibold" panose="020B0702040204020203" pitchFamily="34" charset="0"/>
                <a:cs typeface="Segoe UI Semibold" panose="020B0702040204020203" pitchFamily="34" charset="0"/>
              </a:rPr>
              <a:t> fragment</a:t>
            </a:r>
            <a:r>
              <a:rPr lang="en-US" dirty="0">
                <a:latin typeface="Segoe UI Semibold" panose="020B0702040204020203" pitchFamily="34" charset="0"/>
                <a:cs typeface="Segoe UI Semibold" panose="020B0702040204020203" pitchFamily="34" charset="0"/>
              </a:rPr>
              <a:t>(remaining part of fragment) </a:t>
            </a:r>
            <a:r>
              <a:rPr lang="en-US" dirty="0">
                <a:solidFill>
                  <a:srgbClr val="C00000"/>
                </a:solidFill>
                <a:latin typeface="Segoe UI Semibold" panose="020B0702040204020203" pitchFamily="34" charset="0"/>
                <a:cs typeface="Segoe UI Semibold" panose="020B0702040204020203" pitchFamily="34" charset="0"/>
              </a:rPr>
              <a:t>with 68 bytes </a:t>
            </a:r>
            <a:r>
              <a:rPr lang="en-US" dirty="0">
                <a:latin typeface="Segoe UI Semibold" panose="020B0702040204020203" pitchFamily="34" charset="0"/>
                <a:cs typeface="Segoe UI Semibold" panose="020B0702040204020203" pitchFamily="34" charset="0"/>
              </a:rPr>
              <a:t>(2068-2*1000=68)</a:t>
            </a:r>
          </a:p>
          <a:p>
            <a:pPr>
              <a:defRPr/>
            </a:pPr>
            <a:endParaRPr lang="en-US" sz="1050" dirty="0">
              <a:latin typeface="Segoe UI Semibold" panose="020B0702040204020203" pitchFamily="34" charset="0"/>
              <a:cs typeface="Segoe UI Semibold" panose="020B0702040204020203" pitchFamily="34" charset="0"/>
            </a:endParaRPr>
          </a:p>
          <a:p>
            <a:pPr>
              <a:defRPr/>
            </a:pPr>
            <a:r>
              <a:rPr lang="en-US" dirty="0">
                <a:solidFill>
                  <a:srgbClr val="C00000"/>
                </a:solidFill>
                <a:latin typeface="Segoe UI Semibold" panose="020B0702040204020203" pitchFamily="34" charset="0"/>
                <a:cs typeface="Segoe UI Semibold" panose="020B0702040204020203" pitchFamily="34" charset="0"/>
              </a:rPr>
              <a:t>1</a:t>
            </a:r>
            <a:r>
              <a:rPr lang="en-US" baseline="30000" dirty="0">
                <a:solidFill>
                  <a:srgbClr val="C00000"/>
                </a:solidFill>
                <a:latin typeface="Segoe UI Semibold" panose="020B0702040204020203" pitchFamily="34" charset="0"/>
                <a:cs typeface="Segoe UI Semibold" panose="020B0702040204020203" pitchFamily="34" charset="0"/>
              </a:rPr>
              <a:t>st</a:t>
            </a:r>
            <a:r>
              <a:rPr lang="en-US" dirty="0">
                <a:solidFill>
                  <a:srgbClr val="C00000"/>
                </a:solidFill>
                <a:latin typeface="Segoe UI Semibold" panose="020B0702040204020203" pitchFamily="34" charset="0"/>
                <a:cs typeface="Segoe UI Semibold" panose="020B0702040204020203" pitchFamily="34" charset="0"/>
              </a:rPr>
              <a:t> fragment</a:t>
            </a:r>
            <a:r>
              <a:rPr lang="en-US" dirty="0">
                <a:latin typeface="Segoe UI Semibold" panose="020B0702040204020203" pitchFamily="34" charset="0"/>
                <a:cs typeface="Segoe UI Semibold" panose="020B0702040204020203" pitchFamily="34" charset="0"/>
              </a:rPr>
              <a:t> – 20 IP header + 1000 IP payload(fragmented)  Total Length=1020 byte</a:t>
            </a:r>
          </a:p>
          <a:p>
            <a:pPr>
              <a:defRPr/>
            </a:pPr>
            <a:r>
              <a:rPr lang="en-US" dirty="0">
                <a:latin typeface="Segoe UI Semibold" panose="020B0702040204020203" pitchFamily="34" charset="0"/>
                <a:cs typeface="Segoe UI Semibold" panose="020B0702040204020203" pitchFamily="34" charset="0"/>
              </a:rPr>
              <a:t>  Fragment byte number 0-999  , 		</a:t>
            </a:r>
            <a:r>
              <a:rPr lang="en-US" dirty="0">
                <a:solidFill>
                  <a:srgbClr val="FF0000"/>
                </a:solidFill>
                <a:latin typeface="Segoe UI Semibold" panose="020B0702040204020203" pitchFamily="34" charset="0"/>
                <a:cs typeface="Segoe UI Semibold" panose="020B0702040204020203" pitchFamily="34" charset="0"/>
              </a:rPr>
              <a:t>offset = 0/8=0</a:t>
            </a:r>
          </a:p>
          <a:p>
            <a:pPr>
              <a:defRPr/>
            </a:pPr>
            <a:r>
              <a:rPr lang="en-US" dirty="0">
                <a:solidFill>
                  <a:srgbClr val="C00000"/>
                </a:solidFill>
                <a:latin typeface="Segoe UI Semibold" panose="020B0702040204020203" pitchFamily="34" charset="0"/>
                <a:cs typeface="Segoe UI Semibold" panose="020B0702040204020203" pitchFamily="34" charset="0"/>
              </a:rPr>
              <a:t>2</a:t>
            </a:r>
            <a:r>
              <a:rPr lang="en-US" baseline="30000" dirty="0">
                <a:solidFill>
                  <a:srgbClr val="C00000"/>
                </a:solidFill>
                <a:latin typeface="Segoe UI Semibold" panose="020B0702040204020203" pitchFamily="34" charset="0"/>
                <a:cs typeface="Segoe UI Semibold" panose="020B0702040204020203" pitchFamily="34" charset="0"/>
              </a:rPr>
              <a:t>nd</a:t>
            </a:r>
            <a:r>
              <a:rPr lang="en-US" dirty="0">
                <a:solidFill>
                  <a:srgbClr val="C00000"/>
                </a:solidFill>
                <a:latin typeface="Segoe UI Semibold" panose="020B0702040204020203" pitchFamily="34" charset="0"/>
                <a:cs typeface="Segoe UI Semibold" panose="020B0702040204020203" pitchFamily="34" charset="0"/>
              </a:rPr>
              <a:t>  fragment</a:t>
            </a:r>
            <a:r>
              <a:rPr lang="en-US" dirty="0">
                <a:latin typeface="Segoe UI Semibold" panose="020B0702040204020203" pitchFamily="34" charset="0"/>
                <a:cs typeface="Segoe UI Semibold" panose="020B0702040204020203" pitchFamily="34" charset="0"/>
              </a:rPr>
              <a:t> – 20 IP header + 1000 IP payload(fragmented) Total Length=1020 byte</a:t>
            </a:r>
          </a:p>
          <a:p>
            <a:pPr>
              <a:defRPr/>
            </a:pPr>
            <a:r>
              <a:rPr lang="en-US" dirty="0">
                <a:latin typeface="Segoe UI Semibold" panose="020B0702040204020203" pitchFamily="34" charset="0"/>
                <a:cs typeface="Segoe UI Semibold" panose="020B0702040204020203" pitchFamily="34" charset="0"/>
              </a:rPr>
              <a:t>Fragment byte number 1000-1999 , 	</a:t>
            </a:r>
            <a:r>
              <a:rPr lang="en-US" dirty="0">
                <a:solidFill>
                  <a:srgbClr val="FF0000"/>
                </a:solidFill>
                <a:latin typeface="Segoe UI Semibold" panose="020B0702040204020203" pitchFamily="34" charset="0"/>
                <a:cs typeface="Segoe UI Semibold" panose="020B0702040204020203" pitchFamily="34" charset="0"/>
              </a:rPr>
              <a:t>offset = 1000/8 =125</a:t>
            </a:r>
          </a:p>
          <a:p>
            <a:pPr>
              <a:defRPr/>
            </a:pPr>
            <a:r>
              <a:rPr lang="en-US" dirty="0">
                <a:solidFill>
                  <a:srgbClr val="C00000"/>
                </a:solidFill>
                <a:latin typeface="Segoe UI Semibold" panose="020B0702040204020203" pitchFamily="34" charset="0"/>
                <a:cs typeface="Segoe UI Semibold" panose="020B0702040204020203" pitchFamily="34" charset="0"/>
              </a:rPr>
              <a:t>3</a:t>
            </a:r>
            <a:r>
              <a:rPr lang="en-US" baseline="30000" dirty="0">
                <a:solidFill>
                  <a:srgbClr val="C00000"/>
                </a:solidFill>
                <a:latin typeface="Segoe UI Semibold" panose="020B0702040204020203" pitchFamily="34" charset="0"/>
                <a:cs typeface="Segoe UI Semibold" panose="020B0702040204020203" pitchFamily="34" charset="0"/>
              </a:rPr>
              <a:t>rd</a:t>
            </a:r>
            <a:r>
              <a:rPr lang="en-US" dirty="0">
                <a:solidFill>
                  <a:srgbClr val="C00000"/>
                </a:solidFill>
                <a:latin typeface="Segoe UI Semibold" panose="020B0702040204020203" pitchFamily="34" charset="0"/>
                <a:cs typeface="Segoe UI Semibold" panose="020B0702040204020203" pitchFamily="34" charset="0"/>
              </a:rPr>
              <a:t>  fragment</a:t>
            </a:r>
            <a:r>
              <a:rPr lang="en-US" dirty="0">
                <a:latin typeface="Segoe UI Semibold" panose="020B0702040204020203" pitchFamily="34" charset="0"/>
                <a:cs typeface="Segoe UI Semibold" panose="020B0702040204020203" pitchFamily="34" charset="0"/>
              </a:rPr>
              <a:t> – 20 IP header + 68 IP payload(fragmented) Total Length= 88 byte Fragment byte number 2000-2067   	</a:t>
            </a:r>
            <a:r>
              <a:rPr lang="en-US" dirty="0">
                <a:solidFill>
                  <a:srgbClr val="FF0000"/>
                </a:solidFill>
                <a:latin typeface="Segoe UI Semibold" panose="020B0702040204020203" pitchFamily="34" charset="0"/>
                <a:cs typeface="Segoe UI Semibold" panose="020B0702040204020203" pitchFamily="34" charset="0"/>
              </a:rPr>
              <a:t>offset =2000/8= 250</a:t>
            </a:r>
          </a:p>
          <a:p>
            <a:pPr>
              <a:defRPr/>
            </a:pPr>
            <a:endParaRPr lang="en-US" dirty="0">
              <a:latin typeface="Segoe UI Semibold" panose="020B0702040204020203" pitchFamily="34" charset="0"/>
              <a:cs typeface="Segoe UI Semibold" panose="020B0702040204020203" pitchFamily="34" charset="0"/>
            </a:endParaRPr>
          </a:p>
        </p:txBody>
      </p:sp>
      <p:sp>
        <p:nvSpPr>
          <p:cNvPr id="92166" name="Rectangle 5">
            <a:extLst>
              <a:ext uri="{FF2B5EF4-FFF2-40B4-BE49-F238E27FC236}">
                <a16:creationId xmlns:a16="http://schemas.microsoft.com/office/drawing/2014/main" id="{097636F0-E0D7-4FB8-83C8-636FE6C683E3}"/>
              </a:ext>
            </a:extLst>
          </p:cNvPr>
          <p:cNvSpPr>
            <a:spLocks noChangeArrowheads="1"/>
          </p:cNvSpPr>
          <p:nvPr/>
        </p:nvSpPr>
        <p:spPr bwMode="auto">
          <a:xfrm>
            <a:off x="425450" y="6158824"/>
            <a:ext cx="8718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1200" dirty="0">
                <a:solidFill>
                  <a:srgbClr val="C00000"/>
                </a:solidFill>
              </a:rPr>
              <a:t>Homework- </a:t>
            </a:r>
            <a:r>
              <a:rPr lang="en-US" altLang="en-US" sz="1200" dirty="0"/>
              <a:t>Draw an IP packet by filling field values corresponding to other fields like Version, HLEN, Total Length, Identification number(assume), offset, D,M bits. Maintain byte borders in the figure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頁尾版面配置區 1">
            <a:extLst>
              <a:ext uri="{FF2B5EF4-FFF2-40B4-BE49-F238E27FC236}">
                <a16:creationId xmlns:a16="http://schemas.microsoft.com/office/drawing/2014/main" id="{848B5157-DB14-4067-B5D6-3AFC535FEF05}"/>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94211" name="投影片編號版面配置區 2">
            <a:extLst>
              <a:ext uri="{FF2B5EF4-FFF2-40B4-BE49-F238E27FC236}">
                <a16:creationId xmlns:a16="http://schemas.microsoft.com/office/drawing/2014/main" id="{02C968E3-2BDC-4231-9892-7F43013D22FD}"/>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11BB4D3-1239-45DA-9FD6-B74B00182C52}" type="slidenum">
              <a:rPr lang="en-US" altLang="zh-TW" b="0" smtClean="0">
                <a:ea typeface="新細明體" panose="02020500000000000000" pitchFamily="18" charset="-120"/>
              </a:rPr>
              <a:pPr/>
              <a:t>47</a:t>
            </a:fld>
            <a:endParaRPr lang="en-US" altLang="zh-TW" b="0">
              <a:ea typeface="新細明體" panose="02020500000000000000" pitchFamily="18" charset="-120"/>
            </a:endParaRPr>
          </a:p>
        </p:txBody>
      </p:sp>
      <p:sp>
        <p:nvSpPr>
          <p:cNvPr id="756738" name="Rectangle 2">
            <a:extLst>
              <a:ext uri="{FF2B5EF4-FFF2-40B4-BE49-F238E27FC236}">
                <a16:creationId xmlns:a16="http://schemas.microsoft.com/office/drawing/2014/main" id="{E478E0B9-0B12-4B1A-8EF6-86111D97A9F8}"/>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endParaRPr lang="zh-TW" altLang="zh-TW" sz="3200">
              <a:effectLst>
                <a:outerShdw blurRad="38100" dist="38100" dir="2700000" algn="tl">
                  <a:srgbClr val="FFFFFF"/>
                </a:outerShdw>
              </a:effectLst>
              <a:latin typeface="Times New Roman" panose="02020603050405020304" pitchFamily="18" charset="0"/>
              <a:ea typeface="新細明體" charset="-120"/>
            </a:endParaRPr>
          </a:p>
        </p:txBody>
      </p:sp>
      <p:sp>
        <p:nvSpPr>
          <p:cNvPr id="94213" name="Text Box 3">
            <a:extLst>
              <a:ext uri="{FF2B5EF4-FFF2-40B4-BE49-F238E27FC236}">
                <a16:creationId xmlns:a16="http://schemas.microsoft.com/office/drawing/2014/main" id="{CEB5397B-BE2E-4EB0-B3CC-38F8DEBD8915}"/>
              </a:ext>
            </a:extLst>
          </p:cNvPr>
          <p:cNvSpPr txBox="1">
            <a:spLocks noChangeArrowheads="1"/>
          </p:cNvSpPr>
          <p:nvPr/>
        </p:nvSpPr>
        <p:spPr bwMode="auto">
          <a:xfrm>
            <a:off x="228600" y="355600"/>
            <a:ext cx="30892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anose="02020500000000000000" pitchFamily="18" charset="-120"/>
              </a:rPr>
              <a:t>7-4  OPTIONS</a:t>
            </a:r>
          </a:p>
        </p:txBody>
      </p:sp>
      <p:sp>
        <p:nvSpPr>
          <p:cNvPr id="94214" name="Text Box 4">
            <a:extLst>
              <a:ext uri="{FF2B5EF4-FFF2-40B4-BE49-F238E27FC236}">
                <a16:creationId xmlns:a16="http://schemas.microsoft.com/office/drawing/2014/main" id="{E1FD603E-65A1-4ECE-98FC-EE86A4355997}"/>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94215" name="Rectangle 5">
            <a:extLst>
              <a:ext uri="{FF2B5EF4-FFF2-40B4-BE49-F238E27FC236}">
                <a16:creationId xmlns:a16="http://schemas.microsoft.com/office/drawing/2014/main" id="{E85F9357-B9A2-4205-9588-C901760F4ECE}"/>
              </a:ext>
            </a:extLst>
          </p:cNvPr>
          <p:cNvSpPr>
            <a:spLocks noChangeArrowheads="1"/>
          </p:cNvSpPr>
          <p:nvPr/>
        </p:nvSpPr>
        <p:spPr bwMode="auto">
          <a:xfrm>
            <a:off x="381000" y="1524000"/>
            <a:ext cx="8458200"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dirty="0">
                <a:latin typeface="Arial Unicode MS" pitchFamily="34" charset="-128"/>
                <a:ea typeface="新細明體" panose="02020500000000000000" pitchFamily="18" charset="-120"/>
              </a:rPr>
              <a:t>The header of the IP datagram is made of </a:t>
            </a:r>
            <a:r>
              <a:rPr lang="en-US" altLang="zh-TW" sz="2800" dirty="0">
                <a:solidFill>
                  <a:srgbClr val="C00000"/>
                </a:solidFill>
                <a:latin typeface="Arial Unicode MS" pitchFamily="34" charset="-128"/>
                <a:ea typeface="新細明體" panose="02020500000000000000" pitchFamily="18" charset="-120"/>
              </a:rPr>
              <a:t>two parts: </a:t>
            </a:r>
            <a:r>
              <a:rPr lang="en-US" altLang="zh-TW" sz="2800" dirty="0">
                <a:latin typeface="Arial Unicode MS" pitchFamily="34" charset="-128"/>
                <a:ea typeface="新細明體" panose="02020500000000000000" pitchFamily="18" charset="-120"/>
              </a:rPr>
              <a:t>a </a:t>
            </a:r>
            <a:r>
              <a:rPr lang="en-US" altLang="zh-TW" sz="2800" dirty="0">
                <a:solidFill>
                  <a:srgbClr val="C00000"/>
                </a:solidFill>
                <a:latin typeface="Arial Unicode MS" pitchFamily="34" charset="-128"/>
                <a:ea typeface="新細明體" panose="02020500000000000000" pitchFamily="18" charset="-120"/>
              </a:rPr>
              <a:t>fixed part </a:t>
            </a:r>
            <a:r>
              <a:rPr lang="en-US" altLang="zh-TW" sz="2800" dirty="0">
                <a:latin typeface="Arial Unicode MS" pitchFamily="34" charset="-128"/>
                <a:ea typeface="新細明體" panose="02020500000000000000" pitchFamily="18" charset="-120"/>
              </a:rPr>
              <a:t>and a </a:t>
            </a:r>
            <a:r>
              <a:rPr lang="en-US" altLang="zh-TW" sz="2800" dirty="0">
                <a:solidFill>
                  <a:srgbClr val="C00000"/>
                </a:solidFill>
                <a:latin typeface="Arial Unicode MS" pitchFamily="34" charset="-128"/>
                <a:ea typeface="新細明體" panose="02020500000000000000" pitchFamily="18" charset="-120"/>
              </a:rPr>
              <a:t>variable part</a:t>
            </a:r>
            <a:r>
              <a:rPr lang="en-US" altLang="zh-TW" sz="2800" dirty="0">
                <a:latin typeface="Arial Unicode MS" pitchFamily="34" charset="-128"/>
                <a:ea typeface="新細明體" panose="02020500000000000000" pitchFamily="18" charset="-120"/>
              </a:rPr>
              <a:t>. The fixed part is 20 bytes long and was discussed in the previous section. The </a:t>
            </a:r>
            <a:r>
              <a:rPr lang="en-US" altLang="zh-TW" sz="2800" dirty="0">
                <a:solidFill>
                  <a:srgbClr val="C00000"/>
                </a:solidFill>
                <a:latin typeface="Arial Unicode MS" pitchFamily="34" charset="-128"/>
                <a:ea typeface="新細明體" panose="02020500000000000000" pitchFamily="18" charset="-120"/>
              </a:rPr>
              <a:t>variable part</a:t>
            </a:r>
            <a:r>
              <a:rPr lang="en-US" altLang="zh-TW" sz="2800" dirty="0">
                <a:latin typeface="Arial Unicode MS" pitchFamily="34" charset="-128"/>
                <a:ea typeface="新細明體" panose="02020500000000000000" pitchFamily="18" charset="-120"/>
              </a:rPr>
              <a:t> comprises the options, which can be a </a:t>
            </a:r>
            <a:r>
              <a:rPr lang="en-US" altLang="zh-TW" sz="2800" dirty="0">
                <a:solidFill>
                  <a:srgbClr val="C00000"/>
                </a:solidFill>
                <a:latin typeface="Arial Unicode MS" pitchFamily="34" charset="-128"/>
                <a:ea typeface="新細明體" panose="02020500000000000000" pitchFamily="18" charset="-120"/>
              </a:rPr>
              <a:t>maximum of 40 bytes. </a:t>
            </a:r>
          </a:p>
          <a:p>
            <a:pPr algn="just"/>
            <a:r>
              <a:rPr lang="en-US" altLang="zh-TW" sz="2800" dirty="0">
                <a:latin typeface="Arial Unicode MS" pitchFamily="34" charset="-128"/>
                <a:ea typeface="新細明體" panose="02020500000000000000" pitchFamily="18" charset="-120"/>
              </a:rPr>
              <a:t>    Options, as the name implies, are not required for a datagram. They can be </a:t>
            </a:r>
            <a:r>
              <a:rPr lang="en-US" altLang="zh-TW" sz="2800" dirty="0">
                <a:solidFill>
                  <a:srgbClr val="C00000"/>
                </a:solidFill>
                <a:latin typeface="Arial Unicode MS" pitchFamily="34" charset="-128"/>
                <a:ea typeface="新細明體" panose="02020500000000000000" pitchFamily="18" charset="-120"/>
              </a:rPr>
              <a:t>used for network testing and debugging</a:t>
            </a:r>
            <a:r>
              <a:rPr lang="en-US" altLang="zh-TW" sz="2800" dirty="0">
                <a:latin typeface="Arial Unicode MS" pitchFamily="34" charset="-128"/>
                <a:ea typeface="新細明體" panose="02020500000000000000" pitchFamily="18" charset="-120"/>
              </a:rPr>
              <a:t>. Although options are not a required part of the IP header, option processing is required of the IP software.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96258" name="頁尾版面配置區 1">
            <a:extLst>
              <a:ext uri="{FF2B5EF4-FFF2-40B4-BE49-F238E27FC236}">
                <a16:creationId xmlns:a16="http://schemas.microsoft.com/office/drawing/2014/main" id="{BCCF2C3B-0A31-4AFD-A5A1-5FE3ADBC5B63}"/>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96259" name="投影片編號版面配置區 2">
            <a:extLst>
              <a:ext uri="{FF2B5EF4-FFF2-40B4-BE49-F238E27FC236}">
                <a16:creationId xmlns:a16="http://schemas.microsoft.com/office/drawing/2014/main" id="{71327610-31A1-4C1C-B404-F7CB0445F28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5734595-C748-4CA6-91E5-E9EB68A9EB40}" type="slidenum">
              <a:rPr lang="en-US" altLang="zh-TW" b="0" smtClean="0">
                <a:ea typeface="新細明體" panose="02020500000000000000" pitchFamily="18" charset="-120"/>
              </a:rPr>
              <a:pPr/>
              <a:t>48</a:t>
            </a:fld>
            <a:endParaRPr lang="en-US" altLang="zh-TW" b="0">
              <a:ea typeface="新細明體" panose="02020500000000000000" pitchFamily="18" charset="-120"/>
            </a:endParaRPr>
          </a:p>
        </p:txBody>
      </p:sp>
      <p:sp>
        <p:nvSpPr>
          <p:cNvPr id="758786" name="Text Box 2">
            <a:extLst>
              <a:ext uri="{FF2B5EF4-FFF2-40B4-BE49-F238E27FC236}">
                <a16:creationId xmlns:a16="http://schemas.microsoft.com/office/drawing/2014/main" id="{1614A6C4-2888-4243-B920-AF3311D2CE4F}"/>
              </a:ext>
            </a:extLst>
          </p:cNvPr>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96261" name="Text Box 3">
            <a:extLst>
              <a:ext uri="{FF2B5EF4-FFF2-40B4-BE49-F238E27FC236}">
                <a16:creationId xmlns:a16="http://schemas.microsoft.com/office/drawing/2014/main" id="{D3C9E82C-A5A7-46A3-9015-1469ED92D494}"/>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758788" name="Rectangle 4">
            <a:extLst>
              <a:ext uri="{FF2B5EF4-FFF2-40B4-BE49-F238E27FC236}">
                <a16:creationId xmlns:a16="http://schemas.microsoft.com/office/drawing/2014/main" id="{7AFB9942-414C-4289-A890-1151E9C2A4FA}"/>
              </a:ext>
            </a:extLst>
          </p:cNvPr>
          <p:cNvSpPr>
            <a:spLocks noChangeArrowheads="1"/>
          </p:cNvSpPr>
          <p:nvPr/>
        </p:nvSpPr>
        <p:spPr bwMode="auto">
          <a:xfrm>
            <a:off x="304800" y="989013"/>
            <a:ext cx="83820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 Format</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 Option Types</a:t>
            </a:r>
          </a:p>
        </p:txBody>
      </p:sp>
      <p:grpSp>
        <p:nvGrpSpPr>
          <p:cNvPr id="96263" name="Group 2">
            <a:extLst>
              <a:ext uri="{FF2B5EF4-FFF2-40B4-BE49-F238E27FC236}">
                <a16:creationId xmlns:a16="http://schemas.microsoft.com/office/drawing/2014/main" id="{4F21EE1B-29FD-47C3-8D0C-2B44E2B00307}"/>
              </a:ext>
            </a:extLst>
          </p:cNvPr>
          <p:cNvGrpSpPr>
            <a:grpSpLocks/>
          </p:cNvGrpSpPr>
          <p:nvPr/>
        </p:nvGrpSpPr>
        <p:grpSpPr bwMode="auto">
          <a:xfrm>
            <a:off x="1330325" y="2262188"/>
            <a:ext cx="7632700" cy="3717925"/>
            <a:chOff x="1329690" y="2262823"/>
            <a:chExt cx="7632700" cy="3717508"/>
          </a:xfrm>
        </p:grpSpPr>
        <p:pic>
          <p:nvPicPr>
            <p:cNvPr id="96264" name="Picture 11">
              <a:extLst>
                <a:ext uri="{FF2B5EF4-FFF2-40B4-BE49-F238E27FC236}">
                  <a16:creationId xmlns:a16="http://schemas.microsoft.com/office/drawing/2014/main" id="{45977561-7D84-485B-AE32-D72673D023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690" y="2262823"/>
              <a:ext cx="7632700"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265" name="TextBox 1">
              <a:extLst>
                <a:ext uri="{FF2B5EF4-FFF2-40B4-BE49-F238E27FC236}">
                  <a16:creationId xmlns:a16="http://schemas.microsoft.com/office/drawing/2014/main" id="{B538B37B-5F9F-4C9B-8EE2-0CABDE6595B5}"/>
                </a:ext>
              </a:extLst>
            </p:cNvPr>
            <p:cNvSpPr txBox="1">
              <a:spLocks noChangeArrowheads="1"/>
            </p:cNvSpPr>
            <p:nvPr/>
          </p:nvSpPr>
          <p:spPr bwMode="auto">
            <a:xfrm>
              <a:off x="1432560" y="5334000"/>
              <a:ext cx="7360920" cy="646331"/>
            </a:xfrm>
            <a:prstGeom prst="rect">
              <a:avLst/>
            </a:prstGeom>
            <a:solidFill>
              <a:schemeClr val="bg1"/>
            </a:solidFill>
            <a:ln w="9525">
              <a:solidFill>
                <a:schemeClr val="tx1"/>
              </a:solidFill>
              <a:miter lim="800000"/>
              <a:headEnd/>
              <a:tailEnd/>
            </a:ln>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t> </a:t>
              </a:r>
            </a:p>
            <a:p>
              <a:pPr algn="ctr"/>
              <a:r>
                <a:rPr lang="en-US" altLang="en-US">
                  <a:solidFill>
                    <a:srgbClr val="C00000"/>
                  </a:solidFill>
                </a:rPr>
                <a:t>----Data(Payload)---</a:t>
              </a:r>
            </a:p>
          </p:txBody>
        </p:sp>
      </p:grpSp>
      <p:sp>
        <p:nvSpPr>
          <p:cNvPr id="2" name="Rectangle 1">
            <a:extLst>
              <a:ext uri="{FF2B5EF4-FFF2-40B4-BE49-F238E27FC236}">
                <a16:creationId xmlns:a16="http://schemas.microsoft.com/office/drawing/2014/main" id="{E95047EF-9865-46C3-8898-A5EDD2FF0C37}"/>
              </a:ext>
            </a:extLst>
          </p:cNvPr>
          <p:cNvSpPr/>
          <p:nvPr/>
        </p:nvSpPr>
        <p:spPr>
          <a:xfrm>
            <a:off x="3276600" y="1620192"/>
            <a:ext cx="4583306" cy="369332"/>
          </a:xfrm>
          <a:prstGeom prst="rect">
            <a:avLst/>
          </a:prstGeom>
        </p:spPr>
        <p:txBody>
          <a:bodyPr wrap="none">
            <a:spAutoFit/>
          </a:bodyPr>
          <a:lstStyle/>
          <a:p>
            <a:r>
              <a:rPr lang="en-US" altLang="zh-TW" dirty="0">
                <a:solidFill>
                  <a:srgbClr val="C00000"/>
                </a:solidFill>
                <a:latin typeface="Arial Unicode MS" pitchFamily="34" charset="-128"/>
                <a:ea typeface="新細明體" panose="02020500000000000000" pitchFamily="18" charset="-120"/>
              </a:rPr>
              <a:t>used for network testing and debugging</a:t>
            </a:r>
            <a:endParaRPr lang="en-IN"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58788"/>
                                        </p:tgtEl>
                                        <p:attrNameLst>
                                          <p:attrName>style.visibility</p:attrName>
                                        </p:attrNameLst>
                                      </p:cBhvr>
                                      <p:to>
                                        <p:strVal val="visible"/>
                                      </p:to>
                                    </p:set>
                                    <p:animEffect transition="in" filter="wipe(up)">
                                      <p:cBhvr>
                                        <p:cTn id="7" dur="5000"/>
                                        <p:tgtEl>
                                          <p:spTgt spid="758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78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頁尾版面配置區 1">
            <a:extLst>
              <a:ext uri="{FF2B5EF4-FFF2-40B4-BE49-F238E27FC236}">
                <a16:creationId xmlns:a16="http://schemas.microsoft.com/office/drawing/2014/main" id="{FF9E22AE-657D-489A-B438-4462E55FB513}"/>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98307" name="投影片編號版面配置區 2">
            <a:extLst>
              <a:ext uri="{FF2B5EF4-FFF2-40B4-BE49-F238E27FC236}">
                <a16:creationId xmlns:a16="http://schemas.microsoft.com/office/drawing/2014/main" id="{462B399B-806D-4BD0-B7F2-056E776DEAB5}"/>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D516F58-FB35-49CA-9814-6FFE808BC437}" type="slidenum">
              <a:rPr lang="en-US" altLang="zh-TW" b="0" smtClean="0">
                <a:ea typeface="新細明體" panose="02020500000000000000" pitchFamily="18" charset="-120"/>
              </a:rPr>
              <a:pPr/>
              <a:t>49</a:t>
            </a:fld>
            <a:endParaRPr lang="en-US" altLang="zh-TW" b="0">
              <a:ea typeface="新細明體" panose="02020500000000000000" pitchFamily="18" charset="-120"/>
            </a:endParaRPr>
          </a:p>
        </p:txBody>
      </p:sp>
      <p:sp>
        <p:nvSpPr>
          <p:cNvPr id="98308" name="Text Box 2">
            <a:extLst>
              <a:ext uri="{FF2B5EF4-FFF2-40B4-BE49-F238E27FC236}">
                <a16:creationId xmlns:a16="http://schemas.microsoft.com/office/drawing/2014/main" id="{CB1436EE-E7C2-4A9B-B0ED-47FDA3D47EB3}"/>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7.10</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Option format</a:t>
            </a:r>
          </a:p>
        </p:txBody>
      </p:sp>
      <p:sp>
        <p:nvSpPr>
          <p:cNvPr id="98309" name="Rectangle 3">
            <a:extLst>
              <a:ext uri="{FF2B5EF4-FFF2-40B4-BE49-F238E27FC236}">
                <a16:creationId xmlns:a16="http://schemas.microsoft.com/office/drawing/2014/main" id="{F5A7CA01-5677-4038-B8BA-E0DACC15AABC}"/>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8310" name="Rectangle 4">
            <a:extLst>
              <a:ext uri="{FF2B5EF4-FFF2-40B4-BE49-F238E27FC236}">
                <a16:creationId xmlns:a16="http://schemas.microsoft.com/office/drawing/2014/main" id="{E8230896-9047-4FBB-B1BA-98DEF8398A20}"/>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8311" name="Rectangle 5">
            <a:extLst>
              <a:ext uri="{FF2B5EF4-FFF2-40B4-BE49-F238E27FC236}">
                <a16:creationId xmlns:a16="http://schemas.microsoft.com/office/drawing/2014/main" id="{0140D456-A1EC-4F42-AB8E-BCDF43CC322F}"/>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8312" name="Rectangle 6">
            <a:extLst>
              <a:ext uri="{FF2B5EF4-FFF2-40B4-BE49-F238E27FC236}">
                <a16:creationId xmlns:a16="http://schemas.microsoft.com/office/drawing/2014/main" id="{96E5A5DD-6209-40A2-AB0F-8E97AC0957BF}"/>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8313" name="Rectangle 7">
            <a:extLst>
              <a:ext uri="{FF2B5EF4-FFF2-40B4-BE49-F238E27FC236}">
                <a16:creationId xmlns:a16="http://schemas.microsoft.com/office/drawing/2014/main" id="{26935BCD-6D9D-4B4A-A106-874DB7BD1BC7}"/>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8314" name="Rectangle 8">
            <a:extLst>
              <a:ext uri="{FF2B5EF4-FFF2-40B4-BE49-F238E27FC236}">
                <a16:creationId xmlns:a16="http://schemas.microsoft.com/office/drawing/2014/main" id="{017D14C5-3F80-4EEC-BA4A-093D4DD4E06D}"/>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98315" name="Rectangle 9">
            <a:extLst>
              <a:ext uri="{FF2B5EF4-FFF2-40B4-BE49-F238E27FC236}">
                <a16:creationId xmlns:a16="http://schemas.microsoft.com/office/drawing/2014/main" id="{1BFC4E80-7030-47A5-9AFE-8821C3A2732C}"/>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98316" name="Picture 10">
            <a:extLst>
              <a:ext uri="{FF2B5EF4-FFF2-40B4-BE49-F238E27FC236}">
                <a16:creationId xmlns:a16="http://schemas.microsoft.com/office/drawing/2014/main" id="{720F8D8E-B9A9-4298-8315-872C0D7DF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38" y="1447800"/>
            <a:ext cx="8437562"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0011" name="Picture 11">
            <a:extLst>
              <a:ext uri="{FF2B5EF4-FFF2-40B4-BE49-F238E27FC236}">
                <a16:creationId xmlns:a16="http://schemas.microsoft.com/office/drawing/2014/main" id="{7F041FD7-0E9D-4D2C-A5A9-C3F4CF514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209800"/>
            <a:ext cx="3190875"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0013" name="Picture 13">
            <a:extLst>
              <a:ext uri="{FF2B5EF4-FFF2-40B4-BE49-F238E27FC236}">
                <a16:creationId xmlns:a16="http://schemas.microsoft.com/office/drawing/2014/main" id="{94C2508B-8AEF-4A7C-9AE7-23EEF21D54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925763"/>
            <a:ext cx="2705100" cy="179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0014" name="Picture 14">
            <a:extLst>
              <a:ext uri="{FF2B5EF4-FFF2-40B4-BE49-F238E27FC236}">
                <a16:creationId xmlns:a16="http://schemas.microsoft.com/office/drawing/2014/main" id="{4300A09D-60B2-4916-A3D4-9736642D77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2971800"/>
            <a:ext cx="5119688" cy="178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0016" name="Picture 16">
            <a:extLst>
              <a:ext uri="{FF2B5EF4-FFF2-40B4-BE49-F238E27FC236}">
                <a16:creationId xmlns:a16="http://schemas.microsoft.com/office/drawing/2014/main" id="{501AA6C9-D1F9-40BF-8678-7C72CFEFFF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2895600"/>
            <a:ext cx="6672263" cy="190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321" name="Rectangle 1">
            <a:extLst>
              <a:ext uri="{FF2B5EF4-FFF2-40B4-BE49-F238E27FC236}">
                <a16:creationId xmlns:a16="http://schemas.microsoft.com/office/drawing/2014/main" id="{607F80F2-0F9E-4430-B866-2E3DEDAC2C2F}"/>
              </a:ext>
            </a:extLst>
          </p:cNvPr>
          <p:cNvSpPr>
            <a:spLocks noChangeArrowheads="1"/>
          </p:cNvSpPr>
          <p:nvPr/>
        </p:nvSpPr>
        <p:spPr bwMode="auto">
          <a:xfrm>
            <a:off x="738472" y="4914681"/>
            <a:ext cx="7643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r>
              <a:rPr lang="en-US" altLang="zh-TW" dirty="0">
                <a:ea typeface="新細明體" panose="02020500000000000000" pitchFamily="18" charset="-120"/>
              </a:rPr>
              <a:t>Length field value= </a:t>
            </a:r>
            <a:r>
              <a:rPr lang="en-US" altLang="zh-TW" dirty="0">
                <a:solidFill>
                  <a:srgbClr val="C00000"/>
                </a:solidFill>
                <a:ea typeface="新細明體" panose="02020500000000000000" pitchFamily="18" charset="-120"/>
              </a:rPr>
              <a:t>length</a:t>
            </a:r>
            <a:r>
              <a:rPr lang="en-US" altLang="zh-TW" dirty="0">
                <a:ea typeface="新細明體" panose="02020500000000000000" pitchFamily="18" charset="-120"/>
              </a:rPr>
              <a:t> </a:t>
            </a:r>
            <a:r>
              <a:rPr lang="en-US" altLang="zh-TW" dirty="0">
                <a:solidFill>
                  <a:srgbClr val="C00000"/>
                </a:solidFill>
                <a:ea typeface="新細明體" panose="02020500000000000000" pitchFamily="18" charset="-120"/>
              </a:rPr>
              <a:t>of value </a:t>
            </a:r>
            <a:r>
              <a:rPr lang="en-US" altLang="zh-TW" dirty="0">
                <a:ea typeface="新細明體" panose="02020500000000000000" pitchFamily="18" charset="-120"/>
              </a:rPr>
              <a:t>field(options)+ </a:t>
            </a:r>
            <a:r>
              <a:rPr lang="en-US" altLang="zh-TW" dirty="0">
                <a:solidFill>
                  <a:srgbClr val="C00000"/>
                </a:solidFill>
                <a:ea typeface="新細明體" panose="02020500000000000000" pitchFamily="18" charset="-120"/>
              </a:rPr>
              <a:t>type</a:t>
            </a:r>
            <a:r>
              <a:rPr lang="en-US" altLang="zh-TW" dirty="0">
                <a:ea typeface="新細明體" panose="02020500000000000000" pitchFamily="18" charset="-120"/>
              </a:rPr>
              <a:t>(</a:t>
            </a:r>
            <a:r>
              <a:rPr lang="en-US" altLang="zh-TW" sz="1600" dirty="0">
                <a:ea typeface="新細明體" panose="02020500000000000000" pitchFamily="18" charset="-120"/>
              </a:rPr>
              <a:t>1-Byte</a:t>
            </a:r>
            <a:r>
              <a:rPr lang="en-US" altLang="zh-TW" dirty="0">
                <a:ea typeface="新細明體" panose="02020500000000000000" pitchFamily="18" charset="-120"/>
              </a:rPr>
              <a:t>) + </a:t>
            </a:r>
            <a:r>
              <a:rPr lang="en-US" altLang="zh-TW" dirty="0">
                <a:solidFill>
                  <a:srgbClr val="C00000"/>
                </a:solidFill>
                <a:ea typeface="新細明體" panose="02020500000000000000" pitchFamily="18" charset="-120"/>
              </a:rPr>
              <a:t>length</a:t>
            </a:r>
            <a:r>
              <a:rPr lang="en-US" altLang="zh-TW" dirty="0">
                <a:ea typeface="新細明體" panose="02020500000000000000" pitchFamily="18" charset="-120"/>
              </a:rPr>
              <a:t> (</a:t>
            </a:r>
            <a:r>
              <a:rPr lang="en-US" altLang="zh-TW" sz="1600" dirty="0">
                <a:ea typeface="新細明體" panose="02020500000000000000" pitchFamily="18" charset="-120"/>
              </a:rPr>
              <a:t>1-Byte</a:t>
            </a:r>
            <a:r>
              <a:rPr lang="en-US" altLang="zh-TW" dirty="0">
                <a:ea typeface="新細明體" panose="02020500000000000000" pitchFamily="18" charset="-120"/>
              </a:rPr>
              <a:t>) itself</a:t>
            </a:r>
            <a:endParaRPr lang="zh-TW" altLang="zh-TW" dirty="0">
              <a:ea typeface="新細明體" panose="02020500000000000000" pitchFamily="18" charset="-120"/>
            </a:endParaRPr>
          </a:p>
        </p:txBody>
      </p:sp>
      <p:sp>
        <p:nvSpPr>
          <p:cNvPr id="98322" name="Rectangle 1">
            <a:extLst>
              <a:ext uri="{FF2B5EF4-FFF2-40B4-BE49-F238E27FC236}">
                <a16:creationId xmlns:a16="http://schemas.microsoft.com/office/drawing/2014/main" id="{0D64BEE6-D088-4BD2-88CB-481387E073DA}"/>
              </a:ext>
            </a:extLst>
          </p:cNvPr>
          <p:cNvSpPr>
            <a:spLocks noChangeArrowheads="1"/>
          </p:cNvSpPr>
          <p:nvPr/>
        </p:nvSpPr>
        <p:spPr bwMode="auto">
          <a:xfrm>
            <a:off x="939800" y="5815230"/>
            <a:ext cx="705485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en-US" sz="2100" dirty="0">
                <a:latin typeface="Times New Roman" panose="02020603050405020304" pitchFamily="18" charset="0"/>
              </a:rPr>
              <a:t>Three fields </a:t>
            </a:r>
            <a:r>
              <a:rPr lang="en-US" altLang="en-US" sz="2100" b="0" dirty="0">
                <a:latin typeface="Times New Roman" panose="02020603050405020304" pitchFamily="18" charset="0"/>
              </a:rPr>
              <a:t>are often referred to as </a:t>
            </a:r>
            <a:r>
              <a:rPr lang="en-US" altLang="en-US" sz="2100" dirty="0">
                <a:latin typeface="Times New Roman" panose="02020603050405020304" pitchFamily="18" charset="0"/>
              </a:rPr>
              <a:t>type-length-value</a:t>
            </a:r>
            <a:r>
              <a:rPr lang="en-US" altLang="en-US" sz="2100" b="0" dirty="0">
                <a:latin typeface="Times New Roman" panose="02020603050405020304" pitchFamily="18" charset="0"/>
              </a:rPr>
              <a:t> or </a:t>
            </a:r>
            <a:r>
              <a:rPr lang="en-US" altLang="en-US" sz="2100" dirty="0">
                <a:latin typeface="Times New Roman" panose="02020603050405020304" pitchFamily="18" charset="0"/>
              </a:rPr>
              <a:t>TLV</a:t>
            </a:r>
            <a:endParaRPr lang="en-US" altLang="en-US" sz="2100" dirty="0"/>
          </a:p>
        </p:txBody>
      </p:sp>
      <p:sp>
        <p:nvSpPr>
          <p:cNvPr id="2" name="Rectangle 1">
            <a:extLst>
              <a:ext uri="{FF2B5EF4-FFF2-40B4-BE49-F238E27FC236}">
                <a16:creationId xmlns:a16="http://schemas.microsoft.com/office/drawing/2014/main" id="{72852394-0D9A-479D-AB16-F86BE5C2FBD5}"/>
              </a:ext>
            </a:extLst>
          </p:cNvPr>
          <p:cNvSpPr/>
          <p:nvPr/>
        </p:nvSpPr>
        <p:spPr>
          <a:xfrm>
            <a:off x="990600" y="1072853"/>
            <a:ext cx="338554" cy="369332"/>
          </a:xfrm>
          <a:prstGeom prst="rect">
            <a:avLst/>
          </a:prstGeom>
        </p:spPr>
        <p:txBody>
          <a:bodyPr wrap="none">
            <a:spAutoFit/>
          </a:bodyPr>
          <a:lstStyle/>
          <a:p>
            <a:r>
              <a:rPr lang="en-US" altLang="en-US" dirty="0">
                <a:solidFill>
                  <a:srgbClr val="C00000"/>
                </a:solidFill>
                <a:latin typeface="Times New Roman" panose="02020603050405020304" pitchFamily="18" charset="0"/>
              </a:rPr>
              <a:t>T</a:t>
            </a:r>
            <a:endParaRPr lang="en-IN" dirty="0">
              <a:solidFill>
                <a:srgbClr val="C00000"/>
              </a:solidFill>
            </a:endParaRPr>
          </a:p>
        </p:txBody>
      </p:sp>
      <p:sp>
        <p:nvSpPr>
          <p:cNvPr id="3" name="Rectangle 2">
            <a:extLst>
              <a:ext uri="{FF2B5EF4-FFF2-40B4-BE49-F238E27FC236}">
                <a16:creationId xmlns:a16="http://schemas.microsoft.com/office/drawing/2014/main" id="{80B180EE-3B52-4AD3-96DD-D9780960356D}"/>
              </a:ext>
            </a:extLst>
          </p:cNvPr>
          <p:cNvSpPr/>
          <p:nvPr/>
        </p:nvSpPr>
        <p:spPr>
          <a:xfrm>
            <a:off x="2633246" y="1055450"/>
            <a:ext cx="338554" cy="369332"/>
          </a:xfrm>
          <a:prstGeom prst="rect">
            <a:avLst/>
          </a:prstGeom>
        </p:spPr>
        <p:txBody>
          <a:bodyPr wrap="none">
            <a:spAutoFit/>
          </a:bodyPr>
          <a:lstStyle/>
          <a:p>
            <a:r>
              <a:rPr lang="en-US" altLang="en-US" dirty="0">
                <a:solidFill>
                  <a:srgbClr val="C00000"/>
                </a:solidFill>
                <a:latin typeface="Times New Roman" panose="02020603050405020304" pitchFamily="18" charset="0"/>
              </a:rPr>
              <a:t>L</a:t>
            </a:r>
            <a:endParaRPr lang="en-IN" dirty="0">
              <a:solidFill>
                <a:srgbClr val="C00000"/>
              </a:solidFill>
            </a:endParaRPr>
          </a:p>
        </p:txBody>
      </p:sp>
      <p:sp>
        <p:nvSpPr>
          <p:cNvPr id="4" name="Rectangle 3">
            <a:extLst>
              <a:ext uri="{FF2B5EF4-FFF2-40B4-BE49-F238E27FC236}">
                <a16:creationId xmlns:a16="http://schemas.microsoft.com/office/drawing/2014/main" id="{92B895A0-31F5-47B7-8F39-2D08D4E814C6}"/>
              </a:ext>
            </a:extLst>
          </p:cNvPr>
          <p:cNvSpPr/>
          <p:nvPr/>
        </p:nvSpPr>
        <p:spPr>
          <a:xfrm>
            <a:off x="6171317" y="1009019"/>
            <a:ext cx="351378" cy="369332"/>
          </a:xfrm>
          <a:prstGeom prst="rect">
            <a:avLst/>
          </a:prstGeom>
        </p:spPr>
        <p:txBody>
          <a:bodyPr wrap="none">
            <a:spAutoFit/>
          </a:bodyPr>
          <a:lstStyle/>
          <a:p>
            <a:r>
              <a:rPr lang="en-US" altLang="en-US" dirty="0">
                <a:solidFill>
                  <a:srgbClr val="C00000"/>
                </a:solidFill>
                <a:latin typeface="Times New Roman" panose="02020603050405020304" pitchFamily="18" charset="0"/>
              </a:rPr>
              <a:t>V</a:t>
            </a:r>
            <a:endParaRPr lang="en-IN"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40011"/>
                                        </p:tgtEl>
                                        <p:attrNameLst>
                                          <p:attrName>style.visibility</p:attrName>
                                        </p:attrNameLst>
                                      </p:cBhvr>
                                      <p:to>
                                        <p:strVal val="visible"/>
                                      </p:to>
                                    </p:set>
                                    <p:animEffect transition="in" filter="wipe(up)">
                                      <p:cBhvr>
                                        <p:cTn id="7" dur="1000"/>
                                        <p:tgtEl>
                                          <p:spTgt spid="6400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40013"/>
                                        </p:tgtEl>
                                        <p:attrNameLst>
                                          <p:attrName>style.visibility</p:attrName>
                                        </p:attrNameLst>
                                      </p:cBhvr>
                                      <p:to>
                                        <p:strVal val="visible"/>
                                      </p:to>
                                    </p:set>
                                    <p:animEffect transition="in" filter="wipe(left)">
                                      <p:cBhvr>
                                        <p:cTn id="12" dur="1000"/>
                                        <p:tgtEl>
                                          <p:spTgt spid="6400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40014"/>
                                        </p:tgtEl>
                                        <p:attrNameLst>
                                          <p:attrName>style.visibility</p:attrName>
                                        </p:attrNameLst>
                                      </p:cBhvr>
                                      <p:to>
                                        <p:strVal val="visible"/>
                                      </p:to>
                                    </p:set>
                                    <p:animEffect transition="in" filter="wipe(left)">
                                      <p:cBhvr>
                                        <p:cTn id="17" dur="1000"/>
                                        <p:tgtEl>
                                          <p:spTgt spid="6400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40016"/>
                                        </p:tgtEl>
                                        <p:attrNameLst>
                                          <p:attrName>style.visibility</p:attrName>
                                        </p:attrNameLst>
                                      </p:cBhvr>
                                      <p:to>
                                        <p:strVal val="visible"/>
                                      </p:to>
                                    </p:set>
                                    <p:animEffect transition="in" filter="wipe(left)">
                                      <p:cBhvr>
                                        <p:cTn id="22" dur="1000"/>
                                        <p:tgtEl>
                                          <p:spTgt spid="640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1">
            <a:extLst>
              <a:ext uri="{FF2B5EF4-FFF2-40B4-BE49-F238E27FC236}">
                <a16:creationId xmlns:a16="http://schemas.microsoft.com/office/drawing/2014/main" id="{F3928385-D036-4D2E-A082-E41DCF1EF9A4}"/>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2291" name="Slide Number Placeholder 2">
            <a:extLst>
              <a:ext uri="{FF2B5EF4-FFF2-40B4-BE49-F238E27FC236}">
                <a16:creationId xmlns:a16="http://schemas.microsoft.com/office/drawing/2014/main" id="{9A2F8331-39B5-49B5-9996-649A246955E4}"/>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380CE1B-66ED-49EF-BBB9-C42C97DAEB84}" type="slidenum">
              <a:rPr lang="en-US" altLang="zh-TW" b="0" smtClean="0">
                <a:ea typeface="新細明體" panose="02020500000000000000" pitchFamily="18" charset="-120"/>
              </a:rPr>
              <a:pPr/>
              <a:t>5</a:t>
            </a:fld>
            <a:endParaRPr lang="en-US" altLang="zh-TW" b="0">
              <a:ea typeface="新細明體" panose="02020500000000000000" pitchFamily="18" charset="-120"/>
            </a:endParaRPr>
          </a:p>
        </p:txBody>
      </p:sp>
      <p:sp>
        <p:nvSpPr>
          <p:cNvPr id="12292" name="Rectangle 4">
            <a:extLst>
              <a:ext uri="{FF2B5EF4-FFF2-40B4-BE49-F238E27FC236}">
                <a16:creationId xmlns:a16="http://schemas.microsoft.com/office/drawing/2014/main" id="{C55A3994-E921-49F6-B21F-A708A94E6650}"/>
              </a:ext>
            </a:extLst>
          </p:cNvPr>
          <p:cNvSpPr>
            <a:spLocks noChangeArrowheads="1"/>
          </p:cNvSpPr>
          <p:nvPr/>
        </p:nvSpPr>
        <p:spPr bwMode="auto">
          <a:xfrm>
            <a:off x="-104864" y="0"/>
            <a:ext cx="9506128" cy="63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20000"/>
              </a:lnSpc>
            </a:pPr>
            <a:r>
              <a:rPr lang="en-US" altLang="en-US" sz="2400" dirty="0">
                <a:solidFill>
                  <a:srgbClr val="C00000"/>
                </a:solidFill>
                <a:latin typeface="Sitka Text" panose="02000505000000020004" pitchFamily="2" charset="0"/>
              </a:rPr>
              <a:t>At Intermediate Devices- </a:t>
            </a:r>
            <a:r>
              <a:rPr lang="en-US" altLang="en-US" sz="2800" dirty="0">
                <a:solidFill>
                  <a:srgbClr val="C00000"/>
                </a:solidFill>
                <a:latin typeface="Sitka Text" panose="02000505000000020004" pitchFamily="2" charset="0"/>
              </a:rPr>
              <a:t>Fragmentation &amp; </a:t>
            </a:r>
            <a:r>
              <a:rPr lang="en-US" altLang="en-US" sz="3200" dirty="0">
                <a:solidFill>
                  <a:srgbClr val="C00000"/>
                </a:solidFill>
                <a:latin typeface="Sitka Text" panose="02000505000000020004" pitchFamily="2" charset="0"/>
              </a:rPr>
              <a:t>Packetizing</a:t>
            </a:r>
            <a:endParaRPr lang="en-US" altLang="en-US" sz="2400" dirty="0">
              <a:solidFill>
                <a:srgbClr val="C00000"/>
              </a:solidFill>
              <a:latin typeface="Sitka Text" panose="02000505000000020004" pitchFamily="2" charset="0"/>
            </a:endParaRPr>
          </a:p>
        </p:txBody>
      </p:sp>
      <p:pic>
        <p:nvPicPr>
          <p:cNvPr id="12293" name="Picture 1">
            <a:extLst>
              <a:ext uri="{FF2B5EF4-FFF2-40B4-BE49-F238E27FC236}">
                <a16:creationId xmlns:a16="http://schemas.microsoft.com/office/drawing/2014/main" id="{2323376C-A468-4262-9C4C-13C16D1AA8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534988"/>
            <a:ext cx="7315200" cy="616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頁尾版面配置區 1">
            <a:extLst>
              <a:ext uri="{FF2B5EF4-FFF2-40B4-BE49-F238E27FC236}">
                <a16:creationId xmlns:a16="http://schemas.microsoft.com/office/drawing/2014/main" id="{75E6058E-7AF3-43C3-8E02-FA05A75AA6EA}"/>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00355" name="投影片編號版面配置區 2">
            <a:extLst>
              <a:ext uri="{FF2B5EF4-FFF2-40B4-BE49-F238E27FC236}">
                <a16:creationId xmlns:a16="http://schemas.microsoft.com/office/drawing/2014/main" id="{9B109CF6-69FD-4437-A837-FA837253DEB8}"/>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C81948B-867D-4671-9D71-286A8DF6C69F}" type="slidenum">
              <a:rPr lang="en-US" altLang="zh-TW" b="0" smtClean="0">
                <a:ea typeface="新細明體" panose="02020500000000000000" pitchFamily="18" charset="-120"/>
              </a:rPr>
              <a:pPr/>
              <a:t>50</a:t>
            </a:fld>
            <a:endParaRPr lang="en-US" altLang="zh-TW" b="0">
              <a:ea typeface="新細明體" panose="02020500000000000000" pitchFamily="18" charset="-120"/>
            </a:endParaRPr>
          </a:p>
        </p:txBody>
      </p:sp>
      <p:sp>
        <p:nvSpPr>
          <p:cNvPr id="100356" name="Text Box 2">
            <a:extLst>
              <a:ext uri="{FF2B5EF4-FFF2-40B4-BE49-F238E27FC236}">
                <a16:creationId xmlns:a16="http://schemas.microsoft.com/office/drawing/2014/main" id="{E7645D11-E0D8-4F85-883F-0E0CE5F0C3C7}"/>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7.11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Categories of options</a:t>
            </a:r>
          </a:p>
        </p:txBody>
      </p:sp>
      <p:sp>
        <p:nvSpPr>
          <p:cNvPr id="100357" name="Rectangle 3">
            <a:extLst>
              <a:ext uri="{FF2B5EF4-FFF2-40B4-BE49-F238E27FC236}">
                <a16:creationId xmlns:a16="http://schemas.microsoft.com/office/drawing/2014/main" id="{9C5094AA-A955-4931-A9AB-F76421362F95}"/>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0358" name="Rectangle 4">
            <a:extLst>
              <a:ext uri="{FF2B5EF4-FFF2-40B4-BE49-F238E27FC236}">
                <a16:creationId xmlns:a16="http://schemas.microsoft.com/office/drawing/2014/main" id="{2FDFF6BA-71D4-4D27-BE83-33A959012BC5}"/>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0359" name="Rectangle 5">
            <a:extLst>
              <a:ext uri="{FF2B5EF4-FFF2-40B4-BE49-F238E27FC236}">
                <a16:creationId xmlns:a16="http://schemas.microsoft.com/office/drawing/2014/main" id="{E5F4C53C-2CB9-448E-9D2E-5E460A829A70}"/>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0360" name="Rectangle 6">
            <a:extLst>
              <a:ext uri="{FF2B5EF4-FFF2-40B4-BE49-F238E27FC236}">
                <a16:creationId xmlns:a16="http://schemas.microsoft.com/office/drawing/2014/main" id="{F1DF6BAE-34FA-4E9F-B71A-BFB44988392A}"/>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0361" name="Rectangle 7">
            <a:extLst>
              <a:ext uri="{FF2B5EF4-FFF2-40B4-BE49-F238E27FC236}">
                <a16:creationId xmlns:a16="http://schemas.microsoft.com/office/drawing/2014/main" id="{66A7C78A-2D8F-412F-A098-A37093086CFB}"/>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0362" name="Rectangle 8">
            <a:extLst>
              <a:ext uri="{FF2B5EF4-FFF2-40B4-BE49-F238E27FC236}">
                <a16:creationId xmlns:a16="http://schemas.microsoft.com/office/drawing/2014/main" id="{A516645E-E441-41AA-90AA-B7F86044069D}"/>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0363" name="Rectangle 9">
            <a:extLst>
              <a:ext uri="{FF2B5EF4-FFF2-40B4-BE49-F238E27FC236}">
                <a16:creationId xmlns:a16="http://schemas.microsoft.com/office/drawing/2014/main" id="{C8417F35-220E-443A-8B75-78C2920B5F48}"/>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00364" name="Picture 10">
            <a:extLst>
              <a:ext uri="{FF2B5EF4-FFF2-40B4-BE49-F238E27FC236}">
                <a16:creationId xmlns:a16="http://schemas.microsoft.com/office/drawing/2014/main" id="{7D4C32D7-B2F4-439E-AEFA-159E5F7D4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50" y="1427163"/>
            <a:ext cx="709295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65" name="Rectangle 1">
            <a:extLst>
              <a:ext uri="{FF2B5EF4-FFF2-40B4-BE49-F238E27FC236}">
                <a16:creationId xmlns:a16="http://schemas.microsoft.com/office/drawing/2014/main" id="{E3EAFFED-47D6-4FC0-8CFD-0A2BA028A669}"/>
              </a:ext>
            </a:extLst>
          </p:cNvPr>
          <p:cNvSpPr>
            <a:spLocks noChangeArrowheads="1"/>
          </p:cNvSpPr>
          <p:nvPr/>
        </p:nvSpPr>
        <p:spPr bwMode="auto">
          <a:xfrm>
            <a:off x="3581400" y="2133600"/>
            <a:ext cx="1447800" cy="46038"/>
          </a:xfrm>
          <a:prstGeom prst="rect">
            <a:avLst/>
          </a:prstGeom>
          <a:solidFill>
            <a:srgbClr val="C00000"/>
          </a:solidFill>
          <a:ln w="9525" algn="ctr">
            <a:solidFill>
              <a:srgbClr val="C00000"/>
            </a:solidFill>
            <a:round/>
            <a:headEnd/>
            <a:tailEnd/>
          </a:ln>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en-US" altLang="en-US"/>
          </a:p>
        </p:txBody>
      </p:sp>
      <p:sp>
        <p:nvSpPr>
          <p:cNvPr id="100366" name="Rectangle 2">
            <a:extLst>
              <a:ext uri="{FF2B5EF4-FFF2-40B4-BE49-F238E27FC236}">
                <a16:creationId xmlns:a16="http://schemas.microsoft.com/office/drawing/2014/main" id="{A0045B0A-586F-4D7F-B453-4BA3981E430A}"/>
              </a:ext>
            </a:extLst>
          </p:cNvPr>
          <p:cNvSpPr>
            <a:spLocks noChangeArrowheads="1"/>
          </p:cNvSpPr>
          <p:nvPr/>
        </p:nvSpPr>
        <p:spPr bwMode="auto">
          <a:xfrm>
            <a:off x="2667000" y="931863"/>
            <a:ext cx="24574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solidFill>
                  <a:srgbClr val="C00000"/>
                </a:solidFill>
                <a:ea typeface="新細明體" panose="02020500000000000000" pitchFamily="18" charset="-120"/>
              </a:rPr>
              <a:t>Single Byte Options</a:t>
            </a:r>
            <a:endParaRPr lang="en-US" altLang="en-US">
              <a:solidFill>
                <a:srgbClr val="C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頁尾版面配置區 1">
            <a:extLst>
              <a:ext uri="{FF2B5EF4-FFF2-40B4-BE49-F238E27FC236}">
                <a16:creationId xmlns:a16="http://schemas.microsoft.com/office/drawing/2014/main" id="{C6C108E6-33C4-4584-896E-F2E3C47AA261}"/>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02403" name="投影片編號版面配置區 2">
            <a:extLst>
              <a:ext uri="{FF2B5EF4-FFF2-40B4-BE49-F238E27FC236}">
                <a16:creationId xmlns:a16="http://schemas.microsoft.com/office/drawing/2014/main" id="{DC301B89-7EB0-4569-B85A-E5B3B2E54DB7}"/>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E3409E2E-C90C-418D-B8AD-05514953B1C2}" type="slidenum">
              <a:rPr lang="en-US" altLang="zh-TW" b="0" smtClean="0">
                <a:ea typeface="新細明體" panose="02020500000000000000" pitchFamily="18" charset="-120"/>
              </a:rPr>
              <a:pPr/>
              <a:t>51</a:t>
            </a:fld>
            <a:endParaRPr lang="en-US" altLang="zh-TW" b="0">
              <a:ea typeface="新細明體" panose="02020500000000000000" pitchFamily="18" charset="-120"/>
            </a:endParaRPr>
          </a:p>
        </p:txBody>
      </p:sp>
      <p:sp>
        <p:nvSpPr>
          <p:cNvPr id="102404" name="Text Box 2">
            <a:extLst>
              <a:ext uri="{FF2B5EF4-FFF2-40B4-BE49-F238E27FC236}">
                <a16:creationId xmlns:a16="http://schemas.microsoft.com/office/drawing/2014/main" id="{FD5FC8A3-45B1-4EFC-81A4-56B041B6CCC9}"/>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7.12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No operation option</a:t>
            </a:r>
          </a:p>
        </p:txBody>
      </p:sp>
      <p:sp>
        <p:nvSpPr>
          <p:cNvPr id="102405" name="Rectangle 3">
            <a:extLst>
              <a:ext uri="{FF2B5EF4-FFF2-40B4-BE49-F238E27FC236}">
                <a16:creationId xmlns:a16="http://schemas.microsoft.com/office/drawing/2014/main" id="{8F281E72-D320-4DEB-BE8B-ECCD0E8BC434}"/>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2406" name="Rectangle 4">
            <a:extLst>
              <a:ext uri="{FF2B5EF4-FFF2-40B4-BE49-F238E27FC236}">
                <a16:creationId xmlns:a16="http://schemas.microsoft.com/office/drawing/2014/main" id="{4A468BA3-11FE-4772-8F40-888CEFCF30A0}"/>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2407" name="Rectangle 5">
            <a:extLst>
              <a:ext uri="{FF2B5EF4-FFF2-40B4-BE49-F238E27FC236}">
                <a16:creationId xmlns:a16="http://schemas.microsoft.com/office/drawing/2014/main" id="{A66027B8-0818-48E8-A585-9C5A4592F7CC}"/>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2408" name="Rectangle 6">
            <a:extLst>
              <a:ext uri="{FF2B5EF4-FFF2-40B4-BE49-F238E27FC236}">
                <a16:creationId xmlns:a16="http://schemas.microsoft.com/office/drawing/2014/main" id="{F3DF1EAB-C318-4A0E-8078-4CAE5176553E}"/>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2409" name="Rectangle 7">
            <a:extLst>
              <a:ext uri="{FF2B5EF4-FFF2-40B4-BE49-F238E27FC236}">
                <a16:creationId xmlns:a16="http://schemas.microsoft.com/office/drawing/2014/main" id="{59158462-D273-492A-82CB-C3F74305A233}"/>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2410" name="Rectangle 8">
            <a:extLst>
              <a:ext uri="{FF2B5EF4-FFF2-40B4-BE49-F238E27FC236}">
                <a16:creationId xmlns:a16="http://schemas.microsoft.com/office/drawing/2014/main" id="{87700232-6499-4E25-A11A-ECED705C33FE}"/>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2411" name="Rectangle 9">
            <a:extLst>
              <a:ext uri="{FF2B5EF4-FFF2-40B4-BE49-F238E27FC236}">
                <a16:creationId xmlns:a16="http://schemas.microsoft.com/office/drawing/2014/main" id="{A075EAF9-E636-47FF-9477-0E9663AAE9B1}"/>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44106" name="Picture 10">
            <a:extLst>
              <a:ext uri="{FF2B5EF4-FFF2-40B4-BE49-F238E27FC236}">
                <a16:creationId xmlns:a16="http://schemas.microsoft.com/office/drawing/2014/main" id="{26F562B5-30E4-4226-8900-74E60C0D1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140" y="1857376"/>
            <a:ext cx="2266950" cy="99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4107" name="Picture 11">
            <a:extLst>
              <a:ext uri="{FF2B5EF4-FFF2-40B4-BE49-F238E27FC236}">
                <a16:creationId xmlns:a16="http://schemas.microsoft.com/office/drawing/2014/main" id="{2C095CD5-6597-4C9D-99D7-8541F4CC46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657600"/>
            <a:ext cx="3986213"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4108" name="Picture 12">
            <a:extLst>
              <a:ext uri="{FF2B5EF4-FFF2-40B4-BE49-F238E27FC236}">
                <a16:creationId xmlns:a16="http://schemas.microsoft.com/office/drawing/2014/main" id="{D79EB84C-34C1-4D6B-A49F-07680E1064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398838"/>
            <a:ext cx="3986213" cy="140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15" name="Rectangle 1">
            <a:extLst>
              <a:ext uri="{FF2B5EF4-FFF2-40B4-BE49-F238E27FC236}">
                <a16:creationId xmlns:a16="http://schemas.microsoft.com/office/drawing/2014/main" id="{A608CB19-3573-4976-87DB-A2BEC4DADE93}"/>
              </a:ext>
            </a:extLst>
          </p:cNvPr>
          <p:cNvSpPr>
            <a:spLocks noChangeArrowheads="1"/>
          </p:cNvSpPr>
          <p:nvPr/>
        </p:nvSpPr>
        <p:spPr bwMode="auto">
          <a:xfrm>
            <a:off x="1789112" y="1073944"/>
            <a:ext cx="3754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400">
                <a:solidFill>
                  <a:srgbClr val="CF1729"/>
                </a:solidFill>
              </a:rPr>
              <a:t>1. no-operation option </a:t>
            </a:r>
          </a:p>
        </p:txBody>
      </p:sp>
      <p:sp>
        <p:nvSpPr>
          <p:cNvPr id="2" name="Rectangle 1">
            <a:extLst>
              <a:ext uri="{FF2B5EF4-FFF2-40B4-BE49-F238E27FC236}">
                <a16:creationId xmlns:a16="http://schemas.microsoft.com/office/drawing/2014/main" id="{DB040021-4B03-49A8-8746-47F9376CBC34}"/>
              </a:ext>
            </a:extLst>
          </p:cNvPr>
          <p:cNvSpPr/>
          <p:nvPr/>
        </p:nvSpPr>
        <p:spPr>
          <a:xfrm>
            <a:off x="152400" y="5482133"/>
            <a:ext cx="7928774" cy="369332"/>
          </a:xfrm>
          <a:prstGeom prst="rect">
            <a:avLst/>
          </a:prstGeom>
        </p:spPr>
        <p:txBody>
          <a:bodyPr wrap="none">
            <a:spAutoFit/>
          </a:bodyPr>
          <a:lstStyle/>
          <a:p>
            <a:r>
              <a:rPr lang="en-US" altLang="zh-TW" dirty="0">
                <a:solidFill>
                  <a:srgbClr val="C00000"/>
                </a:solidFill>
              </a:rPr>
              <a:t>NO-OP</a:t>
            </a:r>
            <a:r>
              <a:rPr lang="en-US" altLang="zh-TW" dirty="0"/>
              <a:t> – 1 byte is </a:t>
            </a:r>
            <a:r>
              <a:rPr lang="en-US" altLang="zh-TW" dirty="0">
                <a:solidFill>
                  <a:srgbClr val="C00000"/>
                </a:solidFill>
              </a:rPr>
              <a:t>not counted </a:t>
            </a:r>
            <a:r>
              <a:rPr lang="en-US" altLang="zh-TW" dirty="0"/>
              <a:t>while </a:t>
            </a:r>
            <a:r>
              <a:rPr lang="en-US" altLang="zh-TW" dirty="0">
                <a:solidFill>
                  <a:srgbClr val="C00000"/>
                </a:solidFill>
              </a:rPr>
              <a:t>calculation Length </a:t>
            </a:r>
            <a:r>
              <a:rPr lang="en-US" altLang="zh-TW" dirty="0"/>
              <a:t>filed value </a:t>
            </a:r>
            <a:endParaRPr lang="zh-TW" altLang="zh-TW" dirty="0"/>
          </a:p>
        </p:txBody>
      </p:sp>
      <p:graphicFrame>
        <p:nvGraphicFramePr>
          <p:cNvPr id="3" name="Table 2">
            <a:extLst>
              <a:ext uri="{FF2B5EF4-FFF2-40B4-BE49-F238E27FC236}">
                <a16:creationId xmlns:a16="http://schemas.microsoft.com/office/drawing/2014/main" id="{BA878F49-4862-427E-A03E-5F492463AB6E}"/>
              </a:ext>
            </a:extLst>
          </p:cNvPr>
          <p:cNvGraphicFramePr>
            <a:graphicFrameLocks noGrp="1"/>
          </p:cNvGraphicFramePr>
          <p:nvPr>
            <p:extLst>
              <p:ext uri="{D42A27DB-BD31-4B8C-83A1-F6EECF244321}">
                <p14:modId xmlns:p14="http://schemas.microsoft.com/office/powerpoint/2010/main" val="2374976204"/>
              </p:ext>
            </p:extLst>
          </p:nvPr>
        </p:nvGraphicFramePr>
        <p:xfrm>
          <a:off x="5334001" y="1912998"/>
          <a:ext cx="3613151" cy="939740"/>
        </p:xfrm>
        <a:graphic>
          <a:graphicData uri="http://schemas.openxmlformats.org/drawingml/2006/table">
            <a:tbl>
              <a:tblPr firstRow="1" firstCol="1" bandRow="1"/>
              <a:tblGrid>
                <a:gridCol w="1029934">
                  <a:extLst>
                    <a:ext uri="{9D8B030D-6E8A-4147-A177-3AD203B41FA5}">
                      <a16:colId xmlns:a16="http://schemas.microsoft.com/office/drawing/2014/main" val="2458414205"/>
                    </a:ext>
                  </a:extLst>
                </a:gridCol>
                <a:gridCol w="1446135">
                  <a:extLst>
                    <a:ext uri="{9D8B030D-6E8A-4147-A177-3AD203B41FA5}">
                      <a16:colId xmlns:a16="http://schemas.microsoft.com/office/drawing/2014/main" val="919091269"/>
                    </a:ext>
                  </a:extLst>
                </a:gridCol>
                <a:gridCol w="1137082">
                  <a:extLst>
                    <a:ext uri="{9D8B030D-6E8A-4147-A177-3AD203B41FA5}">
                      <a16:colId xmlns:a16="http://schemas.microsoft.com/office/drawing/2014/main" val="2755384227"/>
                    </a:ext>
                  </a:extLst>
                </a:gridCol>
              </a:tblGrid>
              <a:tr h="232247">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Class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Option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1197509"/>
                  </a:ext>
                </a:extLst>
              </a:tr>
              <a:tr h="232247">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0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00001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9908915"/>
                  </a:ext>
                </a:extLst>
              </a:tr>
              <a:tr h="475246">
                <a:tc>
                  <a:txBody>
                    <a:bodyPr/>
                    <a:lstStyle/>
                    <a:p>
                      <a:pPr>
                        <a:lnSpc>
                          <a:spcPct val="107000"/>
                        </a:lnSpc>
                        <a:spcAft>
                          <a:spcPts val="0"/>
                        </a:spcAft>
                      </a:pPr>
                      <a:r>
                        <a:rPr lang="en-IN" sz="1100">
                          <a:effectLst/>
                          <a:latin typeface="Calibri" panose="020F0502020204030204" pitchFamily="34" charset="0"/>
                          <a:ea typeface="Calibri" panose="020F0502020204030204" pitchFamily="34" charset="0"/>
                          <a:cs typeface="Times New Roman" panose="02020603050405020304" pitchFamily="18" charset="0"/>
                        </a:rPr>
                        <a:t>Copy to 1</a:t>
                      </a:r>
                      <a:r>
                        <a:rPr lang="en-IN" sz="1100" baseline="30000">
                          <a:effectLst/>
                          <a:latin typeface="Calibri" panose="020F0502020204030204" pitchFamily="34" charset="0"/>
                          <a:ea typeface="Calibri" panose="020F0502020204030204" pitchFamily="34" charset="0"/>
                          <a:cs typeface="Times New Roman" panose="02020603050405020304" pitchFamily="18" charset="0"/>
                        </a:rPr>
                        <a:t>st</a:t>
                      </a:r>
                      <a:r>
                        <a:rPr lang="en-IN" sz="1100">
                          <a:effectLst/>
                          <a:latin typeface="Calibri" panose="020F0502020204030204" pitchFamily="34" charset="0"/>
                          <a:ea typeface="Calibri" panose="020F0502020204030204" pitchFamily="34" charset="0"/>
                          <a:cs typeface="Times New Roman" panose="02020603050405020304" pitchFamily="18" charset="0"/>
                        </a:rPr>
                        <a:t> Fragment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100">
                          <a:effectLst/>
                          <a:latin typeface="Calibri" panose="020F0502020204030204" pitchFamily="34" charset="0"/>
                          <a:ea typeface="Calibri" panose="020F0502020204030204" pitchFamily="34" charset="0"/>
                          <a:cs typeface="Times New Roman" panose="02020603050405020304" pitchFamily="18" charset="0"/>
                        </a:rPr>
                        <a:t>Datagram Control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NO-Option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783272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41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441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44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頁尾版面配置區 1">
            <a:extLst>
              <a:ext uri="{FF2B5EF4-FFF2-40B4-BE49-F238E27FC236}">
                <a16:creationId xmlns:a16="http://schemas.microsoft.com/office/drawing/2014/main" id="{F7972956-D5AC-4B3C-9D79-1A39962E9D66}"/>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04451" name="投影片編號版面配置區 2">
            <a:extLst>
              <a:ext uri="{FF2B5EF4-FFF2-40B4-BE49-F238E27FC236}">
                <a16:creationId xmlns:a16="http://schemas.microsoft.com/office/drawing/2014/main" id="{43D5A783-4C88-42C6-BA49-A98D802F9A1F}"/>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B2616D6-498D-472D-88FA-72018ACB87BE}" type="slidenum">
              <a:rPr lang="en-US" altLang="zh-TW" b="0" smtClean="0">
                <a:ea typeface="新細明體" panose="02020500000000000000" pitchFamily="18" charset="-120"/>
              </a:rPr>
              <a:pPr/>
              <a:t>52</a:t>
            </a:fld>
            <a:endParaRPr lang="en-US" altLang="zh-TW" b="0">
              <a:ea typeface="新細明體" panose="02020500000000000000" pitchFamily="18" charset="-120"/>
            </a:endParaRPr>
          </a:p>
        </p:txBody>
      </p:sp>
      <p:sp>
        <p:nvSpPr>
          <p:cNvPr id="104452" name="Text Box 2">
            <a:extLst>
              <a:ext uri="{FF2B5EF4-FFF2-40B4-BE49-F238E27FC236}">
                <a16:creationId xmlns:a16="http://schemas.microsoft.com/office/drawing/2014/main" id="{F95DD5C9-FD37-408F-B4E7-3009BAFB7FBA}"/>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7.13</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Endo-of-option option</a:t>
            </a:r>
          </a:p>
        </p:txBody>
      </p:sp>
      <p:sp>
        <p:nvSpPr>
          <p:cNvPr id="104453" name="Rectangle 3">
            <a:extLst>
              <a:ext uri="{FF2B5EF4-FFF2-40B4-BE49-F238E27FC236}">
                <a16:creationId xmlns:a16="http://schemas.microsoft.com/office/drawing/2014/main" id="{E099D2A7-52DD-42C4-BBD3-432F0B2FA5C7}"/>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4454" name="Rectangle 4">
            <a:extLst>
              <a:ext uri="{FF2B5EF4-FFF2-40B4-BE49-F238E27FC236}">
                <a16:creationId xmlns:a16="http://schemas.microsoft.com/office/drawing/2014/main" id="{A1195C53-1A09-420D-8378-6D95F68B20D8}"/>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4455" name="Rectangle 5">
            <a:extLst>
              <a:ext uri="{FF2B5EF4-FFF2-40B4-BE49-F238E27FC236}">
                <a16:creationId xmlns:a16="http://schemas.microsoft.com/office/drawing/2014/main" id="{181D7C18-A6C4-4EDA-B1B4-6466E7A6DD46}"/>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4456" name="Rectangle 6">
            <a:extLst>
              <a:ext uri="{FF2B5EF4-FFF2-40B4-BE49-F238E27FC236}">
                <a16:creationId xmlns:a16="http://schemas.microsoft.com/office/drawing/2014/main" id="{9C0F90F1-727A-43A0-BB18-A11D526CE1B8}"/>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4457" name="Rectangle 7">
            <a:extLst>
              <a:ext uri="{FF2B5EF4-FFF2-40B4-BE49-F238E27FC236}">
                <a16:creationId xmlns:a16="http://schemas.microsoft.com/office/drawing/2014/main" id="{D8AF6A33-06E7-472A-8CF0-4F969669FA27}"/>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4458" name="Rectangle 8">
            <a:extLst>
              <a:ext uri="{FF2B5EF4-FFF2-40B4-BE49-F238E27FC236}">
                <a16:creationId xmlns:a16="http://schemas.microsoft.com/office/drawing/2014/main" id="{31730A34-1440-433A-A0D2-77008F413B71}"/>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4459" name="Rectangle 9">
            <a:extLst>
              <a:ext uri="{FF2B5EF4-FFF2-40B4-BE49-F238E27FC236}">
                <a16:creationId xmlns:a16="http://schemas.microsoft.com/office/drawing/2014/main" id="{6F4D8EC5-9659-4DB0-BEBC-B738552EC902}"/>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46154" name="Picture 10">
            <a:extLst>
              <a:ext uri="{FF2B5EF4-FFF2-40B4-BE49-F238E27FC236}">
                <a16:creationId xmlns:a16="http://schemas.microsoft.com/office/drawing/2014/main" id="{9DC14653-D34F-45C6-A072-358F700E4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49550"/>
            <a:ext cx="2203450"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6157" name="Picture 13">
            <a:extLst>
              <a:ext uri="{FF2B5EF4-FFF2-40B4-BE49-F238E27FC236}">
                <a16:creationId xmlns:a16="http://schemas.microsoft.com/office/drawing/2014/main" id="{CAB27E97-9BB8-41C8-83B4-42C372EFAA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450" y="2006600"/>
            <a:ext cx="4451350" cy="199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462" name="Rectangle 13">
            <a:extLst>
              <a:ext uri="{FF2B5EF4-FFF2-40B4-BE49-F238E27FC236}">
                <a16:creationId xmlns:a16="http://schemas.microsoft.com/office/drawing/2014/main" id="{940B6FD2-925C-4C29-B9E6-BC0F00D5EB28}"/>
              </a:ext>
            </a:extLst>
          </p:cNvPr>
          <p:cNvSpPr>
            <a:spLocks noChangeArrowheads="1"/>
          </p:cNvSpPr>
          <p:nvPr/>
        </p:nvSpPr>
        <p:spPr bwMode="auto">
          <a:xfrm>
            <a:off x="356394" y="4402138"/>
            <a:ext cx="8505825" cy="87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50000"/>
              </a:lnSpc>
            </a:pPr>
            <a:r>
              <a:rPr lang="en-US" altLang="en-US" b="0" dirty="0">
                <a:latin typeface="Times New Roman" panose="02020603050405020304" pitchFamily="18" charset="0"/>
              </a:rPr>
              <a:t>can only be </a:t>
            </a:r>
            <a:r>
              <a:rPr lang="en-US" altLang="en-US" dirty="0">
                <a:latin typeface="Times New Roman" panose="02020603050405020304" pitchFamily="18" charset="0"/>
              </a:rPr>
              <a:t>used as the last option</a:t>
            </a:r>
            <a:r>
              <a:rPr lang="en-US" altLang="en-US" b="0" dirty="0">
                <a:latin typeface="Times New Roman" panose="02020603050405020304" pitchFamily="18" charset="0"/>
              </a:rPr>
              <a:t>. </a:t>
            </a:r>
            <a:r>
              <a:rPr lang="en-US" altLang="en-US" dirty="0">
                <a:latin typeface="Times New Roman" panose="02020603050405020304" pitchFamily="18" charset="0"/>
              </a:rPr>
              <a:t>Only one end-of-option option</a:t>
            </a:r>
            <a:r>
              <a:rPr lang="en-US" altLang="en-US" b="0" dirty="0">
                <a:latin typeface="Times New Roman" panose="02020603050405020304" pitchFamily="18" charset="0"/>
              </a:rPr>
              <a:t> can be used.</a:t>
            </a:r>
          </a:p>
          <a:p>
            <a:pPr>
              <a:lnSpc>
                <a:spcPct val="150000"/>
              </a:lnSpc>
            </a:pPr>
            <a:r>
              <a:rPr lang="en-US" altLang="en-US" b="0" dirty="0">
                <a:latin typeface="Times New Roman" panose="02020603050405020304" pitchFamily="18" charset="0"/>
              </a:rPr>
              <a:t> After this option, </a:t>
            </a:r>
            <a:r>
              <a:rPr lang="en-US" altLang="en-US" dirty="0">
                <a:latin typeface="Times New Roman" panose="02020603050405020304" pitchFamily="18" charset="0"/>
              </a:rPr>
              <a:t>the receiver looks for the payload data.</a:t>
            </a:r>
            <a:endParaRPr lang="en-US" altLang="en-US" dirty="0"/>
          </a:p>
        </p:txBody>
      </p:sp>
      <p:sp>
        <p:nvSpPr>
          <p:cNvPr id="104463" name="Rectangle 1">
            <a:extLst>
              <a:ext uri="{FF2B5EF4-FFF2-40B4-BE49-F238E27FC236}">
                <a16:creationId xmlns:a16="http://schemas.microsoft.com/office/drawing/2014/main" id="{16554B70-0536-4B13-8450-382EA3040DCE}"/>
              </a:ext>
            </a:extLst>
          </p:cNvPr>
          <p:cNvSpPr>
            <a:spLocks noChangeArrowheads="1"/>
          </p:cNvSpPr>
          <p:nvPr/>
        </p:nvSpPr>
        <p:spPr bwMode="auto">
          <a:xfrm>
            <a:off x="2479675" y="879475"/>
            <a:ext cx="2708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400">
                <a:solidFill>
                  <a:srgbClr val="CF1729"/>
                </a:solidFill>
              </a:rPr>
              <a:t>2. end-of-option</a:t>
            </a:r>
          </a:p>
        </p:txBody>
      </p:sp>
      <p:sp>
        <p:nvSpPr>
          <p:cNvPr id="16" name="Rectangle 15">
            <a:extLst>
              <a:ext uri="{FF2B5EF4-FFF2-40B4-BE49-F238E27FC236}">
                <a16:creationId xmlns:a16="http://schemas.microsoft.com/office/drawing/2014/main" id="{505D3414-F3F6-45CA-9866-2DAFA520EA24}"/>
              </a:ext>
            </a:extLst>
          </p:cNvPr>
          <p:cNvSpPr/>
          <p:nvPr/>
        </p:nvSpPr>
        <p:spPr>
          <a:xfrm>
            <a:off x="270804" y="5582206"/>
            <a:ext cx="8068234" cy="369332"/>
          </a:xfrm>
          <a:prstGeom prst="rect">
            <a:avLst/>
          </a:prstGeom>
        </p:spPr>
        <p:txBody>
          <a:bodyPr wrap="none">
            <a:spAutoFit/>
          </a:bodyPr>
          <a:lstStyle/>
          <a:p>
            <a:r>
              <a:rPr lang="en-US" altLang="zh-TW" dirty="0">
                <a:solidFill>
                  <a:srgbClr val="C00000"/>
                </a:solidFill>
              </a:rPr>
              <a:t>END-OP</a:t>
            </a:r>
            <a:r>
              <a:rPr lang="en-US" altLang="zh-TW" dirty="0"/>
              <a:t> – 1 byte is </a:t>
            </a:r>
            <a:r>
              <a:rPr lang="en-US" altLang="zh-TW" dirty="0">
                <a:solidFill>
                  <a:srgbClr val="C00000"/>
                </a:solidFill>
              </a:rPr>
              <a:t>not counted </a:t>
            </a:r>
            <a:r>
              <a:rPr lang="en-US" altLang="zh-TW" dirty="0"/>
              <a:t>while </a:t>
            </a:r>
            <a:r>
              <a:rPr lang="en-US" altLang="zh-TW" dirty="0">
                <a:solidFill>
                  <a:srgbClr val="C00000"/>
                </a:solidFill>
              </a:rPr>
              <a:t>calculation Length</a:t>
            </a:r>
            <a:r>
              <a:rPr lang="en-US" altLang="zh-TW" dirty="0"/>
              <a:t> filed value </a:t>
            </a:r>
            <a:endParaRPr lang="zh-TW" altLang="zh-TW" dirty="0"/>
          </a:p>
        </p:txBody>
      </p:sp>
      <p:graphicFrame>
        <p:nvGraphicFramePr>
          <p:cNvPr id="2" name="Table 1">
            <a:extLst>
              <a:ext uri="{FF2B5EF4-FFF2-40B4-BE49-F238E27FC236}">
                <a16:creationId xmlns:a16="http://schemas.microsoft.com/office/drawing/2014/main" id="{A52712DD-7493-4A59-A3EB-EABBD4506395}"/>
              </a:ext>
            </a:extLst>
          </p:cNvPr>
          <p:cNvGraphicFramePr>
            <a:graphicFrameLocks noGrp="1"/>
          </p:cNvGraphicFramePr>
          <p:nvPr>
            <p:extLst>
              <p:ext uri="{D42A27DB-BD31-4B8C-83A1-F6EECF244321}">
                <p14:modId xmlns:p14="http://schemas.microsoft.com/office/powerpoint/2010/main" val="1477608387"/>
              </p:ext>
            </p:extLst>
          </p:nvPr>
        </p:nvGraphicFramePr>
        <p:xfrm>
          <a:off x="5410200" y="757686"/>
          <a:ext cx="3452019" cy="952050"/>
        </p:xfrm>
        <a:graphic>
          <a:graphicData uri="http://schemas.openxmlformats.org/drawingml/2006/table">
            <a:tbl>
              <a:tblPr firstRow="1" firstCol="1" bandRow="1"/>
              <a:tblGrid>
                <a:gridCol w="984003">
                  <a:extLst>
                    <a:ext uri="{9D8B030D-6E8A-4147-A177-3AD203B41FA5}">
                      <a16:colId xmlns:a16="http://schemas.microsoft.com/office/drawing/2014/main" val="639922356"/>
                    </a:ext>
                  </a:extLst>
                </a:gridCol>
                <a:gridCol w="1381643">
                  <a:extLst>
                    <a:ext uri="{9D8B030D-6E8A-4147-A177-3AD203B41FA5}">
                      <a16:colId xmlns:a16="http://schemas.microsoft.com/office/drawing/2014/main" val="3424426917"/>
                    </a:ext>
                  </a:extLst>
                </a:gridCol>
                <a:gridCol w="1086373">
                  <a:extLst>
                    <a:ext uri="{9D8B030D-6E8A-4147-A177-3AD203B41FA5}">
                      <a16:colId xmlns:a16="http://schemas.microsoft.com/office/drawing/2014/main" val="2432916003"/>
                    </a:ext>
                  </a:extLst>
                </a:gridCol>
              </a:tblGrid>
              <a:tr h="235289">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Class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Option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0569082"/>
                  </a:ext>
                </a:extLst>
              </a:tr>
              <a:tr h="235289">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0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00000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149922"/>
                  </a:ext>
                </a:extLst>
              </a:tr>
              <a:tr h="481472">
                <a:tc>
                  <a:txBody>
                    <a:bodyPr/>
                    <a:lstStyle/>
                    <a:p>
                      <a:pPr>
                        <a:lnSpc>
                          <a:spcPct val="107000"/>
                        </a:lnSpc>
                        <a:spcAft>
                          <a:spcPts val="0"/>
                        </a:spcAft>
                      </a:pPr>
                      <a:r>
                        <a:rPr lang="en-IN" sz="1100">
                          <a:effectLst/>
                          <a:latin typeface="Calibri" panose="020F0502020204030204" pitchFamily="34" charset="0"/>
                          <a:ea typeface="Calibri" panose="020F0502020204030204" pitchFamily="34" charset="0"/>
                          <a:cs typeface="Times New Roman" panose="02020603050405020304" pitchFamily="18" charset="0"/>
                        </a:rPr>
                        <a:t>Copy to 1</a:t>
                      </a:r>
                      <a:r>
                        <a:rPr lang="en-IN" sz="1100" baseline="30000">
                          <a:effectLst/>
                          <a:latin typeface="Calibri" panose="020F0502020204030204" pitchFamily="34" charset="0"/>
                          <a:ea typeface="Calibri" panose="020F0502020204030204" pitchFamily="34" charset="0"/>
                          <a:cs typeface="Times New Roman" panose="02020603050405020304" pitchFamily="18" charset="0"/>
                        </a:rPr>
                        <a:t>st</a:t>
                      </a:r>
                      <a:r>
                        <a:rPr lang="en-IN" sz="1100">
                          <a:effectLst/>
                          <a:latin typeface="Calibri" panose="020F0502020204030204" pitchFamily="34" charset="0"/>
                          <a:ea typeface="Calibri" panose="020F0502020204030204" pitchFamily="34" charset="0"/>
                          <a:cs typeface="Times New Roman" panose="02020603050405020304" pitchFamily="18" charset="0"/>
                        </a:rPr>
                        <a:t> Fragment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100">
                          <a:effectLst/>
                          <a:latin typeface="Calibri" panose="020F0502020204030204" pitchFamily="34" charset="0"/>
                          <a:ea typeface="Calibri" panose="020F0502020204030204" pitchFamily="34" charset="0"/>
                          <a:cs typeface="Times New Roman" panose="02020603050405020304" pitchFamily="18" charset="0"/>
                        </a:rPr>
                        <a:t>Datagram Control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END-OP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9285829"/>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461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46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頁尾版面配置區 1">
            <a:extLst>
              <a:ext uri="{FF2B5EF4-FFF2-40B4-BE49-F238E27FC236}">
                <a16:creationId xmlns:a16="http://schemas.microsoft.com/office/drawing/2014/main" id="{4DDB5D32-BEFB-417F-BC63-95060505445F}"/>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06499" name="投影片編號版面配置區 2">
            <a:extLst>
              <a:ext uri="{FF2B5EF4-FFF2-40B4-BE49-F238E27FC236}">
                <a16:creationId xmlns:a16="http://schemas.microsoft.com/office/drawing/2014/main" id="{71EE30E3-4DB4-4EB7-BFF9-27E4B64AE5B6}"/>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BA90A8F6-1519-4087-8377-57B8636CBE4D}" type="slidenum">
              <a:rPr lang="en-US" altLang="zh-TW" b="0" smtClean="0">
                <a:ea typeface="新細明體" panose="02020500000000000000" pitchFamily="18" charset="-120"/>
              </a:rPr>
              <a:pPr/>
              <a:t>53</a:t>
            </a:fld>
            <a:endParaRPr lang="en-US" altLang="zh-TW" b="0">
              <a:ea typeface="新細明體" panose="02020500000000000000" pitchFamily="18" charset="-120"/>
            </a:endParaRPr>
          </a:p>
        </p:txBody>
      </p:sp>
      <p:sp>
        <p:nvSpPr>
          <p:cNvPr id="106500" name="Text Box 2">
            <a:extLst>
              <a:ext uri="{FF2B5EF4-FFF2-40B4-BE49-F238E27FC236}">
                <a16:creationId xmlns:a16="http://schemas.microsoft.com/office/drawing/2014/main" id="{46F31D28-92B7-4550-A11B-E1B4EEF80DA7}"/>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7.14</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Record-route option</a:t>
            </a:r>
          </a:p>
        </p:txBody>
      </p:sp>
      <p:sp>
        <p:nvSpPr>
          <p:cNvPr id="106501" name="Rectangle 3">
            <a:extLst>
              <a:ext uri="{FF2B5EF4-FFF2-40B4-BE49-F238E27FC236}">
                <a16:creationId xmlns:a16="http://schemas.microsoft.com/office/drawing/2014/main" id="{AC2A437E-71F2-4D8A-9907-B26AF0421C8D}"/>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6502" name="Rectangle 4">
            <a:extLst>
              <a:ext uri="{FF2B5EF4-FFF2-40B4-BE49-F238E27FC236}">
                <a16:creationId xmlns:a16="http://schemas.microsoft.com/office/drawing/2014/main" id="{31D06F17-D08E-47C1-A60A-1313DD6C8772}"/>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6503" name="Rectangle 5">
            <a:extLst>
              <a:ext uri="{FF2B5EF4-FFF2-40B4-BE49-F238E27FC236}">
                <a16:creationId xmlns:a16="http://schemas.microsoft.com/office/drawing/2014/main" id="{71B6DEB0-6454-4D5A-9CED-2871C1A0037F}"/>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6504" name="Rectangle 6">
            <a:extLst>
              <a:ext uri="{FF2B5EF4-FFF2-40B4-BE49-F238E27FC236}">
                <a16:creationId xmlns:a16="http://schemas.microsoft.com/office/drawing/2014/main" id="{39B19628-7945-4491-A1C6-8359DFBA7238}"/>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6505" name="Rectangle 7">
            <a:extLst>
              <a:ext uri="{FF2B5EF4-FFF2-40B4-BE49-F238E27FC236}">
                <a16:creationId xmlns:a16="http://schemas.microsoft.com/office/drawing/2014/main" id="{ED8F88CC-0DB5-4671-9096-B2D749CF7F44}"/>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6506" name="Rectangle 8">
            <a:extLst>
              <a:ext uri="{FF2B5EF4-FFF2-40B4-BE49-F238E27FC236}">
                <a16:creationId xmlns:a16="http://schemas.microsoft.com/office/drawing/2014/main" id="{18D67E02-2CD5-48A9-8B86-495C821AAC52}"/>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06507" name="Rectangle 9">
            <a:extLst>
              <a:ext uri="{FF2B5EF4-FFF2-40B4-BE49-F238E27FC236}">
                <a16:creationId xmlns:a16="http://schemas.microsoft.com/office/drawing/2014/main" id="{B1AF940C-1ACC-4C92-9A9E-EF0CF856D0BD}"/>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06508" name="Picture 10">
            <a:extLst>
              <a:ext uri="{FF2B5EF4-FFF2-40B4-BE49-F238E27FC236}">
                <a16:creationId xmlns:a16="http://schemas.microsoft.com/office/drawing/2014/main" id="{4CD11786-DAB9-4D0B-96E3-799A835CD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3" y="2289175"/>
            <a:ext cx="8510587"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6509" name="Rectangle 1">
            <a:extLst>
              <a:ext uri="{FF2B5EF4-FFF2-40B4-BE49-F238E27FC236}">
                <a16:creationId xmlns:a16="http://schemas.microsoft.com/office/drawing/2014/main" id="{FDD5CDB9-8CFA-48FB-82F9-52FE659C619D}"/>
              </a:ext>
            </a:extLst>
          </p:cNvPr>
          <p:cNvSpPr>
            <a:spLocks noChangeArrowheads="1"/>
          </p:cNvSpPr>
          <p:nvPr/>
        </p:nvSpPr>
        <p:spPr bwMode="auto">
          <a:xfrm>
            <a:off x="1524000" y="4976813"/>
            <a:ext cx="6781800" cy="13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50000"/>
              </a:lnSpc>
            </a:pPr>
            <a:r>
              <a:rPr lang="en-US" altLang="en-US" b="0" dirty="0">
                <a:latin typeface="Times New Roman" panose="02020603050405020304" pitchFamily="18" charset="0"/>
              </a:rPr>
              <a:t>Router inserts its outgoing IP address in the next empty field.</a:t>
            </a:r>
          </a:p>
          <a:p>
            <a:pPr>
              <a:lnSpc>
                <a:spcPct val="150000"/>
              </a:lnSpc>
            </a:pPr>
            <a:r>
              <a:rPr lang="en-US" altLang="en-US" b="0" dirty="0">
                <a:latin typeface="Times New Roman" panose="02020603050405020304" pitchFamily="18" charset="0"/>
              </a:rPr>
              <a:t>Value of the pointer  =&lt; Length then </a:t>
            </a:r>
            <a:r>
              <a:rPr lang="en-US" altLang="en-US" b="0" dirty="0">
                <a:solidFill>
                  <a:srgbClr val="C00000"/>
                </a:solidFill>
                <a:latin typeface="Times New Roman" panose="02020603050405020304" pitchFamily="18" charset="0"/>
              </a:rPr>
              <a:t>Entry is made</a:t>
            </a:r>
          </a:p>
          <a:p>
            <a:pPr>
              <a:lnSpc>
                <a:spcPct val="150000"/>
              </a:lnSpc>
            </a:pPr>
            <a:r>
              <a:rPr lang="en-US" altLang="en-US" b="0" dirty="0">
                <a:latin typeface="Times New Roman" panose="02020603050405020304" pitchFamily="18" charset="0"/>
              </a:rPr>
              <a:t>Value of Pointer &gt; Length  then </a:t>
            </a:r>
            <a:r>
              <a:rPr lang="en-US" altLang="en-US" b="0" dirty="0">
                <a:solidFill>
                  <a:srgbClr val="C00000"/>
                </a:solidFill>
                <a:latin typeface="Times New Roman" panose="02020603050405020304" pitchFamily="18" charset="0"/>
              </a:rPr>
              <a:t>No changes Made </a:t>
            </a:r>
            <a:r>
              <a:rPr lang="en-US" altLang="en-US" b="0" dirty="0">
                <a:latin typeface="Times New Roman" panose="02020603050405020304" pitchFamily="18" charset="0"/>
              </a:rPr>
              <a:t>( No space to enter)</a:t>
            </a:r>
            <a:endParaRPr lang="en-US" altLang="en-US" dirty="0">
              <a:solidFill>
                <a:srgbClr val="C00000"/>
              </a:solidFill>
            </a:endParaRPr>
          </a:p>
        </p:txBody>
      </p:sp>
      <p:sp>
        <p:nvSpPr>
          <p:cNvPr id="106510" name="Rectangle 1">
            <a:extLst>
              <a:ext uri="{FF2B5EF4-FFF2-40B4-BE49-F238E27FC236}">
                <a16:creationId xmlns:a16="http://schemas.microsoft.com/office/drawing/2014/main" id="{CE62219E-4744-451D-B614-BD5FF9621382}"/>
              </a:ext>
            </a:extLst>
          </p:cNvPr>
          <p:cNvSpPr>
            <a:spLocks noChangeArrowheads="1"/>
          </p:cNvSpPr>
          <p:nvPr/>
        </p:nvSpPr>
        <p:spPr bwMode="auto">
          <a:xfrm>
            <a:off x="1522413" y="1046957"/>
            <a:ext cx="3033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000">
                <a:solidFill>
                  <a:srgbClr val="CF1729"/>
                </a:solidFill>
              </a:rPr>
              <a:t>3. record-route option</a:t>
            </a:r>
          </a:p>
        </p:txBody>
      </p:sp>
      <p:graphicFrame>
        <p:nvGraphicFramePr>
          <p:cNvPr id="2" name="Table 1">
            <a:extLst>
              <a:ext uri="{FF2B5EF4-FFF2-40B4-BE49-F238E27FC236}">
                <a16:creationId xmlns:a16="http://schemas.microsoft.com/office/drawing/2014/main" id="{83340E00-B81B-4D1B-AE48-D5FFD4D1C650}"/>
              </a:ext>
            </a:extLst>
          </p:cNvPr>
          <p:cNvGraphicFramePr>
            <a:graphicFrameLocks noGrp="1"/>
          </p:cNvGraphicFramePr>
          <p:nvPr>
            <p:extLst>
              <p:ext uri="{D42A27DB-BD31-4B8C-83A1-F6EECF244321}">
                <p14:modId xmlns:p14="http://schemas.microsoft.com/office/powerpoint/2010/main" val="334431633"/>
              </p:ext>
            </p:extLst>
          </p:nvPr>
        </p:nvGraphicFramePr>
        <p:xfrm>
          <a:off x="5335588" y="1204912"/>
          <a:ext cx="3427412" cy="944561"/>
        </p:xfrm>
        <a:graphic>
          <a:graphicData uri="http://schemas.openxmlformats.org/drawingml/2006/table">
            <a:tbl>
              <a:tblPr firstRow="1" firstCol="1" bandRow="1"/>
              <a:tblGrid>
                <a:gridCol w="976989">
                  <a:extLst>
                    <a:ext uri="{9D8B030D-6E8A-4147-A177-3AD203B41FA5}">
                      <a16:colId xmlns:a16="http://schemas.microsoft.com/office/drawing/2014/main" val="303179507"/>
                    </a:ext>
                  </a:extLst>
                </a:gridCol>
                <a:gridCol w="1371794">
                  <a:extLst>
                    <a:ext uri="{9D8B030D-6E8A-4147-A177-3AD203B41FA5}">
                      <a16:colId xmlns:a16="http://schemas.microsoft.com/office/drawing/2014/main" val="2744389438"/>
                    </a:ext>
                  </a:extLst>
                </a:gridCol>
                <a:gridCol w="1078629">
                  <a:extLst>
                    <a:ext uri="{9D8B030D-6E8A-4147-A177-3AD203B41FA5}">
                      <a16:colId xmlns:a16="http://schemas.microsoft.com/office/drawing/2014/main" val="2387002100"/>
                    </a:ext>
                  </a:extLst>
                </a:gridCol>
              </a:tblGrid>
              <a:tr h="233438">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Class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Option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1170294"/>
                  </a:ext>
                </a:extLst>
              </a:tr>
              <a:tr h="233438">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0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00111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3928843"/>
                  </a:ext>
                </a:extLst>
              </a:tr>
              <a:tr h="477685">
                <a:tc>
                  <a:txBody>
                    <a:bodyPr/>
                    <a:lstStyle/>
                    <a:p>
                      <a:pPr>
                        <a:lnSpc>
                          <a:spcPct val="107000"/>
                        </a:lnSpc>
                        <a:spcAft>
                          <a:spcPts val="0"/>
                        </a:spcAft>
                      </a:pPr>
                      <a:r>
                        <a:rPr lang="en-IN" sz="1100">
                          <a:effectLst/>
                          <a:latin typeface="Calibri" panose="020F0502020204030204" pitchFamily="34" charset="0"/>
                          <a:ea typeface="Calibri" panose="020F0502020204030204" pitchFamily="34" charset="0"/>
                          <a:cs typeface="Times New Roman" panose="02020603050405020304" pitchFamily="18" charset="0"/>
                        </a:rPr>
                        <a:t>Copy to 1</a:t>
                      </a:r>
                      <a:r>
                        <a:rPr lang="en-IN" sz="1100" baseline="30000">
                          <a:effectLst/>
                          <a:latin typeface="Calibri" panose="020F0502020204030204" pitchFamily="34" charset="0"/>
                          <a:ea typeface="Calibri" panose="020F0502020204030204" pitchFamily="34" charset="0"/>
                          <a:cs typeface="Times New Roman" panose="02020603050405020304" pitchFamily="18" charset="0"/>
                        </a:rPr>
                        <a:t>st</a:t>
                      </a:r>
                      <a:r>
                        <a:rPr lang="en-IN" sz="1100">
                          <a:effectLst/>
                          <a:latin typeface="Calibri" panose="020F0502020204030204" pitchFamily="34" charset="0"/>
                          <a:ea typeface="Calibri" panose="020F0502020204030204" pitchFamily="34" charset="0"/>
                          <a:cs typeface="Times New Roman" panose="02020603050405020304" pitchFamily="18" charset="0"/>
                        </a:rPr>
                        <a:t> Fragment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100">
                          <a:effectLst/>
                          <a:latin typeface="Calibri" panose="020F0502020204030204" pitchFamily="34" charset="0"/>
                          <a:ea typeface="Calibri" panose="020F0502020204030204" pitchFamily="34" charset="0"/>
                          <a:cs typeface="Times New Roman" panose="02020603050405020304" pitchFamily="18" charset="0"/>
                        </a:rPr>
                        <a:t>Datagram Control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Record Route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5460938"/>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Footer Placeholder 1">
            <a:extLst>
              <a:ext uri="{FF2B5EF4-FFF2-40B4-BE49-F238E27FC236}">
                <a16:creationId xmlns:a16="http://schemas.microsoft.com/office/drawing/2014/main" id="{41EE5085-2A9F-4B09-9A32-4ADB119E60D7}"/>
              </a:ext>
            </a:extLst>
          </p:cNvPr>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t>TCP/IP Protocol Suite</a:t>
            </a:r>
          </a:p>
        </p:txBody>
      </p:sp>
      <p:sp>
        <p:nvSpPr>
          <p:cNvPr id="112643" name="Slide Number Placeholder 2">
            <a:extLst>
              <a:ext uri="{FF2B5EF4-FFF2-40B4-BE49-F238E27FC236}">
                <a16:creationId xmlns:a16="http://schemas.microsoft.com/office/drawing/2014/main" id="{E00A3B5A-6CE9-42DF-8C0D-DE4458A9376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5E6F09A-F504-4AF5-BE8F-DB73C527AC2C}" type="slidenum">
              <a:rPr lang="en-US" altLang="en-US" b="0" smtClean="0">
                <a:ea typeface="新細明體" panose="02020500000000000000" pitchFamily="18" charset="-120"/>
              </a:rPr>
              <a:pPr/>
              <a:t>54</a:t>
            </a:fld>
            <a:endParaRPr lang="en-US" altLang="en-US" b="0">
              <a:ea typeface="新細明體" panose="02020500000000000000" pitchFamily="18" charset="-120"/>
            </a:endParaRPr>
          </a:p>
        </p:txBody>
      </p:sp>
      <p:sp>
        <p:nvSpPr>
          <p:cNvPr id="112644" name="Text Box 2">
            <a:extLst>
              <a:ext uri="{FF2B5EF4-FFF2-40B4-BE49-F238E27FC236}">
                <a16:creationId xmlns:a16="http://schemas.microsoft.com/office/drawing/2014/main" id="{49913B12-5AE2-4F60-BF5F-C670022B9F83}"/>
              </a:ext>
            </a:extLst>
          </p:cNvPr>
          <p:cNvSpPr txBox="1">
            <a:spLocks noChangeArrowheads="1"/>
          </p:cNvSpPr>
          <p:nvPr/>
        </p:nvSpPr>
        <p:spPr bwMode="auto">
          <a:xfrm>
            <a:off x="990600" y="90488"/>
            <a:ext cx="5715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i="1">
                <a:latin typeface="Times New Roman" panose="02020603050405020304" pitchFamily="18" charset="0"/>
              </a:rPr>
              <a:t>Record route concept</a:t>
            </a:r>
          </a:p>
        </p:txBody>
      </p:sp>
      <p:sp>
        <p:nvSpPr>
          <p:cNvPr id="112645" name="Rectangle 3">
            <a:extLst>
              <a:ext uri="{FF2B5EF4-FFF2-40B4-BE49-F238E27FC236}">
                <a16:creationId xmlns:a16="http://schemas.microsoft.com/office/drawing/2014/main" id="{DF07A9C4-18E8-436B-A986-EFC6E822B0E5}"/>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12646" name="Rectangle 4">
            <a:extLst>
              <a:ext uri="{FF2B5EF4-FFF2-40B4-BE49-F238E27FC236}">
                <a16:creationId xmlns:a16="http://schemas.microsoft.com/office/drawing/2014/main" id="{4005457D-4060-4084-9761-9476AC0F5678}"/>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12647" name="Rectangle 5">
            <a:extLst>
              <a:ext uri="{FF2B5EF4-FFF2-40B4-BE49-F238E27FC236}">
                <a16:creationId xmlns:a16="http://schemas.microsoft.com/office/drawing/2014/main" id="{519F2C1B-47C6-4710-87BD-17636C1619DC}"/>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12648" name="Rectangle 6">
            <a:extLst>
              <a:ext uri="{FF2B5EF4-FFF2-40B4-BE49-F238E27FC236}">
                <a16:creationId xmlns:a16="http://schemas.microsoft.com/office/drawing/2014/main" id="{90B92976-9DB8-45FB-955E-FBE2E2D7C72F}"/>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12649" name="Rectangle 7">
            <a:extLst>
              <a:ext uri="{FF2B5EF4-FFF2-40B4-BE49-F238E27FC236}">
                <a16:creationId xmlns:a16="http://schemas.microsoft.com/office/drawing/2014/main" id="{82307D8C-4F9D-461B-8C7B-C9A52E7053F0}"/>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12650" name="Rectangle 8">
            <a:extLst>
              <a:ext uri="{FF2B5EF4-FFF2-40B4-BE49-F238E27FC236}">
                <a16:creationId xmlns:a16="http://schemas.microsoft.com/office/drawing/2014/main" id="{9A330615-48EA-4EF5-9BB3-98DFD5E68CF8}"/>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sp>
        <p:nvSpPr>
          <p:cNvPr id="112651" name="Rectangle 9">
            <a:extLst>
              <a:ext uri="{FF2B5EF4-FFF2-40B4-BE49-F238E27FC236}">
                <a16:creationId xmlns:a16="http://schemas.microsoft.com/office/drawing/2014/main" id="{8F088642-AFF3-4FE1-B089-FCFCFAB5C3E4}"/>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en-US" altLang="en-US" sz="2400" b="0"/>
          </a:p>
        </p:txBody>
      </p:sp>
      <p:pic>
        <p:nvPicPr>
          <p:cNvPr id="112652" name="Picture 10">
            <a:extLst>
              <a:ext uri="{FF2B5EF4-FFF2-40B4-BE49-F238E27FC236}">
                <a16:creationId xmlns:a16="http://schemas.microsoft.com/office/drawing/2014/main" id="{4F0B5BE4-5C60-4523-A60B-A235C89F7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28800"/>
            <a:ext cx="8739188"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53" name="Rectangle 1">
            <a:extLst>
              <a:ext uri="{FF2B5EF4-FFF2-40B4-BE49-F238E27FC236}">
                <a16:creationId xmlns:a16="http://schemas.microsoft.com/office/drawing/2014/main" id="{3AF442BB-604E-42FB-8CDB-CC53830ED418}"/>
              </a:ext>
            </a:extLst>
          </p:cNvPr>
          <p:cNvSpPr>
            <a:spLocks noChangeArrowheads="1"/>
          </p:cNvSpPr>
          <p:nvPr/>
        </p:nvSpPr>
        <p:spPr bwMode="auto">
          <a:xfrm>
            <a:off x="1992313" y="938213"/>
            <a:ext cx="3711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solidFill>
                  <a:srgbClr val="CF1729"/>
                </a:solidFill>
                <a:latin typeface="Sitka Text" panose="02000505000000020004" pitchFamily="2" charset="0"/>
                <a:ea typeface="新細明體" panose="02020500000000000000" pitchFamily="18" charset="-120"/>
              </a:rPr>
              <a:t>Records outgoing IP of Router</a:t>
            </a:r>
            <a:endParaRPr lang="en-US" altLang="en-US">
              <a:solidFill>
                <a:srgbClr val="CF1729"/>
              </a:solidFill>
              <a:latin typeface="Sitka Text" panose="02000505000000020004" pitchFamily="2" charset="0"/>
            </a:endParaRPr>
          </a:p>
        </p:txBody>
      </p:sp>
      <p:sp>
        <p:nvSpPr>
          <p:cNvPr id="2" name="Rectangle 1">
            <a:extLst>
              <a:ext uri="{FF2B5EF4-FFF2-40B4-BE49-F238E27FC236}">
                <a16:creationId xmlns:a16="http://schemas.microsoft.com/office/drawing/2014/main" id="{55C98826-1F8F-4CAC-ABFE-136A3EAC018B}"/>
              </a:ext>
            </a:extLst>
          </p:cNvPr>
          <p:cNvSpPr>
            <a:spLocks noChangeArrowheads="1"/>
          </p:cNvSpPr>
          <p:nvPr/>
        </p:nvSpPr>
        <p:spPr bwMode="auto">
          <a:xfrm>
            <a:off x="1228725" y="5727700"/>
            <a:ext cx="722312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212529"/>
                </a:solidFill>
                <a:effectLst/>
                <a:latin typeface="var(--bs-font-monospace)"/>
              </a:rPr>
              <a:t>This option provides a means to record the route that a given packet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頁尾版面配置區 1">
            <a:extLst>
              <a:ext uri="{FF2B5EF4-FFF2-40B4-BE49-F238E27FC236}">
                <a16:creationId xmlns:a16="http://schemas.microsoft.com/office/drawing/2014/main" id="{98477421-6415-4445-B16B-234FB4E5E660}"/>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14691" name="投影片編號版面配置區 2">
            <a:extLst>
              <a:ext uri="{FF2B5EF4-FFF2-40B4-BE49-F238E27FC236}">
                <a16:creationId xmlns:a16="http://schemas.microsoft.com/office/drawing/2014/main" id="{A80964E9-CE69-4EA4-9351-D35EEB4EFC4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8FD902A7-9A8F-407D-AFCE-A9FFCEF6DC8E}" type="slidenum">
              <a:rPr lang="en-US" altLang="zh-TW" b="0" smtClean="0">
                <a:ea typeface="新細明體" panose="02020500000000000000" pitchFamily="18" charset="-120"/>
              </a:rPr>
              <a:pPr/>
              <a:t>55</a:t>
            </a:fld>
            <a:endParaRPr lang="en-US" altLang="zh-TW" b="0">
              <a:ea typeface="新細明體" panose="02020500000000000000" pitchFamily="18" charset="-120"/>
            </a:endParaRPr>
          </a:p>
        </p:txBody>
      </p:sp>
      <p:sp>
        <p:nvSpPr>
          <p:cNvPr id="114692" name="Text Box 2">
            <a:extLst>
              <a:ext uri="{FF2B5EF4-FFF2-40B4-BE49-F238E27FC236}">
                <a16:creationId xmlns:a16="http://schemas.microsoft.com/office/drawing/2014/main" id="{460F431A-1C05-46E4-8052-65693BE39958}"/>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7.16</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Strict-source-route option</a:t>
            </a:r>
          </a:p>
        </p:txBody>
      </p:sp>
      <p:sp>
        <p:nvSpPr>
          <p:cNvPr id="114693" name="Rectangle 3">
            <a:extLst>
              <a:ext uri="{FF2B5EF4-FFF2-40B4-BE49-F238E27FC236}">
                <a16:creationId xmlns:a16="http://schemas.microsoft.com/office/drawing/2014/main" id="{7748BEC1-71A1-406F-B96D-6F5384F5665D}"/>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4694" name="Rectangle 4">
            <a:extLst>
              <a:ext uri="{FF2B5EF4-FFF2-40B4-BE49-F238E27FC236}">
                <a16:creationId xmlns:a16="http://schemas.microsoft.com/office/drawing/2014/main" id="{8185C788-4A41-4076-9CC7-BA9721B5985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4695" name="Rectangle 5">
            <a:extLst>
              <a:ext uri="{FF2B5EF4-FFF2-40B4-BE49-F238E27FC236}">
                <a16:creationId xmlns:a16="http://schemas.microsoft.com/office/drawing/2014/main" id="{AC4DF090-A8C5-4C47-ACA9-FF868CE22E13}"/>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4696" name="Rectangle 6">
            <a:extLst>
              <a:ext uri="{FF2B5EF4-FFF2-40B4-BE49-F238E27FC236}">
                <a16:creationId xmlns:a16="http://schemas.microsoft.com/office/drawing/2014/main" id="{6BB5961C-FC68-401C-B561-6A335D4B7A6B}"/>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4697" name="Rectangle 7">
            <a:extLst>
              <a:ext uri="{FF2B5EF4-FFF2-40B4-BE49-F238E27FC236}">
                <a16:creationId xmlns:a16="http://schemas.microsoft.com/office/drawing/2014/main" id="{E62CCA3D-66D3-430F-92FE-EB6EDF01CBB9}"/>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4698" name="Rectangle 8">
            <a:extLst>
              <a:ext uri="{FF2B5EF4-FFF2-40B4-BE49-F238E27FC236}">
                <a16:creationId xmlns:a16="http://schemas.microsoft.com/office/drawing/2014/main" id="{E1A4D0A7-D41C-46C7-88A4-93B42D3AECA7}"/>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4699" name="Rectangle 9">
            <a:extLst>
              <a:ext uri="{FF2B5EF4-FFF2-40B4-BE49-F238E27FC236}">
                <a16:creationId xmlns:a16="http://schemas.microsoft.com/office/drawing/2014/main" id="{798D8435-264B-4034-8B91-BBDA82151426}"/>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14700" name="Picture 10">
            <a:extLst>
              <a:ext uri="{FF2B5EF4-FFF2-40B4-BE49-F238E27FC236}">
                <a16:creationId xmlns:a16="http://schemas.microsoft.com/office/drawing/2014/main" id="{7E86FFCB-3B7C-4966-A863-FB8493948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831" y="1938845"/>
            <a:ext cx="8510587" cy="297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4701" name="Rectangle 1">
            <a:extLst>
              <a:ext uri="{FF2B5EF4-FFF2-40B4-BE49-F238E27FC236}">
                <a16:creationId xmlns:a16="http://schemas.microsoft.com/office/drawing/2014/main" id="{606D80EB-EB44-4D2F-A470-65770F62BAE5}"/>
              </a:ext>
            </a:extLst>
          </p:cNvPr>
          <p:cNvSpPr>
            <a:spLocks noChangeArrowheads="1"/>
          </p:cNvSpPr>
          <p:nvPr/>
        </p:nvSpPr>
        <p:spPr bwMode="auto">
          <a:xfrm>
            <a:off x="860425" y="5089745"/>
            <a:ext cx="79771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000" dirty="0">
                <a:latin typeface="Calibri" panose="020F0502020204030204" pitchFamily="34" charset="0"/>
                <a:cs typeface="Calibri" panose="020F0502020204030204" pitchFamily="34" charset="0"/>
              </a:rPr>
              <a:t>sender can choose a route (outgoing IPs of routers) with a specific type of service, such as </a:t>
            </a:r>
            <a:r>
              <a:rPr lang="en-US" altLang="en-US" sz="2000" dirty="0">
                <a:solidFill>
                  <a:srgbClr val="C00000"/>
                </a:solidFill>
                <a:latin typeface="Calibri" panose="020F0502020204030204" pitchFamily="34" charset="0"/>
                <a:cs typeface="Calibri" panose="020F0502020204030204" pitchFamily="34" charset="0"/>
              </a:rPr>
              <a:t>minimum delay </a:t>
            </a:r>
            <a:r>
              <a:rPr lang="en-US" altLang="en-US" sz="2000" dirty="0">
                <a:latin typeface="Calibri" panose="020F0502020204030204" pitchFamily="34" charset="0"/>
                <a:cs typeface="Calibri" panose="020F0502020204030204" pitchFamily="34" charset="0"/>
              </a:rPr>
              <a:t>or </a:t>
            </a:r>
            <a:r>
              <a:rPr lang="en-US" altLang="en-US" sz="2000" dirty="0">
                <a:solidFill>
                  <a:srgbClr val="C00000"/>
                </a:solidFill>
                <a:latin typeface="Calibri" panose="020F0502020204030204" pitchFamily="34" charset="0"/>
                <a:cs typeface="Calibri" panose="020F0502020204030204" pitchFamily="34" charset="0"/>
              </a:rPr>
              <a:t>maximum throughput</a:t>
            </a:r>
          </a:p>
        </p:txBody>
      </p:sp>
      <p:sp>
        <p:nvSpPr>
          <p:cNvPr id="114702" name="Rectangle 1">
            <a:extLst>
              <a:ext uri="{FF2B5EF4-FFF2-40B4-BE49-F238E27FC236}">
                <a16:creationId xmlns:a16="http://schemas.microsoft.com/office/drawing/2014/main" id="{EDCE3C28-8534-4DE1-903F-04418FDDAB5D}"/>
              </a:ext>
            </a:extLst>
          </p:cNvPr>
          <p:cNvSpPr>
            <a:spLocks noChangeArrowheads="1"/>
          </p:cNvSpPr>
          <p:nvPr/>
        </p:nvSpPr>
        <p:spPr bwMode="auto">
          <a:xfrm>
            <a:off x="1228725" y="1073118"/>
            <a:ext cx="3908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000" dirty="0">
                <a:solidFill>
                  <a:srgbClr val="CF1729"/>
                </a:solidFill>
              </a:rPr>
              <a:t>4. strict-source-route option </a:t>
            </a:r>
          </a:p>
        </p:txBody>
      </p:sp>
      <p:sp>
        <p:nvSpPr>
          <p:cNvPr id="2" name="Rectangle 1">
            <a:extLst>
              <a:ext uri="{FF2B5EF4-FFF2-40B4-BE49-F238E27FC236}">
                <a16:creationId xmlns:a16="http://schemas.microsoft.com/office/drawing/2014/main" id="{E5A9697F-D3CD-4B14-A48A-5B922DC85EEC}"/>
              </a:ext>
            </a:extLst>
          </p:cNvPr>
          <p:cNvSpPr/>
          <p:nvPr/>
        </p:nvSpPr>
        <p:spPr>
          <a:xfrm>
            <a:off x="2209800" y="5890580"/>
            <a:ext cx="3930628" cy="415498"/>
          </a:xfrm>
          <a:prstGeom prst="rect">
            <a:avLst/>
          </a:prstGeom>
        </p:spPr>
        <p:txBody>
          <a:bodyPr wrap="none">
            <a:spAutoFit/>
          </a:bodyPr>
          <a:lstStyle/>
          <a:p>
            <a:pPr eaLnBrk="1" hangingPunct="1"/>
            <a:r>
              <a:rPr lang="en-US" altLang="zh-TW" sz="2100" dirty="0">
                <a:solidFill>
                  <a:srgbClr val="C00000"/>
                </a:solidFill>
                <a:latin typeface="Calibri" panose="020F0502020204030204" pitchFamily="34" charset="0"/>
                <a:cs typeface="Calibri" panose="020F0502020204030204" pitchFamily="34" charset="0"/>
              </a:rPr>
              <a:t>Mandatory to visit all the Routers</a:t>
            </a:r>
          </a:p>
        </p:txBody>
      </p:sp>
      <p:graphicFrame>
        <p:nvGraphicFramePr>
          <p:cNvPr id="3" name="Table 2">
            <a:extLst>
              <a:ext uri="{FF2B5EF4-FFF2-40B4-BE49-F238E27FC236}">
                <a16:creationId xmlns:a16="http://schemas.microsoft.com/office/drawing/2014/main" id="{208097F7-EE8C-49C6-8603-48FAE3BABC70}"/>
              </a:ext>
            </a:extLst>
          </p:cNvPr>
          <p:cNvGraphicFramePr>
            <a:graphicFrameLocks noGrp="1"/>
          </p:cNvGraphicFramePr>
          <p:nvPr>
            <p:extLst>
              <p:ext uri="{D42A27DB-BD31-4B8C-83A1-F6EECF244321}">
                <p14:modId xmlns:p14="http://schemas.microsoft.com/office/powerpoint/2010/main" val="2821682922"/>
              </p:ext>
            </p:extLst>
          </p:nvPr>
        </p:nvGraphicFramePr>
        <p:xfrm>
          <a:off x="5473701" y="737900"/>
          <a:ext cx="3307236" cy="996445"/>
        </p:xfrm>
        <a:graphic>
          <a:graphicData uri="http://schemas.openxmlformats.org/drawingml/2006/table">
            <a:tbl>
              <a:tblPr firstRow="1" firstCol="1" bandRow="1"/>
              <a:tblGrid>
                <a:gridCol w="942732">
                  <a:extLst>
                    <a:ext uri="{9D8B030D-6E8A-4147-A177-3AD203B41FA5}">
                      <a16:colId xmlns:a16="http://schemas.microsoft.com/office/drawing/2014/main" val="3964580663"/>
                    </a:ext>
                  </a:extLst>
                </a:gridCol>
                <a:gridCol w="1323695">
                  <a:extLst>
                    <a:ext uri="{9D8B030D-6E8A-4147-A177-3AD203B41FA5}">
                      <a16:colId xmlns:a16="http://schemas.microsoft.com/office/drawing/2014/main" val="1607824227"/>
                    </a:ext>
                  </a:extLst>
                </a:gridCol>
                <a:gridCol w="1040809">
                  <a:extLst>
                    <a:ext uri="{9D8B030D-6E8A-4147-A177-3AD203B41FA5}">
                      <a16:colId xmlns:a16="http://schemas.microsoft.com/office/drawing/2014/main" val="2783161729"/>
                    </a:ext>
                  </a:extLst>
                </a:gridCol>
              </a:tblGrid>
              <a:tr h="246261">
                <a:tc>
                  <a:txBody>
                    <a:bodyPr/>
                    <a:lstStyle/>
                    <a:p>
                      <a:pPr>
                        <a:lnSpc>
                          <a:spcPct val="107000"/>
                        </a:lnSpc>
                        <a:spcAft>
                          <a:spcPts val="0"/>
                        </a:spcAf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Type</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Class</a:t>
                      </a:r>
                      <a:endParaRPr lang="en-IN"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Option</a:t>
                      </a:r>
                      <a:endParaRPr lang="en-IN"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2044165"/>
                  </a:ext>
                </a:extLst>
              </a:tr>
              <a:tr h="246261">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1  </a:t>
                      </a:r>
                      <a:endParaRPr lang="en-IN"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00</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01001</a:t>
                      </a:r>
                      <a:endParaRPr lang="en-IN"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046800"/>
                  </a:ext>
                </a:extLst>
              </a:tr>
              <a:tr h="503923">
                <a:tc>
                  <a:txBody>
                    <a:bodyPr/>
                    <a:lstStyle/>
                    <a:p>
                      <a:pPr>
                        <a:lnSpc>
                          <a:spcPct val="107000"/>
                        </a:lnSpc>
                        <a:spcAft>
                          <a:spcPts val="0"/>
                        </a:spcAft>
                      </a:pPr>
                      <a:r>
                        <a:rPr lang="en-IN" sz="1100" b="1" dirty="0">
                          <a:effectLst/>
                          <a:latin typeface="Calibri" panose="020F0502020204030204" pitchFamily="34" charset="0"/>
                          <a:ea typeface="Calibri" panose="020F0502020204030204" pitchFamily="34" charset="0"/>
                          <a:cs typeface="Times New Roman" panose="02020603050405020304" pitchFamily="18" charset="0"/>
                        </a:rPr>
                        <a:t>Copy to All Fragment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100" b="1">
                          <a:effectLst/>
                          <a:latin typeface="Calibri" panose="020F0502020204030204" pitchFamily="34" charset="0"/>
                          <a:ea typeface="Calibri" panose="020F0502020204030204" pitchFamily="34" charset="0"/>
                          <a:cs typeface="Times New Roman" panose="02020603050405020304" pitchFamily="18" charset="0"/>
                        </a:rPr>
                        <a:t>Datagram Control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100" b="1" dirty="0">
                          <a:effectLst/>
                          <a:latin typeface="Calibri" panose="020F0502020204030204" pitchFamily="34" charset="0"/>
                          <a:ea typeface="Calibri" panose="020F0502020204030204" pitchFamily="34" charset="0"/>
                          <a:cs typeface="Times New Roman" panose="02020603050405020304" pitchFamily="18" charset="0"/>
                        </a:rPr>
                        <a:t>Strict-Source Route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5979269"/>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頁尾版面配置區 1">
            <a:extLst>
              <a:ext uri="{FF2B5EF4-FFF2-40B4-BE49-F238E27FC236}">
                <a16:creationId xmlns:a16="http://schemas.microsoft.com/office/drawing/2014/main" id="{812CC288-FE89-42ED-A87A-1C40F4761272}"/>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16739" name="投影片編號版面配置區 2">
            <a:extLst>
              <a:ext uri="{FF2B5EF4-FFF2-40B4-BE49-F238E27FC236}">
                <a16:creationId xmlns:a16="http://schemas.microsoft.com/office/drawing/2014/main" id="{F8C09BF4-8D1D-4347-B70E-F494F47649F0}"/>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AE3D9C8-CD21-4657-8539-19895EFAD478}" type="slidenum">
              <a:rPr lang="en-US" altLang="zh-TW" b="0" smtClean="0">
                <a:ea typeface="新細明體" panose="02020500000000000000" pitchFamily="18" charset="-120"/>
              </a:rPr>
              <a:pPr/>
              <a:t>56</a:t>
            </a:fld>
            <a:endParaRPr lang="en-US" altLang="zh-TW" b="0">
              <a:ea typeface="新細明體" panose="02020500000000000000" pitchFamily="18" charset="-120"/>
            </a:endParaRPr>
          </a:p>
        </p:txBody>
      </p:sp>
      <p:sp>
        <p:nvSpPr>
          <p:cNvPr id="116740" name="Text Box 2">
            <a:extLst>
              <a:ext uri="{FF2B5EF4-FFF2-40B4-BE49-F238E27FC236}">
                <a16:creationId xmlns:a16="http://schemas.microsoft.com/office/drawing/2014/main" id="{7F3A5FE0-D3D5-4D43-B379-1F7B60834318}"/>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7.17</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Strict-source-route option</a:t>
            </a:r>
          </a:p>
        </p:txBody>
      </p:sp>
      <p:sp>
        <p:nvSpPr>
          <p:cNvPr id="116741" name="Rectangle 3">
            <a:extLst>
              <a:ext uri="{FF2B5EF4-FFF2-40B4-BE49-F238E27FC236}">
                <a16:creationId xmlns:a16="http://schemas.microsoft.com/office/drawing/2014/main" id="{4BA183F7-98F7-4E98-80BC-46AB4782C345}"/>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6742" name="Rectangle 4">
            <a:extLst>
              <a:ext uri="{FF2B5EF4-FFF2-40B4-BE49-F238E27FC236}">
                <a16:creationId xmlns:a16="http://schemas.microsoft.com/office/drawing/2014/main" id="{F141AFD2-1BEC-4514-ADCA-7041C1145A55}"/>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6743" name="Rectangle 5">
            <a:extLst>
              <a:ext uri="{FF2B5EF4-FFF2-40B4-BE49-F238E27FC236}">
                <a16:creationId xmlns:a16="http://schemas.microsoft.com/office/drawing/2014/main" id="{3C293651-8826-4309-A9B0-227A8E3DC3A9}"/>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6744" name="Rectangle 6">
            <a:extLst>
              <a:ext uri="{FF2B5EF4-FFF2-40B4-BE49-F238E27FC236}">
                <a16:creationId xmlns:a16="http://schemas.microsoft.com/office/drawing/2014/main" id="{36A2C0BB-924B-4538-89EC-DA34F8DBDAC4}"/>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6745" name="Rectangle 7">
            <a:extLst>
              <a:ext uri="{FF2B5EF4-FFF2-40B4-BE49-F238E27FC236}">
                <a16:creationId xmlns:a16="http://schemas.microsoft.com/office/drawing/2014/main" id="{AF58EDCF-5CE4-4A63-AC24-376CCEDD52E7}"/>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6746" name="Rectangle 8">
            <a:extLst>
              <a:ext uri="{FF2B5EF4-FFF2-40B4-BE49-F238E27FC236}">
                <a16:creationId xmlns:a16="http://schemas.microsoft.com/office/drawing/2014/main" id="{741113E8-73B2-4FD0-BE36-D9718362C1E1}"/>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6747" name="Rectangle 9">
            <a:extLst>
              <a:ext uri="{FF2B5EF4-FFF2-40B4-BE49-F238E27FC236}">
                <a16:creationId xmlns:a16="http://schemas.microsoft.com/office/drawing/2014/main" id="{527D0941-F0B5-4138-9D27-3CBA41DE71EC}"/>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grpSp>
        <p:nvGrpSpPr>
          <p:cNvPr id="116748" name="Group 1">
            <a:extLst>
              <a:ext uri="{FF2B5EF4-FFF2-40B4-BE49-F238E27FC236}">
                <a16:creationId xmlns:a16="http://schemas.microsoft.com/office/drawing/2014/main" id="{3CA8DC58-594C-4426-B792-766B3B573EB7}"/>
              </a:ext>
            </a:extLst>
          </p:cNvPr>
          <p:cNvGrpSpPr>
            <a:grpSpLocks/>
          </p:cNvGrpSpPr>
          <p:nvPr/>
        </p:nvGrpSpPr>
        <p:grpSpPr bwMode="auto">
          <a:xfrm>
            <a:off x="471488" y="1218975"/>
            <a:ext cx="8655050" cy="3968750"/>
            <a:chOff x="457200" y="1744663"/>
            <a:chExt cx="8189913" cy="3284537"/>
          </a:xfrm>
        </p:grpSpPr>
        <p:pic>
          <p:nvPicPr>
            <p:cNvPr id="116749" name="Picture 11">
              <a:extLst>
                <a:ext uri="{FF2B5EF4-FFF2-40B4-BE49-F238E27FC236}">
                  <a16:creationId xmlns:a16="http://schemas.microsoft.com/office/drawing/2014/main" id="{BEA0D7D7-3046-493F-9270-AAB2BCDA8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092450"/>
              <a:ext cx="8189913" cy="193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750" name="Picture 12">
              <a:extLst>
                <a:ext uri="{FF2B5EF4-FFF2-40B4-BE49-F238E27FC236}">
                  <a16:creationId xmlns:a16="http://schemas.microsoft.com/office/drawing/2014/main" id="{37C18A8C-0BFA-40C4-8584-4BBA5883CE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744663"/>
              <a:ext cx="1773238" cy="229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751" name="Picture 13">
              <a:extLst>
                <a:ext uri="{FF2B5EF4-FFF2-40B4-BE49-F238E27FC236}">
                  <a16:creationId xmlns:a16="http://schemas.microsoft.com/office/drawing/2014/main" id="{7A2A453B-4C88-4B9D-9397-7DB56AE3BF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1752600"/>
              <a:ext cx="1636713"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752" name="Picture 14">
              <a:extLst>
                <a:ext uri="{FF2B5EF4-FFF2-40B4-BE49-F238E27FC236}">
                  <a16:creationId xmlns:a16="http://schemas.microsoft.com/office/drawing/2014/main" id="{8A70C541-6AA9-4C77-A04F-4D7B67E73D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752600"/>
              <a:ext cx="17272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753" name="Picture 15">
              <a:extLst>
                <a:ext uri="{FF2B5EF4-FFF2-40B4-BE49-F238E27FC236}">
                  <a16:creationId xmlns:a16="http://schemas.microsoft.com/office/drawing/2014/main" id="{4908DBB6-7BF0-434C-A07D-5AAE0D7FDC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2400" y="1746250"/>
              <a:ext cx="1727200" cy="252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Rectangle 1">
            <a:extLst>
              <a:ext uri="{FF2B5EF4-FFF2-40B4-BE49-F238E27FC236}">
                <a16:creationId xmlns:a16="http://schemas.microsoft.com/office/drawing/2014/main" id="{5583F542-D5BC-4DE1-B6BB-541965FA8595}"/>
              </a:ext>
            </a:extLst>
          </p:cNvPr>
          <p:cNvSpPr/>
          <p:nvPr/>
        </p:nvSpPr>
        <p:spPr>
          <a:xfrm>
            <a:off x="1905000" y="5510240"/>
            <a:ext cx="4572000" cy="707886"/>
          </a:xfrm>
          <a:prstGeom prst="rect">
            <a:avLst/>
          </a:prstGeom>
        </p:spPr>
        <p:txBody>
          <a:bodyPr>
            <a:spAutoFit/>
          </a:bodyPr>
          <a:lstStyle/>
          <a:p>
            <a:r>
              <a:rPr lang="en-US" sz="2000" dirty="0">
                <a:latin typeface="Garamond-Light"/>
              </a:rPr>
              <a:t>Identifies a network path that the IP datagram </a:t>
            </a:r>
            <a:r>
              <a:rPr lang="en-US" sz="2000" i="1" dirty="0">
                <a:latin typeface="Garamond-LightItalic"/>
              </a:rPr>
              <a:t>must </a:t>
            </a:r>
            <a:r>
              <a:rPr lang="en-US" sz="2000" dirty="0">
                <a:latin typeface="Garamond-Light"/>
              </a:rPr>
              <a:t>take, without exception.</a:t>
            </a:r>
            <a:endParaRPr lang="en-IN" sz="2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頁尾版面配置區 1">
            <a:extLst>
              <a:ext uri="{FF2B5EF4-FFF2-40B4-BE49-F238E27FC236}">
                <a16:creationId xmlns:a16="http://schemas.microsoft.com/office/drawing/2014/main" id="{EDC393E1-1F96-44B1-A089-73D6703B4901}"/>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18787" name="投影片編號版面配置區 2">
            <a:extLst>
              <a:ext uri="{FF2B5EF4-FFF2-40B4-BE49-F238E27FC236}">
                <a16:creationId xmlns:a16="http://schemas.microsoft.com/office/drawing/2014/main" id="{37B50FDD-9560-45A3-9FD2-76242E9623FD}"/>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F1FF790-5365-4256-A938-F62FDB8C555D}" type="slidenum">
              <a:rPr lang="en-US" altLang="zh-TW" b="0" smtClean="0">
                <a:ea typeface="新細明體" panose="02020500000000000000" pitchFamily="18" charset="-120"/>
              </a:rPr>
              <a:pPr/>
              <a:t>57</a:t>
            </a:fld>
            <a:endParaRPr lang="en-US" altLang="zh-TW" b="0">
              <a:ea typeface="新細明體" panose="02020500000000000000" pitchFamily="18" charset="-120"/>
            </a:endParaRPr>
          </a:p>
        </p:txBody>
      </p:sp>
      <p:sp>
        <p:nvSpPr>
          <p:cNvPr id="118788" name="Text Box 2">
            <a:extLst>
              <a:ext uri="{FF2B5EF4-FFF2-40B4-BE49-F238E27FC236}">
                <a16:creationId xmlns:a16="http://schemas.microsoft.com/office/drawing/2014/main" id="{1D2CA6B8-103A-4139-8399-8001B07AFF05}"/>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7.18</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Loose-source-route option</a:t>
            </a:r>
          </a:p>
        </p:txBody>
      </p:sp>
      <p:sp>
        <p:nvSpPr>
          <p:cNvPr id="118789" name="Rectangle 3">
            <a:extLst>
              <a:ext uri="{FF2B5EF4-FFF2-40B4-BE49-F238E27FC236}">
                <a16:creationId xmlns:a16="http://schemas.microsoft.com/office/drawing/2014/main" id="{02C6AA59-9D25-41AC-85EC-147C1408B7BE}"/>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8790" name="Rectangle 4">
            <a:extLst>
              <a:ext uri="{FF2B5EF4-FFF2-40B4-BE49-F238E27FC236}">
                <a16:creationId xmlns:a16="http://schemas.microsoft.com/office/drawing/2014/main" id="{8B9E7C7B-F083-4D49-BB5E-C3B266213F4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8791" name="Rectangle 5">
            <a:extLst>
              <a:ext uri="{FF2B5EF4-FFF2-40B4-BE49-F238E27FC236}">
                <a16:creationId xmlns:a16="http://schemas.microsoft.com/office/drawing/2014/main" id="{F6F7D55C-F164-468F-A490-1ECE097683DC}"/>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8792" name="Rectangle 6">
            <a:extLst>
              <a:ext uri="{FF2B5EF4-FFF2-40B4-BE49-F238E27FC236}">
                <a16:creationId xmlns:a16="http://schemas.microsoft.com/office/drawing/2014/main" id="{C6AD5A76-997C-451B-AE6F-431DDF7C1D8B}"/>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8793" name="Rectangle 7">
            <a:extLst>
              <a:ext uri="{FF2B5EF4-FFF2-40B4-BE49-F238E27FC236}">
                <a16:creationId xmlns:a16="http://schemas.microsoft.com/office/drawing/2014/main" id="{DE3A44AD-02F6-4569-9D28-831AB683B940}"/>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8794" name="Rectangle 8">
            <a:extLst>
              <a:ext uri="{FF2B5EF4-FFF2-40B4-BE49-F238E27FC236}">
                <a16:creationId xmlns:a16="http://schemas.microsoft.com/office/drawing/2014/main" id="{FD81D75A-A286-4CC3-A482-0A4278A8E68F}"/>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18795" name="Rectangle 9">
            <a:extLst>
              <a:ext uri="{FF2B5EF4-FFF2-40B4-BE49-F238E27FC236}">
                <a16:creationId xmlns:a16="http://schemas.microsoft.com/office/drawing/2014/main" id="{3E483D7D-4521-4543-B50B-4FAEC8DC3FC8}"/>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18796" name="Picture 10">
            <a:extLst>
              <a:ext uri="{FF2B5EF4-FFF2-40B4-BE49-F238E27FC236}">
                <a16:creationId xmlns:a16="http://schemas.microsoft.com/office/drawing/2014/main" id="{23751A19-D95C-4E76-B10E-449867991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96598"/>
            <a:ext cx="8510588" cy="307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797" name="Rectangle 1">
            <a:extLst>
              <a:ext uri="{FF2B5EF4-FFF2-40B4-BE49-F238E27FC236}">
                <a16:creationId xmlns:a16="http://schemas.microsoft.com/office/drawing/2014/main" id="{762DF905-F52A-4397-A2B3-EF51C330D3A1}"/>
              </a:ext>
            </a:extLst>
          </p:cNvPr>
          <p:cNvSpPr>
            <a:spLocks noChangeArrowheads="1"/>
          </p:cNvSpPr>
          <p:nvPr/>
        </p:nvSpPr>
        <p:spPr bwMode="auto">
          <a:xfrm>
            <a:off x="1489075" y="5275263"/>
            <a:ext cx="60880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en-US" sz="2400" b="0" dirty="0">
                <a:latin typeface="Times New Roman" panose="02020603050405020304" pitchFamily="18" charset="0"/>
              </a:rPr>
              <a:t>Each </a:t>
            </a:r>
            <a:r>
              <a:rPr lang="en-US" altLang="en-US" sz="2400" b="0" dirty="0">
                <a:solidFill>
                  <a:srgbClr val="C00000"/>
                </a:solidFill>
                <a:latin typeface="Times New Roman" panose="02020603050405020304" pitchFamily="18" charset="0"/>
              </a:rPr>
              <a:t>router in the list </a:t>
            </a:r>
            <a:r>
              <a:rPr lang="en-US" altLang="en-US" sz="2400" dirty="0">
                <a:latin typeface="Times New Roman" panose="02020603050405020304" pitchFamily="18" charset="0"/>
              </a:rPr>
              <a:t>must</a:t>
            </a:r>
            <a:r>
              <a:rPr lang="en-US" altLang="en-US" sz="2400" b="0" dirty="0">
                <a:latin typeface="Times New Roman" panose="02020603050405020304" pitchFamily="18" charset="0"/>
              </a:rPr>
              <a:t> </a:t>
            </a:r>
            <a:r>
              <a:rPr lang="en-US" altLang="en-US" sz="2400" b="0" dirty="0">
                <a:solidFill>
                  <a:srgbClr val="C00000"/>
                </a:solidFill>
                <a:latin typeface="Times New Roman" panose="02020603050405020304" pitchFamily="18" charset="0"/>
              </a:rPr>
              <a:t>be visited</a:t>
            </a:r>
            <a:r>
              <a:rPr lang="en-US" altLang="en-US" sz="2400" b="0" dirty="0">
                <a:latin typeface="Times New Roman" panose="02020603050405020304" pitchFamily="18" charset="0"/>
              </a:rPr>
              <a:t>, but the datagram can </a:t>
            </a:r>
            <a:r>
              <a:rPr lang="en-US" altLang="en-US" sz="2400" b="0" dirty="0">
                <a:solidFill>
                  <a:srgbClr val="C00000"/>
                </a:solidFill>
                <a:latin typeface="Times New Roman" panose="02020603050405020304" pitchFamily="18" charset="0"/>
              </a:rPr>
              <a:t>visit other routers </a:t>
            </a:r>
            <a:r>
              <a:rPr lang="en-US" altLang="en-US" sz="2400" b="0" dirty="0">
                <a:latin typeface="Times New Roman" panose="02020603050405020304" pitchFamily="18" charset="0"/>
              </a:rPr>
              <a:t>as well</a:t>
            </a:r>
            <a:endParaRPr lang="en-US" altLang="en-US" sz="2400" dirty="0"/>
          </a:p>
        </p:txBody>
      </p:sp>
      <p:graphicFrame>
        <p:nvGraphicFramePr>
          <p:cNvPr id="2" name="Table 1">
            <a:extLst>
              <a:ext uri="{FF2B5EF4-FFF2-40B4-BE49-F238E27FC236}">
                <a16:creationId xmlns:a16="http://schemas.microsoft.com/office/drawing/2014/main" id="{C4E0E04E-AFD1-46BF-8777-EC5EBBBE0CF9}"/>
              </a:ext>
            </a:extLst>
          </p:cNvPr>
          <p:cNvGraphicFramePr>
            <a:graphicFrameLocks noGrp="1"/>
          </p:cNvGraphicFramePr>
          <p:nvPr>
            <p:extLst>
              <p:ext uri="{D42A27DB-BD31-4B8C-83A1-F6EECF244321}">
                <p14:modId xmlns:p14="http://schemas.microsoft.com/office/powerpoint/2010/main" val="1198955845"/>
              </p:ext>
            </p:extLst>
          </p:nvPr>
        </p:nvGraphicFramePr>
        <p:xfrm>
          <a:off x="4533106" y="806687"/>
          <a:ext cx="3283745" cy="827327"/>
        </p:xfrm>
        <a:graphic>
          <a:graphicData uri="http://schemas.openxmlformats.org/drawingml/2006/table">
            <a:tbl>
              <a:tblPr firstRow="1" firstCol="1" bandRow="1"/>
              <a:tblGrid>
                <a:gridCol w="936036">
                  <a:extLst>
                    <a:ext uri="{9D8B030D-6E8A-4147-A177-3AD203B41FA5}">
                      <a16:colId xmlns:a16="http://schemas.microsoft.com/office/drawing/2014/main" val="443252748"/>
                    </a:ext>
                  </a:extLst>
                </a:gridCol>
                <a:gridCol w="1314293">
                  <a:extLst>
                    <a:ext uri="{9D8B030D-6E8A-4147-A177-3AD203B41FA5}">
                      <a16:colId xmlns:a16="http://schemas.microsoft.com/office/drawing/2014/main" val="530222273"/>
                    </a:ext>
                  </a:extLst>
                </a:gridCol>
                <a:gridCol w="1033416">
                  <a:extLst>
                    <a:ext uri="{9D8B030D-6E8A-4147-A177-3AD203B41FA5}">
                      <a16:colId xmlns:a16="http://schemas.microsoft.com/office/drawing/2014/main" val="3039705635"/>
                    </a:ext>
                  </a:extLst>
                </a:gridCol>
              </a:tblGrid>
              <a:tr h="204465">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Type</a:t>
                      </a:r>
                      <a:endParaRPr lang="en-IN"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Class</a:t>
                      </a:r>
                      <a:endParaRPr lang="en-IN"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Option</a:t>
                      </a:r>
                      <a:endParaRPr lang="en-IN"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5204037"/>
                  </a:ext>
                </a:extLst>
              </a:tr>
              <a:tr h="204465">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1  </a:t>
                      </a:r>
                      <a:endParaRPr lang="en-IN"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00</a:t>
                      </a:r>
                      <a:endParaRPr lang="en-IN"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00011</a:t>
                      </a:r>
                      <a:endParaRPr lang="en-IN"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0162670"/>
                  </a:ext>
                </a:extLst>
              </a:tr>
              <a:tr h="418397">
                <a:tc>
                  <a:txBody>
                    <a:bodyPr/>
                    <a:lstStyle/>
                    <a:p>
                      <a:pPr>
                        <a:lnSpc>
                          <a:spcPct val="107000"/>
                        </a:lnSpc>
                        <a:spcAft>
                          <a:spcPts val="0"/>
                        </a:spcAft>
                      </a:pPr>
                      <a:r>
                        <a:rPr lang="en-IN" sz="1100" b="1" dirty="0">
                          <a:effectLst/>
                          <a:latin typeface="Calibri" panose="020F0502020204030204" pitchFamily="34" charset="0"/>
                          <a:ea typeface="Calibri" panose="020F0502020204030204" pitchFamily="34" charset="0"/>
                          <a:cs typeface="Times New Roman" panose="02020603050405020304" pitchFamily="18" charset="0"/>
                        </a:rPr>
                        <a:t>Copy to All Fragment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100" b="1">
                          <a:effectLst/>
                          <a:latin typeface="Calibri" panose="020F0502020204030204" pitchFamily="34" charset="0"/>
                          <a:ea typeface="Calibri" panose="020F0502020204030204" pitchFamily="34" charset="0"/>
                          <a:cs typeface="Times New Roman" panose="02020603050405020304" pitchFamily="18" charset="0"/>
                        </a:rPr>
                        <a:t>Datagram Control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100" b="1" dirty="0">
                          <a:effectLst/>
                          <a:latin typeface="Calibri" panose="020F0502020204030204" pitchFamily="34" charset="0"/>
                          <a:ea typeface="Calibri" panose="020F0502020204030204" pitchFamily="34" charset="0"/>
                          <a:cs typeface="Times New Roman" panose="02020603050405020304" pitchFamily="18" charset="0"/>
                        </a:rPr>
                        <a:t>Loose-Source Route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0308472"/>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頁尾版面配置區 1">
            <a:extLst>
              <a:ext uri="{FF2B5EF4-FFF2-40B4-BE49-F238E27FC236}">
                <a16:creationId xmlns:a16="http://schemas.microsoft.com/office/drawing/2014/main" id="{5D17A0DD-B303-4953-92C9-C911ECAC62FF}"/>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20835" name="投影片編號版面配置區 2">
            <a:extLst>
              <a:ext uri="{FF2B5EF4-FFF2-40B4-BE49-F238E27FC236}">
                <a16:creationId xmlns:a16="http://schemas.microsoft.com/office/drawing/2014/main" id="{89936604-EA14-4DB2-BF5F-5151E3091ED0}"/>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9C2FB9A-1DEC-4708-B3B6-6296CBB9E457}" type="slidenum">
              <a:rPr lang="en-US" altLang="zh-TW" b="0" smtClean="0">
                <a:ea typeface="新細明體" panose="02020500000000000000" pitchFamily="18" charset="-120"/>
              </a:rPr>
              <a:pPr/>
              <a:t>58</a:t>
            </a:fld>
            <a:endParaRPr lang="en-US" altLang="zh-TW" b="0">
              <a:ea typeface="新細明體" panose="02020500000000000000" pitchFamily="18" charset="-120"/>
            </a:endParaRPr>
          </a:p>
        </p:txBody>
      </p:sp>
      <p:sp>
        <p:nvSpPr>
          <p:cNvPr id="120836" name="Text Box 2">
            <a:extLst>
              <a:ext uri="{FF2B5EF4-FFF2-40B4-BE49-F238E27FC236}">
                <a16:creationId xmlns:a16="http://schemas.microsoft.com/office/drawing/2014/main" id="{D0C17DB3-67B6-4E13-8FB7-97EDB2FD45FD}"/>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7.19</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Time-stamp option</a:t>
            </a:r>
          </a:p>
        </p:txBody>
      </p:sp>
      <p:sp>
        <p:nvSpPr>
          <p:cNvPr id="120837" name="Rectangle 3">
            <a:extLst>
              <a:ext uri="{FF2B5EF4-FFF2-40B4-BE49-F238E27FC236}">
                <a16:creationId xmlns:a16="http://schemas.microsoft.com/office/drawing/2014/main" id="{D3AE8FAA-44A6-4913-8A88-942E12089755}"/>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0838" name="Rectangle 4">
            <a:extLst>
              <a:ext uri="{FF2B5EF4-FFF2-40B4-BE49-F238E27FC236}">
                <a16:creationId xmlns:a16="http://schemas.microsoft.com/office/drawing/2014/main" id="{D7CA0FE5-437C-4AFB-8C4A-B1CB3D28C40A}"/>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0839" name="Rectangle 5">
            <a:extLst>
              <a:ext uri="{FF2B5EF4-FFF2-40B4-BE49-F238E27FC236}">
                <a16:creationId xmlns:a16="http://schemas.microsoft.com/office/drawing/2014/main" id="{C1D915B7-4082-44B5-8B14-8D1ADC9E725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0840" name="Rectangle 6">
            <a:extLst>
              <a:ext uri="{FF2B5EF4-FFF2-40B4-BE49-F238E27FC236}">
                <a16:creationId xmlns:a16="http://schemas.microsoft.com/office/drawing/2014/main" id="{A805208C-6665-4C41-9D59-B8831B7F0C26}"/>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0841" name="Rectangle 7">
            <a:extLst>
              <a:ext uri="{FF2B5EF4-FFF2-40B4-BE49-F238E27FC236}">
                <a16:creationId xmlns:a16="http://schemas.microsoft.com/office/drawing/2014/main" id="{0A0771E4-64DC-47DD-8E9E-B70C32268789}"/>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0842" name="Rectangle 8">
            <a:extLst>
              <a:ext uri="{FF2B5EF4-FFF2-40B4-BE49-F238E27FC236}">
                <a16:creationId xmlns:a16="http://schemas.microsoft.com/office/drawing/2014/main" id="{7B80F386-3156-4623-8B39-61854EE119EF}"/>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0843" name="Rectangle 9">
            <a:extLst>
              <a:ext uri="{FF2B5EF4-FFF2-40B4-BE49-F238E27FC236}">
                <a16:creationId xmlns:a16="http://schemas.microsoft.com/office/drawing/2014/main" id="{DB302DE9-261B-4683-B258-667BC02229E4}"/>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120844" name="Picture 10">
            <a:extLst>
              <a:ext uri="{FF2B5EF4-FFF2-40B4-BE49-F238E27FC236}">
                <a16:creationId xmlns:a16="http://schemas.microsoft.com/office/drawing/2014/main" id="{213741F1-BDA5-4544-9020-41088C1FC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1417003"/>
            <a:ext cx="6380163" cy="3753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845" name="Rectangle 1">
            <a:extLst>
              <a:ext uri="{FF2B5EF4-FFF2-40B4-BE49-F238E27FC236}">
                <a16:creationId xmlns:a16="http://schemas.microsoft.com/office/drawing/2014/main" id="{F7BE7667-B8C3-4D0D-8879-E8D758AB6E58}"/>
              </a:ext>
            </a:extLst>
          </p:cNvPr>
          <p:cNvSpPr>
            <a:spLocks noChangeArrowheads="1"/>
          </p:cNvSpPr>
          <p:nvPr/>
        </p:nvSpPr>
        <p:spPr bwMode="auto">
          <a:xfrm>
            <a:off x="1265059" y="5336164"/>
            <a:ext cx="75114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000" dirty="0">
                <a:latin typeface="Calibri" panose="020F0502020204030204" pitchFamily="34" charset="0"/>
                <a:cs typeface="Calibri" panose="020F0502020204030204" pitchFamily="34" charset="0"/>
              </a:rPr>
              <a:t>Timestamp-expressed in milliseconds from midnight, Universal Time.</a:t>
            </a:r>
          </a:p>
        </p:txBody>
      </p:sp>
      <p:sp>
        <p:nvSpPr>
          <p:cNvPr id="120846" name="Rectangle 2">
            <a:extLst>
              <a:ext uri="{FF2B5EF4-FFF2-40B4-BE49-F238E27FC236}">
                <a16:creationId xmlns:a16="http://schemas.microsoft.com/office/drawing/2014/main" id="{6A218E63-FEB4-4483-A993-36E8E4BF59A3}"/>
              </a:ext>
            </a:extLst>
          </p:cNvPr>
          <p:cNvSpPr>
            <a:spLocks noChangeArrowheads="1"/>
          </p:cNvSpPr>
          <p:nvPr/>
        </p:nvSpPr>
        <p:spPr bwMode="auto">
          <a:xfrm>
            <a:off x="860425" y="5826125"/>
            <a:ext cx="78089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en-US" sz="2000" dirty="0">
                <a:latin typeface="Calibri" panose="020F0502020204030204" pitchFamily="34" charset="0"/>
                <a:cs typeface="Calibri" panose="020F0502020204030204" pitchFamily="34" charset="0"/>
              </a:rPr>
              <a:t>Helps managers to </a:t>
            </a:r>
            <a:r>
              <a:rPr lang="en-US" altLang="en-US" sz="2000" dirty="0">
                <a:solidFill>
                  <a:srgbClr val="C00000"/>
                </a:solidFill>
                <a:latin typeface="Calibri" panose="020F0502020204030204" pitchFamily="34" charset="0"/>
                <a:cs typeface="Calibri" panose="020F0502020204030204" pitchFamily="34" charset="0"/>
              </a:rPr>
              <a:t>track the behavior </a:t>
            </a:r>
            <a:r>
              <a:rPr lang="en-US" altLang="en-US" sz="2000" dirty="0">
                <a:latin typeface="Calibri" panose="020F0502020204030204" pitchFamily="34" charset="0"/>
                <a:cs typeface="Calibri" panose="020F0502020204030204" pitchFamily="34" charset="0"/>
              </a:rPr>
              <a:t>of the routers in</a:t>
            </a:r>
          </a:p>
          <a:p>
            <a:pPr algn="ctr"/>
            <a:r>
              <a:rPr lang="en-US" altLang="en-US" sz="2000" dirty="0">
                <a:latin typeface="Calibri" panose="020F0502020204030204" pitchFamily="34" charset="0"/>
                <a:cs typeface="Calibri" panose="020F0502020204030204" pitchFamily="34" charset="0"/>
              </a:rPr>
              <a:t>the Internet</a:t>
            </a:r>
          </a:p>
        </p:txBody>
      </p:sp>
      <p:graphicFrame>
        <p:nvGraphicFramePr>
          <p:cNvPr id="2" name="Table 1">
            <a:extLst>
              <a:ext uri="{FF2B5EF4-FFF2-40B4-BE49-F238E27FC236}">
                <a16:creationId xmlns:a16="http://schemas.microsoft.com/office/drawing/2014/main" id="{CCB8EC95-C472-404D-923D-A8B92DB6D1A9}"/>
              </a:ext>
            </a:extLst>
          </p:cNvPr>
          <p:cNvGraphicFramePr>
            <a:graphicFrameLocks noGrp="1"/>
          </p:cNvGraphicFramePr>
          <p:nvPr>
            <p:extLst>
              <p:ext uri="{D42A27DB-BD31-4B8C-83A1-F6EECF244321}">
                <p14:modId xmlns:p14="http://schemas.microsoft.com/office/powerpoint/2010/main" val="2363678393"/>
              </p:ext>
            </p:extLst>
          </p:nvPr>
        </p:nvGraphicFramePr>
        <p:xfrm>
          <a:off x="5289551" y="457200"/>
          <a:ext cx="3195775" cy="819310"/>
        </p:xfrm>
        <a:graphic>
          <a:graphicData uri="http://schemas.openxmlformats.org/drawingml/2006/table">
            <a:tbl>
              <a:tblPr firstRow="1" firstCol="1" bandRow="1"/>
              <a:tblGrid>
                <a:gridCol w="910960">
                  <a:extLst>
                    <a:ext uri="{9D8B030D-6E8A-4147-A177-3AD203B41FA5}">
                      <a16:colId xmlns:a16="http://schemas.microsoft.com/office/drawing/2014/main" val="1710978313"/>
                    </a:ext>
                  </a:extLst>
                </a:gridCol>
                <a:gridCol w="1279084">
                  <a:extLst>
                    <a:ext uri="{9D8B030D-6E8A-4147-A177-3AD203B41FA5}">
                      <a16:colId xmlns:a16="http://schemas.microsoft.com/office/drawing/2014/main" val="3453488769"/>
                    </a:ext>
                  </a:extLst>
                </a:gridCol>
                <a:gridCol w="1005731">
                  <a:extLst>
                    <a:ext uri="{9D8B030D-6E8A-4147-A177-3AD203B41FA5}">
                      <a16:colId xmlns:a16="http://schemas.microsoft.com/office/drawing/2014/main" val="1226345724"/>
                    </a:ext>
                  </a:extLst>
                </a:gridCol>
              </a:tblGrid>
              <a:tr h="202484">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Type</a:t>
                      </a:r>
                      <a:endParaRPr lang="en-IN"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Class</a:t>
                      </a:r>
                      <a:endParaRPr lang="en-IN"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Option</a:t>
                      </a:r>
                      <a:endParaRPr lang="en-IN"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7989022"/>
                  </a:ext>
                </a:extLst>
              </a:tr>
              <a:tr h="202484">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0  </a:t>
                      </a:r>
                      <a:endParaRPr lang="en-IN"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10</a:t>
                      </a:r>
                      <a:endParaRPr lang="en-IN"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00100</a:t>
                      </a:r>
                      <a:endParaRPr lang="en-IN"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1103322"/>
                  </a:ext>
                </a:extLst>
              </a:tr>
              <a:tr h="414342">
                <a:tc>
                  <a:txBody>
                    <a:bodyPr/>
                    <a:lstStyle/>
                    <a:p>
                      <a:pPr>
                        <a:lnSpc>
                          <a:spcPct val="107000"/>
                        </a:lnSpc>
                        <a:spcAft>
                          <a:spcPts val="0"/>
                        </a:spcAft>
                      </a:pPr>
                      <a:r>
                        <a:rPr lang="en-IN" sz="1100" b="1">
                          <a:effectLst/>
                          <a:latin typeface="Calibri" panose="020F0502020204030204" pitchFamily="34" charset="0"/>
                          <a:ea typeface="Calibri" panose="020F0502020204030204" pitchFamily="34" charset="0"/>
                          <a:cs typeface="Times New Roman" panose="02020603050405020304" pitchFamily="18" charset="0"/>
                        </a:rPr>
                        <a:t>Copy to 1</a:t>
                      </a:r>
                      <a:r>
                        <a:rPr lang="en-IN" sz="1100" b="1" baseline="30000">
                          <a:effectLst/>
                          <a:latin typeface="Calibri" panose="020F0502020204030204" pitchFamily="34" charset="0"/>
                          <a:ea typeface="Calibri" panose="020F0502020204030204" pitchFamily="34" charset="0"/>
                          <a:cs typeface="Times New Roman" panose="02020603050405020304" pitchFamily="18" charset="0"/>
                        </a:rPr>
                        <a:t>st</a:t>
                      </a:r>
                      <a:r>
                        <a:rPr lang="en-IN" sz="1100" b="1">
                          <a:effectLst/>
                          <a:latin typeface="Calibri" panose="020F0502020204030204" pitchFamily="34" charset="0"/>
                          <a:ea typeface="Calibri" panose="020F0502020204030204" pitchFamily="34" charset="0"/>
                          <a:cs typeface="Times New Roman" panose="02020603050405020304" pitchFamily="18" charset="0"/>
                        </a:rPr>
                        <a:t> Fragment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100" b="1" dirty="0">
                          <a:effectLst/>
                          <a:latin typeface="Calibri" panose="020F0502020204030204" pitchFamily="34" charset="0"/>
                          <a:ea typeface="Calibri" panose="020F0502020204030204" pitchFamily="34" charset="0"/>
                          <a:cs typeface="Times New Roman" panose="02020603050405020304" pitchFamily="18" charset="0"/>
                        </a:rPr>
                        <a:t> Debug &amp; </a:t>
                      </a:r>
                      <a:r>
                        <a:rPr lang="en-IN" sz="1100" b="1" dirty="0" err="1">
                          <a:effectLst/>
                          <a:latin typeface="Calibri" panose="020F0502020204030204" pitchFamily="34" charset="0"/>
                          <a:ea typeface="Calibri" panose="020F0502020204030204" pitchFamily="34" charset="0"/>
                          <a:cs typeface="Times New Roman" panose="02020603050405020304" pitchFamily="18" charset="0"/>
                        </a:rPr>
                        <a:t>Mgmt</a:t>
                      </a:r>
                      <a:endParaRPr lang="en-IN"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IN" sz="1100" b="1" dirty="0">
                          <a:effectLst/>
                          <a:latin typeface="Calibri" panose="020F0502020204030204" pitchFamily="34" charset="0"/>
                          <a:ea typeface="Calibri" panose="020F0502020204030204" pitchFamily="34" charset="0"/>
                          <a:cs typeface="Times New Roman" panose="02020603050405020304" pitchFamily="18" charset="0"/>
                        </a:rPr>
                        <a:t>Time-stamp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061109"/>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頁尾版面配置區 1">
            <a:extLst>
              <a:ext uri="{FF2B5EF4-FFF2-40B4-BE49-F238E27FC236}">
                <a16:creationId xmlns:a16="http://schemas.microsoft.com/office/drawing/2014/main" id="{8F0A7EE5-93B9-4BC0-B3DB-F5A07B411E4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22883" name="投影片編號版面配置區 2">
            <a:extLst>
              <a:ext uri="{FF2B5EF4-FFF2-40B4-BE49-F238E27FC236}">
                <a16:creationId xmlns:a16="http://schemas.microsoft.com/office/drawing/2014/main" id="{D12C2CD9-95F1-4E7A-877A-AF0524CB5416}"/>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BAD287B-68D9-4661-9B22-6E939D39F86D}" type="slidenum">
              <a:rPr lang="en-US" altLang="zh-TW" b="0" smtClean="0">
                <a:ea typeface="新細明體" panose="02020500000000000000" pitchFamily="18" charset="-120"/>
              </a:rPr>
              <a:pPr/>
              <a:t>59</a:t>
            </a:fld>
            <a:endParaRPr lang="en-US" altLang="zh-TW" b="0">
              <a:ea typeface="新細明體" panose="02020500000000000000" pitchFamily="18" charset="-120"/>
            </a:endParaRPr>
          </a:p>
        </p:txBody>
      </p:sp>
      <p:sp>
        <p:nvSpPr>
          <p:cNvPr id="122884" name="Text Box 2">
            <a:extLst>
              <a:ext uri="{FF2B5EF4-FFF2-40B4-BE49-F238E27FC236}">
                <a16:creationId xmlns:a16="http://schemas.microsoft.com/office/drawing/2014/main" id="{9E8C4E46-B516-4FF2-AAF7-50E3627E2020}"/>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7.20</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Use of flags in timestamp</a:t>
            </a:r>
          </a:p>
        </p:txBody>
      </p:sp>
      <p:sp>
        <p:nvSpPr>
          <p:cNvPr id="122885" name="Rectangle 3">
            <a:extLst>
              <a:ext uri="{FF2B5EF4-FFF2-40B4-BE49-F238E27FC236}">
                <a16:creationId xmlns:a16="http://schemas.microsoft.com/office/drawing/2014/main" id="{9861E4B3-075C-4B93-BACF-FFA2891EB14F}"/>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86" name="Rectangle 4">
            <a:extLst>
              <a:ext uri="{FF2B5EF4-FFF2-40B4-BE49-F238E27FC236}">
                <a16:creationId xmlns:a16="http://schemas.microsoft.com/office/drawing/2014/main" id="{62226771-A138-49BC-B0CE-52ECEA4B3C0F}"/>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87" name="Rectangle 5">
            <a:extLst>
              <a:ext uri="{FF2B5EF4-FFF2-40B4-BE49-F238E27FC236}">
                <a16:creationId xmlns:a16="http://schemas.microsoft.com/office/drawing/2014/main" id="{3C9CD8EC-0A1A-4431-9225-474642FA6FB1}"/>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88" name="Rectangle 6">
            <a:extLst>
              <a:ext uri="{FF2B5EF4-FFF2-40B4-BE49-F238E27FC236}">
                <a16:creationId xmlns:a16="http://schemas.microsoft.com/office/drawing/2014/main" id="{7E94DC0C-45C6-4B79-A7AD-F459415D9D87}"/>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89" name="Rectangle 7">
            <a:extLst>
              <a:ext uri="{FF2B5EF4-FFF2-40B4-BE49-F238E27FC236}">
                <a16:creationId xmlns:a16="http://schemas.microsoft.com/office/drawing/2014/main" id="{97BA6CE7-5DB7-4064-AC70-28FCDD9A7A66}"/>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90" name="Rectangle 8">
            <a:extLst>
              <a:ext uri="{FF2B5EF4-FFF2-40B4-BE49-F238E27FC236}">
                <a16:creationId xmlns:a16="http://schemas.microsoft.com/office/drawing/2014/main" id="{542CE9C3-0532-4095-8478-448D20621AC4}"/>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2891" name="Rectangle 9">
            <a:extLst>
              <a:ext uri="{FF2B5EF4-FFF2-40B4-BE49-F238E27FC236}">
                <a16:creationId xmlns:a16="http://schemas.microsoft.com/office/drawing/2014/main" id="{BE7FB778-9DF3-43F9-A9A9-E7624C1169CD}"/>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60490" name="Picture 10">
            <a:extLst>
              <a:ext uri="{FF2B5EF4-FFF2-40B4-BE49-F238E27FC236}">
                <a16:creationId xmlns:a16="http://schemas.microsoft.com/office/drawing/2014/main" id="{86DEEBBC-39BB-4898-BE9E-A24F6DD10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089150"/>
            <a:ext cx="2395538" cy="153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0491" name="Picture 11">
            <a:extLst>
              <a:ext uri="{FF2B5EF4-FFF2-40B4-BE49-F238E27FC236}">
                <a16:creationId xmlns:a16="http://schemas.microsoft.com/office/drawing/2014/main" id="{2FD84442-90CD-4DB9-A56B-50902419C1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5663" y="1489075"/>
            <a:ext cx="2395537" cy="213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0492" name="Picture 12">
            <a:extLst>
              <a:ext uri="{FF2B5EF4-FFF2-40B4-BE49-F238E27FC236}">
                <a16:creationId xmlns:a16="http://schemas.microsoft.com/office/drawing/2014/main" id="{4A3B2685-B525-4BB0-9A1B-97860926E2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8863" y="1489075"/>
            <a:ext cx="2395537" cy="213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895" name="Rectangle 1">
            <a:extLst>
              <a:ext uri="{FF2B5EF4-FFF2-40B4-BE49-F238E27FC236}">
                <a16:creationId xmlns:a16="http://schemas.microsoft.com/office/drawing/2014/main" id="{989DA880-CE00-4E9C-8682-9D2826D7439E}"/>
              </a:ext>
            </a:extLst>
          </p:cNvPr>
          <p:cNvSpPr>
            <a:spLocks noChangeArrowheads="1"/>
          </p:cNvSpPr>
          <p:nvPr/>
        </p:nvSpPr>
        <p:spPr bwMode="auto">
          <a:xfrm>
            <a:off x="711201" y="4767263"/>
            <a:ext cx="7958138"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Flag =0</a:t>
            </a:r>
            <a:r>
              <a:rPr lang="en-US" altLang="en-US" b="0" dirty="0">
                <a:latin typeface="Times New Roman" panose="02020603050405020304" pitchFamily="18" charset="0"/>
              </a:rPr>
              <a:t>, each router adds </a:t>
            </a:r>
            <a:r>
              <a:rPr lang="en-US" altLang="en-US" b="0" dirty="0">
                <a:solidFill>
                  <a:srgbClr val="C00000"/>
                </a:solidFill>
                <a:latin typeface="Times New Roman" panose="02020603050405020304" pitchFamily="18" charset="0"/>
              </a:rPr>
              <a:t>only the timestamp </a:t>
            </a:r>
          </a:p>
          <a:p>
            <a:r>
              <a:rPr lang="en-US" altLang="en-US" dirty="0">
                <a:latin typeface="Times New Roman" panose="02020603050405020304" pitchFamily="18" charset="0"/>
              </a:rPr>
              <a:t>Flag =1</a:t>
            </a:r>
            <a:r>
              <a:rPr lang="en-US" altLang="en-US" b="0" dirty="0">
                <a:latin typeface="Times New Roman" panose="02020603050405020304" pitchFamily="18" charset="0"/>
              </a:rPr>
              <a:t>, each router must add its </a:t>
            </a:r>
            <a:r>
              <a:rPr lang="en-US" altLang="en-US" b="0" dirty="0">
                <a:solidFill>
                  <a:srgbClr val="C00000"/>
                </a:solidFill>
                <a:latin typeface="Times New Roman" panose="02020603050405020304" pitchFamily="18" charset="0"/>
              </a:rPr>
              <a:t>outgoing IP </a:t>
            </a:r>
            <a:r>
              <a:rPr lang="en-US" altLang="en-US" b="0" dirty="0">
                <a:latin typeface="Times New Roman" panose="02020603050405020304" pitchFamily="18" charset="0"/>
              </a:rPr>
              <a:t>address and </a:t>
            </a:r>
            <a:r>
              <a:rPr lang="en-US" altLang="en-US" b="0" dirty="0">
                <a:solidFill>
                  <a:srgbClr val="C00000"/>
                </a:solidFill>
                <a:latin typeface="Times New Roman" panose="02020603050405020304" pitchFamily="18" charset="0"/>
              </a:rPr>
              <a:t>the timestamp</a:t>
            </a:r>
          </a:p>
          <a:p>
            <a:r>
              <a:rPr lang="en-US" altLang="en-US" dirty="0">
                <a:latin typeface="Times New Roman" panose="02020603050405020304" pitchFamily="18" charset="0"/>
              </a:rPr>
              <a:t>Flag=3</a:t>
            </a:r>
            <a:r>
              <a:rPr lang="en-US" altLang="en-US" b="0" dirty="0">
                <a:latin typeface="Times New Roman" panose="02020603050405020304" pitchFamily="18" charset="0"/>
              </a:rPr>
              <a:t>, each router must </a:t>
            </a:r>
            <a:r>
              <a:rPr lang="en-US" altLang="en-US" b="0" dirty="0">
                <a:solidFill>
                  <a:srgbClr val="C00000"/>
                </a:solidFill>
                <a:latin typeface="Times New Roman" panose="02020603050405020304" pitchFamily="18" charset="0"/>
              </a:rPr>
              <a:t>check the given IP </a:t>
            </a:r>
            <a:r>
              <a:rPr lang="en-US" altLang="en-US" b="0" dirty="0">
                <a:latin typeface="Times New Roman" panose="02020603050405020304" pitchFamily="18" charset="0"/>
              </a:rPr>
              <a:t>address </a:t>
            </a:r>
            <a:r>
              <a:rPr lang="en-US" altLang="en-US" b="0" dirty="0">
                <a:solidFill>
                  <a:srgbClr val="C00000"/>
                </a:solidFill>
                <a:latin typeface="Times New Roman" panose="02020603050405020304" pitchFamily="18" charset="0"/>
              </a:rPr>
              <a:t>with</a:t>
            </a:r>
            <a:r>
              <a:rPr lang="en-US" altLang="en-US" b="0" dirty="0">
                <a:latin typeface="Times New Roman" panose="02020603050405020304" pitchFamily="18" charset="0"/>
              </a:rPr>
              <a:t> its own </a:t>
            </a:r>
            <a:r>
              <a:rPr lang="en-US" altLang="en-US" b="0" dirty="0">
                <a:solidFill>
                  <a:srgbClr val="C00000"/>
                </a:solidFill>
                <a:latin typeface="Times New Roman" panose="02020603050405020304" pitchFamily="18" charset="0"/>
              </a:rPr>
              <a:t>incoming IP </a:t>
            </a:r>
            <a:r>
              <a:rPr lang="en-US" altLang="en-US" b="0" dirty="0">
                <a:latin typeface="Times New Roman" panose="02020603050405020304" pitchFamily="18" charset="0"/>
              </a:rPr>
              <a:t>address. If there is a match, the </a:t>
            </a:r>
            <a:r>
              <a:rPr lang="en-US" altLang="en-US" b="0" dirty="0">
                <a:solidFill>
                  <a:srgbClr val="C00000"/>
                </a:solidFill>
                <a:latin typeface="Times New Roman" panose="02020603050405020304" pitchFamily="18" charset="0"/>
              </a:rPr>
              <a:t>router overwrites the IP address </a:t>
            </a:r>
            <a:r>
              <a:rPr lang="en-US" altLang="en-US" b="0" dirty="0">
                <a:latin typeface="Times New Roman" panose="02020603050405020304" pitchFamily="18" charset="0"/>
              </a:rPr>
              <a:t>with its </a:t>
            </a:r>
            <a:r>
              <a:rPr lang="en-US" altLang="en-US" b="0" dirty="0">
                <a:solidFill>
                  <a:srgbClr val="C00000"/>
                </a:solidFill>
                <a:latin typeface="Times New Roman" panose="02020603050405020304" pitchFamily="18" charset="0"/>
              </a:rPr>
              <a:t>outgoing IP </a:t>
            </a:r>
            <a:r>
              <a:rPr lang="en-US" altLang="en-US" b="0" dirty="0">
                <a:latin typeface="Times New Roman" panose="02020603050405020304" pitchFamily="18" charset="0"/>
              </a:rPr>
              <a:t>address and adds the timestamp</a:t>
            </a:r>
            <a:endParaRPr lang="zh-TW" altLang="zh-TW" dirty="0">
              <a:ea typeface="新細明體" panose="02020500000000000000" pitchFamily="18" charset="-120"/>
            </a:endParaRPr>
          </a:p>
        </p:txBody>
      </p:sp>
      <p:sp>
        <p:nvSpPr>
          <p:cNvPr id="122896" name="Rectangle 2">
            <a:extLst>
              <a:ext uri="{FF2B5EF4-FFF2-40B4-BE49-F238E27FC236}">
                <a16:creationId xmlns:a16="http://schemas.microsoft.com/office/drawing/2014/main" id="{8061D685-D715-4B44-9FC6-4825BEBFB2C7}"/>
              </a:ext>
            </a:extLst>
          </p:cNvPr>
          <p:cNvSpPr>
            <a:spLocks noChangeArrowheads="1"/>
          </p:cNvSpPr>
          <p:nvPr/>
        </p:nvSpPr>
        <p:spPr bwMode="auto">
          <a:xfrm>
            <a:off x="804863" y="4064000"/>
            <a:ext cx="77295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dirty="0">
                <a:latin typeface="Times New Roman" panose="02020603050405020304" pitchFamily="18" charset="0"/>
              </a:rPr>
              <a:t>O-Flow</a:t>
            </a:r>
            <a:r>
              <a:rPr lang="en-US" altLang="en-US" b="0" dirty="0">
                <a:latin typeface="Times New Roman" panose="02020603050405020304" pitchFamily="18" charset="0"/>
              </a:rPr>
              <a:t>- Overflow field, records the number of routers that </a:t>
            </a:r>
            <a:r>
              <a:rPr lang="en-US" altLang="en-US" b="0" dirty="0">
                <a:solidFill>
                  <a:srgbClr val="C00000"/>
                </a:solidFill>
                <a:latin typeface="Times New Roman" panose="02020603050405020304" pitchFamily="18" charset="0"/>
              </a:rPr>
              <a:t>could not add their timestamp</a:t>
            </a:r>
            <a:r>
              <a:rPr lang="en-US" altLang="en-US" b="0" dirty="0">
                <a:latin typeface="Times New Roman" panose="02020603050405020304" pitchFamily="18" charset="0"/>
              </a:rPr>
              <a:t> because no more fields were available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660490"/>
                                        </p:tgtEl>
                                        <p:attrNameLst>
                                          <p:attrName>style.visibility</p:attrName>
                                        </p:attrNameLst>
                                      </p:cBhvr>
                                      <p:to>
                                        <p:strVal val="visible"/>
                                      </p:to>
                                    </p:set>
                                    <p:animEffect transition="in" filter="diamond(in)">
                                      <p:cBhvr>
                                        <p:cTn id="7" dur="2000"/>
                                        <p:tgtEl>
                                          <p:spTgt spid="6604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660491"/>
                                        </p:tgtEl>
                                        <p:attrNameLst>
                                          <p:attrName>style.visibility</p:attrName>
                                        </p:attrNameLst>
                                      </p:cBhvr>
                                      <p:to>
                                        <p:strVal val="visible"/>
                                      </p:to>
                                    </p:set>
                                    <p:animEffect transition="in" filter="diamond(in)">
                                      <p:cBhvr>
                                        <p:cTn id="12" dur="2000"/>
                                        <p:tgtEl>
                                          <p:spTgt spid="6604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660492"/>
                                        </p:tgtEl>
                                        <p:attrNameLst>
                                          <p:attrName>style.visibility</p:attrName>
                                        </p:attrNameLst>
                                      </p:cBhvr>
                                      <p:to>
                                        <p:strVal val="visible"/>
                                      </p:to>
                                    </p:set>
                                    <p:animEffect transition="in" filter="diamond(in)">
                                      <p:cBhvr>
                                        <p:cTn id="17" dur="2000"/>
                                        <p:tgtEl>
                                          <p:spTgt spid="660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1">
            <a:extLst>
              <a:ext uri="{FF2B5EF4-FFF2-40B4-BE49-F238E27FC236}">
                <a16:creationId xmlns:a16="http://schemas.microsoft.com/office/drawing/2014/main" id="{D2627148-CCEE-4F57-8A33-C1AA1F8CE472}"/>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4339" name="Slide Number Placeholder 2">
            <a:extLst>
              <a:ext uri="{FF2B5EF4-FFF2-40B4-BE49-F238E27FC236}">
                <a16:creationId xmlns:a16="http://schemas.microsoft.com/office/drawing/2014/main" id="{2C54BB09-2731-4207-AA49-5951C3652D7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4B8276A3-8841-497D-BE4C-3C49EA823ABB}" type="slidenum">
              <a:rPr lang="en-US" altLang="zh-TW" b="0" smtClean="0">
                <a:ea typeface="新細明體" panose="02020500000000000000" pitchFamily="18" charset="-120"/>
              </a:rPr>
              <a:pPr/>
              <a:t>6</a:t>
            </a:fld>
            <a:endParaRPr lang="en-US" altLang="zh-TW" b="0">
              <a:ea typeface="新細明體" panose="02020500000000000000" pitchFamily="18" charset="-120"/>
            </a:endParaRPr>
          </a:p>
        </p:txBody>
      </p:sp>
      <p:pic>
        <p:nvPicPr>
          <p:cNvPr id="14340" name="Picture 5">
            <a:extLst>
              <a:ext uri="{FF2B5EF4-FFF2-40B4-BE49-F238E27FC236}">
                <a16:creationId xmlns:a16="http://schemas.microsoft.com/office/drawing/2014/main" id="{6C2BF742-FBEE-40F5-B362-09ADBD0F10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685800"/>
            <a:ext cx="7707313" cy="579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6">
            <a:extLst>
              <a:ext uri="{FF2B5EF4-FFF2-40B4-BE49-F238E27FC236}">
                <a16:creationId xmlns:a16="http://schemas.microsoft.com/office/drawing/2014/main" id="{7CA94027-21A4-4B3E-AAA1-F6F3E5497654}"/>
              </a:ext>
            </a:extLst>
          </p:cNvPr>
          <p:cNvSpPr>
            <a:spLocks noChangeArrowheads="1"/>
          </p:cNvSpPr>
          <p:nvPr/>
        </p:nvSpPr>
        <p:spPr bwMode="auto">
          <a:xfrm>
            <a:off x="36513" y="0"/>
            <a:ext cx="4690708" cy="563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20000"/>
              </a:lnSpc>
            </a:pPr>
            <a:r>
              <a:rPr lang="en-US" altLang="en-US" sz="2400" dirty="0">
                <a:solidFill>
                  <a:srgbClr val="C00000"/>
                </a:solidFill>
                <a:latin typeface="Sitka Text" panose="02000505000000020004" pitchFamily="2" charset="0"/>
              </a:rPr>
              <a:t>At Destination- </a:t>
            </a:r>
            <a:r>
              <a:rPr lang="en-US" altLang="en-US" sz="2800" dirty="0">
                <a:solidFill>
                  <a:srgbClr val="C00000"/>
                </a:solidFill>
                <a:latin typeface="Sitka Text" panose="02000505000000020004" pitchFamily="2" charset="0"/>
              </a:rPr>
              <a:t>Reassembly</a:t>
            </a:r>
            <a:endParaRPr lang="en-US" altLang="en-US" sz="2000" dirty="0">
              <a:solidFill>
                <a:srgbClr val="C00000"/>
              </a:solidFill>
              <a:latin typeface="Sitka Text" panose="02000505000000020004" pitchFamily="2"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頁尾版面配置區 1">
            <a:extLst>
              <a:ext uri="{FF2B5EF4-FFF2-40B4-BE49-F238E27FC236}">
                <a16:creationId xmlns:a16="http://schemas.microsoft.com/office/drawing/2014/main" id="{33CBCC73-6B12-4F06-891E-5293BBE2F551}"/>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24931" name="投影片編號版面配置區 2">
            <a:extLst>
              <a:ext uri="{FF2B5EF4-FFF2-40B4-BE49-F238E27FC236}">
                <a16:creationId xmlns:a16="http://schemas.microsoft.com/office/drawing/2014/main" id="{1D91B406-0962-4FF3-84AC-521AF6C9BD0D}"/>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97FCB5B7-06C9-4A0F-AC06-F688CF6FF49D}" type="slidenum">
              <a:rPr lang="en-US" altLang="zh-TW" b="0" smtClean="0">
                <a:ea typeface="新細明體" panose="02020500000000000000" pitchFamily="18" charset="-120"/>
              </a:rPr>
              <a:pPr/>
              <a:t>60</a:t>
            </a:fld>
            <a:endParaRPr lang="en-US" altLang="zh-TW" b="0">
              <a:ea typeface="新細明體" panose="02020500000000000000" pitchFamily="18" charset="-120"/>
            </a:endParaRPr>
          </a:p>
        </p:txBody>
      </p:sp>
      <p:sp>
        <p:nvSpPr>
          <p:cNvPr id="124932" name="Text Box 2">
            <a:extLst>
              <a:ext uri="{FF2B5EF4-FFF2-40B4-BE49-F238E27FC236}">
                <a16:creationId xmlns:a16="http://schemas.microsoft.com/office/drawing/2014/main" id="{4F4A3642-9514-434D-849B-B75306D78F5B}"/>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7.21</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Timestamp concept</a:t>
            </a:r>
          </a:p>
        </p:txBody>
      </p:sp>
      <p:sp>
        <p:nvSpPr>
          <p:cNvPr id="124933" name="Rectangle 3">
            <a:extLst>
              <a:ext uri="{FF2B5EF4-FFF2-40B4-BE49-F238E27FC236}">
                <a16:creationId xmlns:a16="http://schemas.microsoft.com/office/drawing/2014/main" id="{C07E6EE1-1930-4E42-865F-C6D9F8A81AA1}"/>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4934" name="Rectangle 4">
            <a:extLst>
              <a:ext uri="{FF2B5EF4-FFF2-40B4-BE49-F238E27FC236}">
                <a16:creationId xmlns:a16="http://schemas.microsoft.com/office/drawing/2014/main" id="{1C7F5979-73EA-4717-ADFE-016F52E8D9EE}"/>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4935" name="Rectangle 5">
            <a:extLst>
              <a:ext uri="{FF2B5EF4-FFF2-40B4-BE49-F238E27FC236}">
                <a16:creationId xmlns:a16="http://schemas.microsoft.com/office/drawing/2014/main" id="{B58F3895-351C-46E5-80E4-967946189C21}"/>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4936" name="Rectangle 6">
            <a:extLst>
              <a:ext uri="{FF2B5EF4-FFF2-40B4-BE49-F238E27FC236}">
                <a16:creationId xmlns:a16="http://schemas.microsoft.com/office/drawing/2014/main" id="{055E26AB-789B-432B-A11B-E39A399CF2D3}"/>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4937" name="Rectangle 7">
            <a:extLst>
              <a:ext uri="{FF2B5EF4-FFF2-40B4-BE49-F238E27FC236}">
                <a16:creationId xmlns:a16="http://schemas.microsoft.com/office/drawing/2014/main" id="{7CD270A1-5A5C-4756-B409-AE02AD0098D4}"/>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4938" name="Rectangle 8">
            <a:extLst>
              <a:ext uri="{FF2B5EF4-FFF2-40B4-BE49-F238E27FC236}">
                <a16:creationId xmlns:a16="http://schemas.microsoft.com/office/drawing/2014/main" id="{B3F881D7-B939-49FB-8F65-629C0ABD746F}"/>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24939" name="Rectangle 9">
            <a:extLst>
              <a:ext uri="{FF2B5EF4-FFF2-40B4-BE49-F238E27FC236}">
                <a16:creationId xmlns:a16="http://schemas.microsoft.com/office/drawing/2014/main" id="{0510D681-C3E5-4A90-93C1-292E69275C0D}"/>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62538" name="Picture 10">
            <a:extLst>
              <a:ext uri="{FF2B5EF4-FFF2-40B4-BE49-F238E27FC236}">
                <a16:creationId xmlns:a16="http://schemas.microsoft.com/office/drawing/2014/main" id="{E2C4803F-1FA1-40D1-A445-4294281C6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940050"/>
            <a:ext cx="8189913" cy="193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2539" name="Picture 11">
            <a:extLst>
              <a:ext uri="{FF2B5EF4-FFF2-40B4-BE49-F238E27FC236}">
                <a16:creationId xmlns:a16="http://schemas.microsoft.com/office/drawing/2014/main" id="{7568A72A-E599-4DA4-9E73-640F865056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419225"/>
            <a:ext cx="1736725"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2541" name="Picture 13">
            <a:extLst>
              <a:ext uri="{FF2B5EF4-FFF2-40B4-BE49-F238E27FC236}">
                <a16:creationId xmlns:a16="http://schemas.microsoft.com/office/drawing/2014/main" id="{26439456-F94B-4E1E-A4DE-026EF2276D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1409700"/>
            <a:ext cx="14986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2542" name="Picture 14">
            <a:extLst>
              <a:ext uri="{FF2B5EF4-FFF2-40B4-BE49-F238E27FC236}">
                <a16:creationId xmlns:a16="http://schemas.microsoft.com/office/drawing/2014/main" id="{8F9685FD-9E25-4806-9428-DB05BB5817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403350"/>
            <a:ext cx="1498600" cy="278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2543" name="Picture 15">
            <a:extLst>
              <a:ext uri="{FF2B5EF4-FFF2-40B4-BE49-F238E27FC236}">
                <a16:creationId xmlns:a16="http://schemas.microsoft.com/office/drawing/2014/main" id="{571D129F-A1FA-42F3-BAC5-7750899CBB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0000" y="1409700"/>
            <a:ext cx="14986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625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nodeType="clickEffect">
                                  <p:stCondLst>
                                    <p:cond delay="0"/>
                                  </p:stCondLst>
                                  <p:childTnLst>
                                    <p:set>
                                      <p:cBhvr>
                                        <p:cTn id="10" dur="1" fill="hold">
                                          <p:stCondLst>
                                            <p:cond delay="0"/>
                                          </p:stCondLst>
                                        </p:cTn>
                                        <p:tgtEl>
                                          <p:spTgt spid="662539"/>
                                        </p:tgtEl>
                                        <p:attrNameLst>
                                          <p:attrName>style.visibility</p:attrName>
                                        </p:attrNameLst>
                                      </p:cBhvr>
                                      <p:to>
                                        <p:strVal val="visible"/>
                                      </p:to>
                                    </p:set>
                                    <p:animEffect transition="in" filter="wipe(up)">
                                      <p:cBhvr>
                                        <p:cTn id="11" dur="2000"/>
                                        <p:tgtEl>
                                          <p:spTgt spid="6625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662541"/>
                                        </p:tgtEl>
                                        <p:attrNameLst>
                                          <p:attrName>style.visibility</p:attrName>
                                        </p:attrNameLst>
                                      </p:cBhvr>
                                      <p:to>
                                        <p:strVal val="visible"/>
                                      </p:to>
                                    </p:set>
                                    <p:animEffect transition="in" filter="wipe(up)">
                                      <p:cBhvr>
                                        <p:cTn id="16" dur="2000"/>
                                        <p:tgtEl>
                                          <p:spTgt spid="66254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662542"/>
                                        </p:tgtEl>
                                        <p:attrNameLst>
                                          <p:attrName>style.visibility</p:attrName>
                                        </p:attrNameLst>
                                      </p:cBhvr>
                                      <p:to>
                                        <p:strVal val="visible"/>
                                      </p:to>
                                    </p:set>
                                    <p:animEffect transition="in" filter="wipe(up)">
                                      <p:cBhvr>
                                        <p:cTn id="21" dur="2000"/>
                                        <p:tgtEl>
                                          <p:spTgt spid="66254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662543"/>
                                        </p:tgtEl>
                                        <p:attrNameLst>
                                          <p:attrName>style.visibility</p:attrName>
                                        </p:attrNameLst>
                                      </p:cBhvr>
                                      <p:to>
                                        <p:strVal val="visible"/>
                                      </p:to>
                                    </p:set>
                                    <p:animEffect transition="in" filter="wipe(up)">
                                      <p:cBhvr>
                                        <p:cTn id="26" dur="2000"/>
                                        <p:tgtEl>
                                          <p:spTgt spid="662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頁尾版面配置區 1">
            <a:extLst>
              <a:ext uri="{FF2B5EF4-FFF2-40B4-BE49-F238E27FC236}">
                <a16:creationId xmlns:a16="http://schemas.microsoft.com/office/drawing/2014/main" id="{FB1DAE08-9E59-4185-8ABB-B742F76AD10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26979" name="投影片編號版面配置區 2">
            <a:extLst>
              <a:ext uri="{FF2B5EF4-FFF2-40B4-BE49-F238E27FC236}">
                <a16:creationId xmlns:a16="http://schemas.microsoft.com/office/drawing/2014/main" id="{35790A80-5828-46B6-8689-969EE11280CA}"/>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EF455BE-0C50-4861-939F-A9BB489F645E}" type="slidenum">
              <a:rPr lang="en-US" altLang="zh-TW" b="0" smtClean="0">
                <a:ea typeface="新細明體" panose="02020500000000000000" pitchFamily="18" charset="-120"/>
              </a:rPr>
              <a:pPr/>
              <a:t>61</a:t>
            </a:fld>
            <a:endParaRPr lang="en-US" altLang="zh-TW" b="0">
              <a:ea typeface="新細明體" panose="02020500000000000000" pitchFamily="18" charset="-120"/>
            </a:endParaRPr>
          </a:p>
        </p:txBody>
      </p:sp>
      <p:sp>
        <p:nvSpPr>
          <p:cNvPr id="126980" name="Text Box 2">
            <a:extLst>
              <a:ext uri="{FF2B5EF4-FFF2-40B4-BE49-F238E27FC236}">
                <a16:creationId xmlns:a16="http://schemas.microsoft.com/office/drawing/2014/main" id="{CA6E0B6F-CE07-4863-B632-4058059EE50F}"/>
              </a:ext>
            </a:extLst>
          </p:cNvPr>
          <p:cNvSpPr txBox="1">
            <a:spLocks noChangeArrowheads="1"/>
          </p:cNvSpPr>
          <p:nvPr/>
        </p:nvSpPr>
        <p:spPr bwMode="auto">
          <a:xfrm>
            <a:off x="76200" y="696913"/>
            <a:ext cx="8839200" cy="50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971550" indent="-457200">
              <a:defRPr b="1">
                <a:solidFill>
                  <a:schemeClr val="tx1"/>
                </a:solidFill>
                <a:latin typeface="Tahoma" panose="020B0604030504040204" pitchFamily="34" charset="0"/>
              </a:defRPr>
            </a:lvl2pPr>
            <a:lvl3pPr marL="1543050" indent="-457200">
              <a:defRPr b="1">
                <a:solidFill>
                  <a:schemeClr val="tx1"/>
                </a:solidFill>
                <a:latin typeface="Tahoma" panose="020B0604030504040204" pitchFamily="34" charset="0"/>
              </a:defRPr>
            </a:lvl3pPr>
            <a:lvl4pPr marL="2114550" indent="-457200">
              <a:defRPr b="1">
                <a:solidFill>
                  <a:schemeClr val="tx1"/>
                </a:solidFill>
                <a:latin typeface="Tahoma" panose="020B0604030504040204" pitchFamily="34" charset="0"/>
              </a:defRPr>
            </a:lvl4pPr>
            <a:lvl5pPr marL="2686050" indent="-457200">
              <a:defRPr b="1">
                <a:solidFill>
                  <a:schemeClr val="tx1"/>
                </a:solidFill>
                <a:latin typeface="Tahoma" panose="020B0604030504040204" pitchFamily="34" charset="0"/>
              </a:defRPr>
            </a:lvl5pPr>
            <a:lvl6pPr marL="3143250" indent="-457200" eaLnBrk="0" fontAlgn="base" hangingPunct="0">
              <a:spcBef>
                <a:spcPct val="0"/>
              </a:spcBef>
              <a:spcAft>
                <a:spcPct val="0"/>
              </a:spcAft>
              <a:defRPr b="1">
                <a:solidFill>
                  <a:schemeClr val="tx1"/>
                </a:solidFill>
                <a:latin typeface="Tahoma" panose="020B0604030504040204" pitchFamily="34" charset="0"/>
              </a:defRPr>
            </a:lvl6pPr>
            <a:lvl7pPr marL="3600450" indent="-457200" eaLnBrk="0" fontAlgn="base" hangingPunct="0">
              <a:spcBef>
                <a:spcPct val="0"/>
              </a:spcBef>
              <a:spcAft>
                <a:spcPct val="0"/>
              </a:spcAft>
              <a:defRPr b="1">
                <a:solidFill>
                  <a:schemeClr val="tx1"/>
                </a:solidFill>
                <a:latin typeface="Tahoma" panose="020B0604030504040204" pitchFamily="34" charset="0"/>
              </a:defRPr>
            </a:lvl7pPr>
            <a:lvl8pPr marL="4057650" indent="-457200" eaLnBrk="0" fontAlgn="base" hangingPunct="0">
              <a:spcBef>
                <a:spcPct val="0"/>
              </a:spcBef>
              <a:spcAft>
                <a:spcPct val="0"/>
              </a:spcAft>
              <a:defRPr b="1">
                <a:solidFill>
                  <a:schemeClr val="tx1"/>
                </a:solidFill>
                <a:latin typeface="Tahoma" panose="020B0604030504040204" pitchFamily="34" charset="0"/>
              </a:defRPr>
            </a:lvl8pPr>
            <a:lvl9pPr marL="4514850" indent="-4572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dirty="0">
                <a:latin typeface="Arial Unicode MS" pitchFamily="34" charset="-128"/>
                <a:ea typeface="新細明體" panose="02020500000000000000" pitchFamily="18" charset="-120"/>
              </a:rPr>
              <a:t>Which of the six options must be copied to each fragment?</a:t>
            </a:r>
          </a:p>
          <a:p>
            <a:pPr algn="just"/>
            <a:endParaRPr lang="en-US" altLang="zh-TW" sz="2400" dirty="0">
              <a:latin typeface="Arial Unicode MS" pitchFamily="34" charset="-128"/>
              <a:ea typeface="新細明體" panose="02020500000000000000" pitchFamily="18" charset="-120"/>
            </a:endParaRPr>
          </a:p>
          <a:p>
            <a:pPr algn="just"/>
            <a:r>
              <a:rPr lang="en-US" altLang="zh-TW" sz="2400" i="1" dirty="0">
                <a:solidFill>
                  <a:schemeClr val="hlink"/>
                </a:solidFill>
                <a:latin typeface="Arial Unicode MS" pitchFamily="34" charset="-128"/>
                <a:ea typeface="新細明體" panose="02020500000000000000" pitchFamily="18" charset="-120"/>
              </a:rPr>
              <a:t>Solution</a:t>
            </a:r>
          </a:p>
          <a:p>
            <a:pPr algn="just"/>
            <a:r>
              <a:rPr lang="en-US" altLang="zh-TW" sz="2400" dirty="0">
                <a:latin typeface="Arial Unicode MS" pitchFamily="34" charset="-128"/>
                <a:ea typeface="新細明體" panose="02020500000000000000" pitchFamily="18" charset="-120"/>
              </a:rPr>
              <a:t>We look at the first (left-most) bit of the type for each option.</a:t>
            </a:r>
          </a:p>
          <a:p>
            <a:pPr algn="just">
              <a:lnSpc>
                <a:spcPct val="120000"/>
              </a:lnSpc>
            </a:pPr>
            <a:endParaRPr lang="en-US" altLang="zh-TW" sz="2400" dirty="0">
              <a:latin typeface="Arial Unicode MS" pitchFamily="34" charset="-128"/>
              <a:ea typeface="新細明體" panose="02020500000000000000" pitchFamily="18" charset="-120"/>
            </a:endParaRPr>
          </a:p>
          <a:p>
            <a:pPr algn="just">
              <a:lnSpc>
                <a:spcPct val="120000"/>
              </a:lnSpc>
            </a:pPr>
            <a:r>
              <a:rPr lang="en-US" altLang="zh-TW" sz="2400" dirty="0">
                <a:solidFill>
                  <a:schemeClr val="hlink"/>
                </a:solidFill>
                <a:latin typeface="Arial Unicode MS" pitchFamily="34" charset="-128"/>
                <a:ea typeface="新細明體" panose="02020500000000000000" pitchFamily="18" charset="-120"/>
              </a:rPr>
              <a:t>a.</a:t>
            </a:r>
            <a:r>
              <a:rPr lang="en-US" altLang="zh-TW" sz="2400" dirty="0">
                <a:latin typeface="Arial Unicode MS" pitchFamily="34" charset="-128"/>
                <a:ea typeface="新細明體" panose="02020500000000000000" pitchFamily="18" charset="-120"/>
              </a:rPr>
              <a:t> No operation: type is </a:t>
            </a:r>
            <a:r>
              <a:rPr lang="en-US" altLang="zh-TW" sz="2400" dirty="0">
                <a:solidFill>
                  <a:srgbClr val="660066"/>
                </a:solidFill>
                <a:latin typeface="Arial Unicode MS" pitchFamily="34" charset="-128"/>
                <a:ea typeface="新細明體" panose="02020500000000000000" pitchFamily="18" charset="-120"/>
              </a:rPr>
              <a:t>0</a:t>
            </a:r>
            <a:r>
              <a:rPr lang="en-US" altLang="zh-TW" sz="2400" dirty="0">
                <a:latin typeface="Arial Unicode MS" pitchFamily="34" charset="-128"/>
                <a:ea typeface="新細明體" panose="02020500000000000000" pitchFamily="18" charset="-120"/>
              </a:rPr>
              <a:t>0000001; </a:t>
            </a:r>
            <a:r>
              <a:rPr lang="en-US" altLang="zh-TW" sz="2400" dirty="0">
                <a:solidFill>
                  <a:srgbClr val="660066"/>
                </a:solidFill>
                <a:latin typeface="Arial Unicode MS" pitchFamily="34" charset="-128"/>
                <a:ea typeface="新細明體" panose="02020500000000000000" pitchFamily="18" charset="-120"/>
              </a:rPr>
              <a:t>not copied(only 1</a:t>
            </a:r>
            <a:r>
              <a:rPr lang="en-US" altLang="zh-TW" sz="2400" baseline="30000" dirty="0">
                <a:solidFill>
                  <a:srgbClr val="660066"/>
                </a:solidFill>
                <a:latin typeface="Arial Unicode MS" pitchFamily="34" charset="-128"/>
                <a:ea typeface="新細明體" panose="02020500000000000000" pitchFamily="18" charset="-120"/>
              </a:rPr>
              <a:t>st</a:t>
            </a:r>
            <a:r>
              <a:rPr lang="en-US" altLang="zh-TW" sz="2400" dirty="0">
                <a:solidFill>
                  <a:srgbClr val="660066"/>
                </a:solidFill>
                <a:latin typeface="Arial Unicode MS" pitchFamily="34" charset="-128"/>
                <a:ea typeface="新細明體" panose="02020500000000000000" pitchFamily="18" charset="-120"/>
              </a:rPr>
              <a:t>)</a:t>
            </a:r>
            <a:endParaRPr lang="en-US" altLang="zh-TW" sz="2400" dirty="0">
              <a:latin typeface="Arial Unicode MS" pitchFamily="34" charset="-128"/>
              <a:ea typeface="新細明體" panose="02020500000000000000" pitchFamily="18" charset="-120"/>
            </a:endParaRPr>
          </a:p>
          <a:p>
            <a:pPr algn="just">
              <a:lnSpc>
                <a:spcPct val="120000"/>
              </a:lnSpc>
            </a:pPr>
            <a:r>
              <a:rPr lang="en-US" altLang="zh-TW" sz="2400" dirty="0">
                <a:solidFill>
                  <a:schemeClr val="hlink"/>
                </a:solidFill>
                <a:latin typeface="Arial Unicode MS" pitchFamily="34" charset="-128"/>
                <a:ea typeface="新細明體" panose="02020500000000000000" pitchFamily="18" charset="-120"/>
              </a:rPr>
              <a:t>b.</a:t>
            </a:r>
            <a:r>
              <a:rPr lang="en-US" altLang="zh-TW" sz="2400" dirty="0">
                <a:latin typeface="Arial Unicode MS" pitchFamily="34" charset="-128"/>
                <a:ea typeface="新細明體" panose="02020500000000000000" pitchFamily="18" charset="-120"/>
              </a:rPr>
              <a:t> End of option: type is </a:t>
            </a:r>
            <a:r>
              <a:rPr lang="en-US" altLang="zh-TW" sz="2400" dirty="0">
                <a:solidFill>
                  <a:srgbClr val="660066"/>
                </a:solidFill>
                <a:latin typeface="Arial Unicode MS" pitchFamily="34" charset="-128"/>
                <a:ea typeface="新細明體" panose="02020500000000000000" pitchFamily="18" charset="-120"/>
              </a:rPr>
              <a:t>0</a:t>
            </a:r>
            <a:r>
              <a:rPr lang="en-US" altLang="zh-TW" sz="2400" dirty="0">
                <a:latin typeface="Arial Unicode MS" pitchFamily="34" charset="-128"/>
                <a:ea typeface="新細明體" panose="02020500000000000000" pitchFamily="18" charset="-120"/>
              </a:rPr>
              <a:t>0000000; </a:t>
            </a:r>
            <a:r>
              <a:rPr lang="en-US" altLang="zh-TW" sz="2400" dirty="0">
                <a:solidFill>
                  <a:srgbClr val="660066"/>
                </a:solidFill>
                <a:latin typeface="Arial Unicode MS" pitchFamily="34" charset="-128"/>
                <a:ea typeface="新細明體" panose="02020500000000000000" pitchFamily="18" charset="-120"/>
              </a:rPr>
              <a:t>not copied(only 1</a:t>
            </a:r>
            <a:r>
              <a:rPr lang="en-US" altLang="zh-TW" sz="2400" baseline="30000" dirty="0">
                <a:solidFill>
                  <a:srgbClr val="660066"/>
                </a:solidFill>
                <a:latin typeface="Arial Unicode MS" pitchFamily="34" charset="-128"/>
                <a:ea typeface="新細明體" panose="02020500000000000000" pitchFamily="18" charset="-120"/>
              </a:rPr>
              <a:t>st</a:t>
            </a:r>
            <a:r>
              <a:rPr lang="en-US" altLang="zh-TW" sz="2400" dirty="0">
                <a:solidFill>
                  <a:srgbClr val="660066"/>
                </a:solidFill>
                <a:latin typeface="Arial Unicode MS" pitchFamily="34" charset="-128"/>
                <a:ea typeface="新細明體" panose="02020500000000000000" pitchFamily="18" charset="-120"/>
              </a:rPr>
              <a:t>)</a:t>
            </a:r>
          </a:p>
          <a:p>
            <a:pPr algn="just">
              <a:lnSpc>
                <a:spcPct val="120000"/>
              </a:lnSpc>
            </a:pPr>
            <a:r>
              <a:rPr lang="en-US" altLang="zh-TW" sz="2400" dirty="0">
                <a:solidFill>
                  <a:schemeClr val="hlink"/>
                </a:solidFill>
                <a:latin typeface="Arial Unicode MS" pitchFamily="34" charset="-128"/>
                <a:ea typeface="新細明體" panose="02020500000000000000" pitchFamily="18" charset="-120"/>
              </a:rPr>
              <a:t>c.</a:t>
            </a:r>
            <a:r>
              <a:rPr lang="en-US" altLang="zh-TW" sz="2400" dirty="0">
                <a:latin typeface="Arial Unicode MS" pitchFamily="34" charset="-128"/>
                <a:ea typeface="新細明體" panose="02020500000000000000" pitchFamily="18" charset="-120"/>
              </a:rPr>
              <a:t> Record route: type is </a:t>
            </a:r>
            <a:r>
              <a:rPr lang="en-US" altLang="zh-TW" sz="2400" dirty="0">
                <a:solidFill>
                  <a:srgbClr val="660066"/>
                </a:solidFill>
                <a:latin typeface="Arial Unicode MS" pitchFamily="34" charset="-128"/>
                <a:ea typeface="新細明體" panose="02020500000000000000" pitchFamily="18" charset="-120"/>
              </a:rPr>
              <a:t>0</a:t>
            </a:r>
            <a:r>
              <a:rPr lang="en-US" altLang="zh-TW" sz="2400" dirty="0">
                <a:latin typeface="Arial Unicode MS" pitchFamily="34" charset="-128"/>
                <a:ea typeface="新細明體" panose="02020500000000000000" pitchFamily="18" charset="-120"/>
              </a:rPr>
              <a:t>0000111; </a:t>
            </a:r>
            <a:r>
              <a:rPr lang="en-US" altLang="zh-TW" sz="2400" dirty="0">
                <a:solidFill>
                  <a:srgbClr val="660066"/>
                </a:solidFill>
                <a:latin typeface="Arial Unicode MS" pitchFamily="34" charset="-128"/>
                <a:ea typeface="新細明體" panose="02020500000000000000" pitchFamily="18" charset="-120"/>
              </a:rPr>
              <a:t>not copied (only 1</a:t>
            </a:r>
            <a:r>
              <a:rPr lang="en-US" altLang="zh-TW" sz="2400" baseline="30000" dirty="0">
                <a:solidFill>
                  <a:srgbClr val="660066"/>
                </a:solidFill>
                <a:latin typeface="Arial Unicode MS" pitchFamily="34" charset="-128"/>
                <a:ea typeface="新細明體" panose="02020500000000000000" pitchFamily="18" charset="-120"/>
              </a:rPr>
              <a:t>st</a:t>
            </a:r>
            <a:r>
              <a:rPr lang="en-US" altLang="zh-TW" sz="2400" baseline="-25000" dirty="0">
                <a:solidFill>
                  <a:srgbClr val="660066"/>
                </a:solidFill>
                <a:latin typeface="Arial Unicode MS" pitchFamily="34" charset="-128"/>
                <a:ea typeface="新細明體" panose="02020500000000000000" pitchFamily="18" charset="-120"/>
              </a:rPr>
              <a:t> </a:t>
            </a:r>
            <a:r>
              <a:rPr lang="en-US" altLang="zh-TW" sz="2400" dirty="0">
                <a:solidFill>
                  <a:srgbClr val="660066"/>
                </a:solidFill>
                <a:latin typeface="Arial Unicode MS" pitchFamily="34" charset="-128"/>
                <a:ea typeface="新細明體" panose="02020500000000000000" pitchFamily="18" charset="-120"/>
              </a:rPr>
              <a:t>)</a:t>
            </a:r>
          </a:p>
          <a:p>
            <a:pPr algn="just">
              <a:lnSpc>
                <a:spcPct val="120000"/>
              </a:lnSpc>
            </a:pPr>
            <a:r>
              <a:rPr lang="en-US" altLang="zh-TW" sz="2400" dirty="0">
                <a:solidFill>
                  <a:schemeClr val="hlink"/>
                </a:solidFill>
                <a:latin typeface="Arial Unicode MS" pitchFamily="34" charset="-128"/>
                <a:ea typeface="新細明體" panose="02020500000000000000" pitchFamily="18" charset="-120"/>
              </a:rPr>
              <a:t>d.</a:t>
            </a:r>
            <a:r>
              <a:rPr lang="en-US" altLang="zh-TW" sz="2400" dirty="0">
                <a:latin typeface="Arial Unicode MS" pitchFamily="34" charset="-128"/>
                <a:ea typeface="新細明體" panose="02020500000000000000" pitchFamily="18" charset="-120"/>
              </a:rPr>
              <a:t> Strict source route: type is </a:t>
            </a:r>
            <a:r>
              <a:rPr lang="en-US" altLang="zh-TW" sz="2400" dirty="0">
                <a:solidFill>
                  <a:srgbClr val="FF0000"/>
                </a:solidFill>
                <a:latin typeface="Arial Unicode MS" pitchFamily="34" charset="-128"/>
                <a:ea typeface="新細明體" panose="02020500000000000000" pitchFamily="18" charset="-120"/>
              </a:rPr>
              <a:t>1</a:t>
            </a:r>
            <a:r>
              <a:rPr lang="en-US" altLang="zh-TW" sz="2400" dirty="0">
                <a:latin typeface="Arial Unicode MS" pitchFamily="34" charset="-128"/>
                <a:ea typeface="新細明體" panose="02020500000000000000" pitchFamily="18" charset="-120"/>
              </a:rPr>
              <a:t>0001001;</a:t>
            </a:r>
            <a:r>
              <a:rPr lang="en-US" altLang="zh-TW" sz="2400" dirty="0">
                <a:solidFill>
                  <a:srgbClr val="FF0000"/>
                </a:solidFill>
                <a:latin typeface="Arial Unicode MS" pitchFamily="34" charset="-128"/>
                <a:ea typeface="新細明體" panose="02020500000000000000" pitchFamily="18" charset="-120"/>
              </a:rPr>
              <a:t>copied.</a:t>
            </a:r>
            <a:r>
              <a:rPr lang="en-US" altLang="zh-TW" sz="2000" dirty="0">
                <a:solidFill>
                  <a:srgbClr val="FF0000"/>
                </a:solidFill>
                <a:latin typeface="Arial Unicode MS" pitchFamily="34" charset="-128"/>
                <a:ea typeface="新細明體" panose="02020500000000000000" pitchFamily="18" charset="-120"/>
              </a:rPr>
              <a:t>(All fragments)</a:t>
            </a:r>
            <a:endParaRPr lang="en-US" altLang="zh-TW" sz="2400" dirty="0">
              <a:solidFill>
                <a:srgbClr val="FF0000"/>
              </a:solidFill>
              <a:latin typeface="Arial Unicode MS" pitchFamily="34" charset="-128"/>
              <a:ea typeface="新細明體" panose="02020500000000000000" pitchFamily="18" charset="-120"/>
            </a:endParaRPr>
          </a:p>
          <a:p>
            <a:pPr algn="just">
              <a:lnSpc>
                <a:spcPct val="120000"/>
              </a:lnSpc>
            </a:pPr>
            <a:r>
              <a:rPr lang="en-US" altLang="zh-TW" sz="2400" dirty="0">
                <a:solidFill>
                  <a:schemeClr val="hlink"/>
                </a:solidFill>
                <a:latin typeface="Arial Unicode MS" pitchFamily="34" charset="-128"/>
                <a:ea typeface="新細明體" panose="02020500000000000000" pitchFamily="18" charset="-120"/>
              </a:rPr>
              <a:t>e.</a:t>
            </a:r>
            <a:r>
              <a:rPr lang="en-US" altLang="zh-TW" sz="2400" dirty="0">
                <a:latin typeface="Arial Unicode MS" pitchFamily="34" charset="-128"/>
                <a:ea typeface="新細明體" panose="02020500000000000000" pitchFamily="18" charset="-120"/>
              </a:rPr>
              <a:t> Loose source route: type is </a:t>
            </a:r>
            <a:r>
              <a:rPr lang="en-US" altLang="zh-TW" sz="2400" dirty="0">
                <a:solidFill>
                  <a:srgbClr val="FF0000"/>
                </a:solidFill>
                <a:latin typeface="Arial Unicode MS" pitchFamily="34" charset="-128"/>
                <a:ea typeface="新細明體" panose="02020500000000000000" pitchFamily="18" charset="-120"/>
              </a:rPr>
              <a:t>1</a:t>
            </a:r>
            <a:r>
              <a:rPr lang="en-US" altLang="zh-TW" sz="2400" dirty="0">
                <a:latin typeface="Arial Unicode MS" pitchFamily="34" charset="-128"/>
                <a:ea typeface="新細明體" panose="02020500000000000000" pitchFamily="18" charset="-120"/>
              </a:rPr>
              <a:t>0000011; </a:t>
            </a:r>
            <a:r>
              <a:rPr lang="en-US" altLang="zh-TW" sz="2400" dirty="0">
                <a:solidFill>
                  <a:srgbClr val="FF0000"/>
                </a:solidFill>
                <a:latin typeface="Arial Unicode MS" pitchFamily="34" charset="-128"/>
                <a:ea typeface="新細明體" panose="02020500000000000000" pitchFamily="18" charset="-120"/>
              </a:rPr>
              <a:t>copied.</a:t>
            </a:r>
          </a:p>
          <a:p>
            <a:pPr algn="just">
              <a:lnSpc>
                <a:spcPct val="120000"/>
              </a:lnSpc>
            </a:pPr>
            <a:r>
              <a:rPr lang="en-US" altLang="zh-TW" sz="2400" dirty="0">
                <a:solidFill>
                  <a:schemeClr val="hlink"/>
                </a:solidFill>
                <a:latin typeface="Arial Unicode MS" pitchFamily="34" charset="-128"/>
                <a:ea typeface="新細明體" panose="02020500000000000000" pitchFamily="18" charset="-120"/>
              </a:rPr>
              <a:t>f.</a:t>
            </a:r>
            <a:r>
              <a:rPr lang="en-US" altLang="zh-TW" sz="2400" dirty="0">
                <a:latin typeface="Arial Unicode MS" pitchFamily="34" charset="-128"/>
                <a:ea typeface="新細明體" panose="02020500000000000000" pitchFamily="18" charset="-120"/>
              </a:rPr>
              <a:t> Timestamp: type is </a:t>
            </a:r>
            <a:r>
              <a:rPr lang="en-US" altLang="zh-TW" sz="2400" dirty="0">
                <a:solidFill>
                  <a:srgbClr val="660066"/>
                </a:solidFill>
                <a:latin typeface="Arial Unicode MS" pitchFamily="34" charset="-128"/>
                <a:ea typeface="新細明體" panose="02020500000000000000" pitchFamily="18" charset="-120"/>
              </a:rPr>
              <a:t>0</a:t>
            </a:r>
            <a:r>
              <a:rPr lang="en-US" altLang="zh-TW" sz="2400" dirty="0">
                <a:latin typeface="Arial Unicode MS" pitchFamily="34" charset="-128"/>
                <a:ea typeface="新細明體" panose="02020500000000000000" pitchFamily="18" charset="-120"/>
              </a:rPr>
              <a:t>1000100; </a:t>
            </a:r>
            <a:r>
              <a:rPr lang="en-US" altLang="zh-TW" sz="2400" dirty="0">
                <a:solidFill>
                  <a:srgbClr val="660066"/>
                </a:solidFill>
                <a:latin typeface="Arial Unicode MS" pitchFamily="34" charset="-128"/>
                <a:ea typeface="新細明體" panose="02020500000000000000" pitchFamily="18" charset="-120"/>
              </a:rPr>
              <a:t>not copied. (only 1</a:t>
            </a:r>
            <a:r>
              <a:rPr lang="en-US" altLang="zh-TW" sz="2400" baseline="30000" dirty="0">
                <a:solidFill>
                  <a:srgbClr val="660066"/>
                </a:solidFill>
                <a:latin typeface="Arial Unicode MS" pitchFamily="34" charset="-128"/>
                <a:ea typeface="新細明體" panose="02020500000000000000" pitchFamily="18" charset="-120"/>
              </a:rPr>
              <a:t>st</a:t>
            </a:r>
            <a:r>
              <a:rPr lang="en-US" altLang="zh-TW" sz="2400" baseline="-25000" dirty="0">
                <a:solidFill>
                  <a:srgbClr val="660066"/>
                </a:solidFill>
                <a:latin typeface="Arial Unicode MS" pitchFamily="34" charset="-128"/>
                <a:ea typeface="新細明體" panose="02020500000000000000" pitchFamily="18" charset="-120"/>
              </a:rPr>
              <a:t> </a:t>
            </a:r>
            <a:r>
              <a:rPr lang="en-US" altLang="zh-TW" sz="2400" dirty="0">
                <a:solidFill>
                  <a:srgbClr val="660066"/>
                </a:solidFill>
                <a:latin typeface="Arial Unicode MS" pitchFamily="34" charset="-128"/>
                <a:ea typeface="新細明體" panose="02020500000000000000" pitchFamily="18" charset="-120"/>
              </a:rPr>
              <a:t>)</a:t>
            </a:r>
          </a:p>
        </p:txBody>
      </p:sp>
      <p:grpSp>
        <p:nvGrpSpPr>
          <p:cNvPr id="126981" name="Group 3">
            <a:extLst>
              <a:ext uri="{FF2B5EF4-FFF2-40B4-BE49-F238E27FC236}">
                <a16:creationId xmlns:a16="http://schemas.microsoft.com/office/drawing/2014/main" id="{B6BF9DAD-6C2D-4696-B963-CEABA32ED678}"/>
              </a:ext>
            </a:extLst>
          </p:cNvPr>
          <p:cNvGrpSpPr>
            <a:grpSpLocks/>
          </p:cNvGrpSpPr>
          <p:nvPr/>
        </p:nvGrpSpPr>
        <p:grpSpPr bwMode="auto">
          <a:xfrm>
            <a:off x="0" y="0"/>
            <a:ext cx="9144000" cy="609600"/>
            <a:chOff x="0" y="2448"/>
            <a:chExt cx="5760" cy="384"/>
          </a:xfrm>
        </p:grpSpPr>
        <p:sp>
          <p:nvSpPr>
            <p:cNvPr id="126982" name="Rectangle 4">
              <a:extLst>
                <a:ext uri="{FF2B5EF4-FFF2-40B4-BE49-F238E27FC236}">
                  <a16:creationId xmlns:a16="http://schemas.microsoft.com/office/drawing/2014/main" id="{6AEF9F8E-7644-46EF-AFAA-4C991FF6D3A8}"/>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60837" name="Text Box 5">
              <a:extLst>
                <a:ext uri="{FF2B5EF4-FFF2-40B4-BE49-F238E27FC236}">
                  <a16:creationId xmlns:a16="http://schemas.microsoft.com/office/drawing/2014/main" id="{BBF54113-457C-4001-A522-BA14787EC921}"/>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charset="-120"/>
                </a:rPr>
                <a:t>Example</a:t>
              </a:r>
              <a:r>
                <a:rPr lang="en-US" altLang="zh-TW" sz="3200">
                  <a:solidFill>
                    <a:schemeClr val="bg1"/>
                  </a:solidFill>
                  <a:latin typeface="Times New Roman" panose="02020603050405020304" pitchFamily="18" charset="0"/>
                  <a:ea typeface="新細明體" charset="-120"/>
                </a:rPr>
                <a:t> 7.10</a:t>
              </a:r>
              <a:endParaRPr lang="en-US" altLang="zh-TW" sz="3200" i="1">
                <a:solidFill>
                  <a:schemeClr val="bg1"/>
                </a:solidFill>
                <a:latin typeface="Times New Roman" panose="02020603050405020304" pitchFamily="18" charset="0"/>
                <a:ea typeface="新細明體" charset="-120"/>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頁尾版面配置區 1">
            <a:extLst>
              <a:ext uri="{FF2B5EF4-FFF2-40B4-BE49-F238E27FC236}">
                <a16:creationId xmlns:a16="http://schemas.microsoft.com/office/drawing/2014/main" id="{8A9C008A-F275-40F2-98C0-68777CCDC3C1}"/>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29027" name="投影片編號版面配置區 2">
            <a:extLst>
              <a:ext uri="{FF2B5EF4-FFF2-40B4-BE49-F238E27FC236}">
                <a16:creationId xmlns:a16="http://schemas.microsoft.com/office/drawing/2014/main" id="{5DEBD895-89D5-4F58-B7B7-81E6FCDA4469}"/>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7B55876-D914-4776-9E2F-490725DB342B}" type="slidenum">
              <a:rPr lang="en-US" altLang="zh-TW" b="0" smtClean="0">
                <a:ea typeface="新細明體" panose="02020500000000000000" pitchFamily="18" charset="-120"/>
              </a:rPr>
              <a:pPr/>
              <a:t>62</a:t>
            </a:fld>
            <a:endParaRPr lang="en-US" altLang="zh-TW" b="0">
              <a:ea typeface="新細明體" panose="02020500000000000000" pitchFamily="18" charset="-120"/>
            </a:endParaRPr>
          </a:p>
        </p:txBody>
      </p:sp>
      <p:sp>
        <p:nvSpPr>
          <p:cNvPr id="129028" name="Text Box 2">
            <a:extLst>
              <a:ext uri="{FF2B5EF4-FFF2-40B4-BE49-F238E27FC236}">
                <a16:creationId xmlns:a16="http://schemas.microsoft.com/office/drawing/2014/main" id="{77DB6DE9-973A-42D8-A6D8-56E87D00908F}"/>
              </a:ext>
            </a:extLst>
          </p:cNvPr>
          <p:cNvSpPr txBox="1">
            <a:spLocks noChangeArrowheads="1"/>
          </p:cNvSpPr>
          <p:nvPr/>
        </p:nvSpPr>
        <p:spPr bwMode="auto">
          <a:xfrm>
            <a:off x="76200" y="696913"/>
            <a:ext cx="9220200" cy="501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marL="457200" indent="-457200">
              <a:defRPr b="1">
                <a:solidFill>
                  <a:schemeClr val="tx1"/>
                </a:solidFill>
                <a:latin typeface="Tahoma" panose="020B0604030504040204" pitchFamily="34" charset="0"/>
              </a:defRPr>
            </a:lvl1pPr>
            <a:lvl2pPr marL="914400" indent="-457200">
              <a:defRPr b="1">
                <a:solidFill>
                  <a:schemeClr val="tx1"/>
                </a:solidFill>
                <a:latin typeface="Tahoma" panose="020B0604030504040204" pitchFamily="34" charset="0"/>
              </a:defRPr>
            </a:lvl2pPr>
            <a:lvl3pPr marL="1371600" indent="-457200">
              <a:defRPr b="1">
                <a:solidFill>
                  <a:schemeClr val="tx1"/>
                </a:solidFill>
                <a:latin typeface="Tahoma" panose="020B0604030504040204" pitchFamily="34" charset="0"/>
              </a:defRPr>
            </a:lvl3pPr>
            <a:lvl4pPr marL="1828800" indent="-457200">
              <a:defRPr b="1">
                <a:solidFill>
                  <a:schemeClr val="tx1"/>
                </a:solidFill>
                <a:latin typeface="Tahoma" panose="020B0604030504040204" pitchFamily="34" charset="0"/>
              </a:defRPr>
            </a:lvl4pPr>
            <a:lvl5pPr marL="2286000" indent="-457200">
              <a:defRPr b="1">
                <a:solidFill>
                  <a:schemeClr val="tx1"/>
                </a:solidFill>
                <a:latin typeface="Tahoma" panose="020B0604030504040204" pitchFamily="34" charset="0"/>
              </a:defRPr>
            </a:lvl5pPr>
            <a:lvl6pPr marL="2743200" indent="-457200" eaLnBrk="0" fontAlgn="base" hangingPunct="0">
              <a:spcBef>
                <a:spcPct val="0"/>
              </a:spcBef>
              <a:spcAft>
                <a:spcPct val="0"/>
              </a:spcAft>
              <a:defRPr b="1">
                <a:solidFill>
                  <a:schemeClr val="tx1"/>
                </a:solidFill>
                <a:latin typeface="Tahoma" panose="020B0604030504040204" pitchFamily="34" charset="0"/>
              </a:defRPr>
            </a:lvl6pPr>
            <a:lvl7pPr marL="3200400" indent="-457200" eaLnBrk="0" fontAlgn="base" hangingPunct="0">
              <a:spcBef>
                <a:spcPct val="0"/>
              </a:spcBef>
              <a:spcAft>
                <a:spcPct val="0"/>
              </a:spcAft>
              <a:defRPr b="1">
                <a:solidFill>
                  <a:schemeClr val="tx1"/>
                </a:solidFill>
                <a:latin typeface="Tahoma" panose="020B0604030504040204" pitchFamily="34" charset="0"/>
              </a:defRPr>
            </a:lvl7pPr>
            <a:lvl8pPr marL="3657600" indent="-457200" eaLnBrk="0" fontAlgn="base" hangingPunct="0">
              <a:spcBef>
                <a:spcPct val="0"/>
              </a:spcBef>
              <a:spcAft>
                <a:spcPct val="0"/>
              </a:spcAft>
              <a:defRPr b="1">
                <a:solidFill>
                  <a:schemeClr val="tx1"/>
                </a:solidFill>
                <a:latin typeface="Tahoma" panose="020B0604030504040204" pitchFamily="34" charset="0"/>
              </a:defRPr>
            </a:lvl8pPr>
            <a:lvl9pPr marL="4114800" indent="-4572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400" dirty="0">
                <a:latin typeface="Arial Unicode MS" pitchFamily="34" charset="-128"/>
                <a:ea typeface="新細明體" panose="02020500000000000000" pitchFamily="18" charset="-120"/>
              </a:rPr>
              <a:t>Which of the six options are used for datagram control and which </a:t>
            </a:r>
          </a:p>
          <a:p>
            <a:r>
              <a:rPr lang="en-US" altLang="zh-TW" sz="2400" dirty="0">
                <a:latin typeface="Arial Unicode MS" pitchFamily="34" charset="-128"/>
                <a:ea typeface="新細明體" panose="02020500000000000000" pitchFamily="18" charset="-120"/>
              </a:rPr>
              <a:t>for </a:t>
            </a:r>
            <a:r>
              <a:rPr lang="en-US" altLang="zh-TW" sz="2400" dirty="0">
                <a:solidFill>
                  <a:srgbClr val="FF0000"/>
                </a:solidFill>
                <a:latin typeface="Arial Unicode MS" pitchFamily="34" charset="-128"/>
                <a:ea typeface="新細明體" panose="02020500000000000000" pitchFamily="18" charset="-120"/>
              </a:rPr>
              <a:t>debugging and managements</a:t>
            </a:r>
            <a:r>
              <a:rPr lang="en-US" altLang="zh-TW" sz="2400" dirty="0">
                <a:latin typeface="Arial Unicode MS" pitchFamily="34" charset="-128"/>
                <a:ea typeface="新細明體" panose="02020500000000000000" pitchFamily="18" charset="-120"/>
              </a:rPr>
              <a:t>?</a:t>
            </a:r>
          </a:p>
          <a:p>
            <a:endParaRPr lang="en-US" altLang="zh-TW" sz="2400" dirty="0">
              <a:latin typeface="Arial Unicode MS" pitchFamily="34" charset="-128"/>
              <a:ea typeface="新細明體" panose="02020500000000000000" pitchFamily="18" charset="-120"/>
            </a:endParaRPr>
          </a:p>
          <a:p>
            <a:r>
              <a:rPr lang="en-US" altLang="zh-TW" sz="2400" i="1" dirty="0">
                <a:solidFill>
                  <a:schemeClr val="hlink"/>
                </a:solidFill>
                <a:latin typeface="Arial Unicode MS" pitchFamily="34" charset="-128"/>
                <a:ea typeface="新細明體" panose="02020500000000000000" pitchFamily="18" charset="-120"/>
              </a:rPr>
              <a:t>Solution</a:t>
            </a:r>
          </a:p>
          <a:p>
            <a:pPr>
              <a:lnSpc>
                <a:spcPct val="120000"/>
              </a:lnSpc>
            </a:pPr>
            <a:r>
              <a:rPr lang="en-US" altLang="zh-TW" sz="2400" dirty="0">
                <a:latin typeface="Arial Unicode MS" pitchFamily="34" charset="-128"/>
                <a:ea typeface="新細明體" panose="02020500000000000000" pitchFamily="18" charset="-120"/>
              </a:rPr>
              <a:t>We look at the </a:t>
            </a:r>
            <a:r>
              <a:rPr lang="en-US" altLang="zh-TW" sz="2400" dirty="0">
                <a:solidFill>
                  <a:srgbClr val="0070C0"/>
                </a:solidFill>
                <a:latin typeface="Arial Unicode MS" pitchFamily="34" charset="-128"/>
                <a:ea typeface="新細明體" panose="02020500000000000000" pitchFamily="18" charset="-120"/>
              </a:rPr>
              <a:t>second and third (left-most) bits </a:t>
            </a:r>
            <a:r>
              <a:rPr lang="en-US" altLang="zh-TW" sz="2400" dirty="0">
                <a:latin typeface="Arial Unicode MS" pitchFamily="34" charset="-128"/>
                <a:ea typeface="新細明體" panose="02020500000000000000" pitchFamily="18" charset="-120"/>
              </a:rPr>
              <a:t>of the type.</a:t>
            </a:r>
          </a:p>
          <a:p>
            <a:pPr>
              <a:lnSpc>
                <a:spcPct val="120000"/>
              </a:lnSpc>
            </a:pPr>
            <a:r>
              <a:rPr lang="en-US" altLang="zh-TW" sz="2400" dirty="0">
                <a:solidFill>
                  <a:schemeClr val="hlink"/>
                </a:solidFill>
                <a:latin typeface="Arial Unicode MS" pitchFamily="34" charset="-128"/>
                <a:ea typeface="新細明體" panose="02020500000000000000" pitchFamily="18" charset="-120"/>
              </a:rPr>
              <a:t>a.</a:t>
            </a:r>
            <a:r>
              <a:rPr lang="en-US" altLang="zh-TW" sz="2400" dirty="0">
                <a:latin typeface="Arial Unicode MS" pitchFamily="34" charset="-128"/>
                <a:ea typeface="新細明體" panose="02020500000000000000" pitchFamily="18" charset="-120"/>
              </a:rPr>
              <a:t> No operation: type is 0</a:t>
            </a:r>
            <a:r>
              <a:rPr lang="en-US" altLang="zh-TW" sz="2400" dirty="0">
                <a:solidFill>
                  <a:srgbClr val="FF0000"/>
                </a:solidFill>
                <a:latin typeface="Arial Unicode MS" pitchFamily="34" charset="-128"/>
                <a:ea typeface="新細明體" panose="02020500000000000000" pitchFamily="18" charset="-120"/>
              </a:rPr>
              <a:t>00</a:t>
            </a:r>
            <a:r>
              <a:rPr lang="en-US" altLang="zh-TW" sz="2400" dirty="0">
                <a:latin typeface="Arial Unicode MS" pitchFamily="34" charset="-128"/>
                <a:ea typeface="新細明體" panose="02020500000000000000" pitchFamily="18" charset="-120"/>
              </a:rPr>
              <a:t>00001; </a:t>
            </a:r>
            <a:r>
              <a:rPr lang="en-US" altLang="zh-TW" sz="2400" dirty="0">
                <a:solidFill>
                  <a:srgbClr val="FF0000"/>
                </a:solidFill>
                <a:latin typeface="Arial Unicode MS" pitchFamily="34" charset="-128"/>
                <a:ea typeface="新細明體" panose="02020500000000000000" pitchFamily="18" charset="-120"/>
              </a:rPr>
              <a:t>datagram control</a:t>
            </a:r>
            <a:r>
              <a:rPr lang="en-US" altLang="zh-TW" sz="2400" dirty="0">
                <a:latin typeface="Arial Unicode MS" pitchFamily="34" charset="-128"/>
                <a:ea typeface="新細明體" panose="02020500000000000000" pitchFamily="18" charset="-120"/>
              </a:rPr>
              <a:t>.</a:t>
            </a:r>
          </a:p>
          <a:p>
            <a:pPr>
              <a:lnSpc>
                <a:spcPct val="120000"/>
              </a:lnSpc>
            </a:pPr>
            <a:r>
              <a:rPr lang="en-US" altLang="zh-TW" sz="2400" dirty="0">
                <a:solidFill>
                  <a:schemeClr val="hlink"/>
                </a:solidFill>
                <a:latin typeface="Arial Unicode MS" pitchFamily="34" charset="-128"/>
                <a:ea typeface="新細明體" panose="02020500000000000000" pitchFamily="18" charset="-120"/>
              </a:rPr>
              <a:t>b.</a:t>
            </a:r>
            <a:r>
              <a:rPr lang="en-US" altLang="zh-TW" sz="2400" dirty="0">
                <a:latin typeface="Arial Unicode MS" pitchFamily="34" charset="-128"/>
                <a:ea typeface="新細明體" panose="02020500000000000000" pitchFamily="18" charset="-120"/>
              </a:rPr>
              <a:t> End of option: type is 0</a:t>
            </a:r>
            <a:r>
              <a:rPr lang="en-US" altLang="zh-TW" sz="2400" dirty="0">
                <a:solidFill>
                  <a:srgbClr val="FF0000"/>
                </a:solidFill>
                <a:latin typeface="Arial Unicode MS" pitchFamily="34" charset="-128"/>
                <a:ea typeface="新細明體" panose="02020500000000000000" pitchFamily="18" charset="-120"/>
              </a:rPr>
              <a:t>00</a:t>
            </a:r>
            <a:r>
              <a:rPr lang="en-US" altLang="zh-TW" sz="2400" dirty="0">
                <a:latin typeface="Arial Unicode MS" pitchFamily="34" charset="-128"/>
                <a:ea typeface="新細明體" panose="02020500000000000000" pitchFamily="18" charset="-120"/>
              </a:rPr>
              <a:t>00000; </a:t>
            </a:r>
            <a:r>
              <a:rPr lang="en-US" altLang="zh-TW" sz="2400" dirty="0">
                <a:solidFill>
                  <a:srgbClr val="FF0000"/>
                </a:solidFill>
                <a:latin typeface="Arial Unicode MS" pitchFamily="34" charset="-128"/>
                <a:ea typeface="新細明體" panose="02020500000000000000" pitchFamily="18" charset="-120"/>
              </a:rPr>
              <a:t>datagram control</a:t>
            </a:r>
            <a:r>
              <a:rPr lang="en-US" altLang="zh-TW" sz="2400" dirty="0">
                <a:latin typeface="Arial Unicode MS" pitchFamily="34" charset="-128"/>
                <a:ea typeface="新細明體" panose="02020500000000000000" pitchFamily="18" charset="-120"/>
              </a:rPr>
              <a:t>.</a:t>
            </a:r>
          </a:p>
          <a:p>
            <a:pPr>
              <a:lnSpc>
                <a:spcPct val="120000"/>
              </a:lnSpc>
            </a:pPr>
            <a:r>
              <a:rPr lang="en-US" altLang="zh-TW" sz="2400" dirty="0">
                <a:solidFill>
                  <a:schemeClr val="hlink"/>
                </a:solidFill>
                <a:latin typeface="Arial Unicode MS" pitchFamily="34" charset="-128"/>
                <a:ea typeface="新細明體" panose="02020500000000000000" pitchFamily="18" charset="-120"/>
              </a:rPr>
              <a:t>c.</a:t>
            </a:r>
            <a:r>
              <a:rPr lang="en-US" altLang="zh-TW" sz="2400" dirty="0">
                <a:latin typeface="Arial Unicode MS" pitchFamily="34" charset="-128"/>
                <a:ea typeface="新細明體" panose="02020500000000000000" pitchFamily="18" charset="-120"/>
              </a:rPr>
              <a:t> Record route: type is 00000111; </a:t>
            </a:r>
            <a:r>
              <a:rPr lang="en-US" altLang="zh-TW" sz="2400" dirty="0">
                <a:solidFill>
                  <a:srgbClr val="FF0000"/>
                </a:solidFill>
                <a:latin typeface="Arial Unicode MS" pitchFamily="34" charset="-128"/>
                <a:ea typeface="新細明體" panose="02020500000000000000" pitchFamily="18" charset="-120"/>
              </a:rPr>
              <a:t>datagram control</a:t>
            </a:r>
            <a:r>
              <a:rPr lang="en-US" altLang="zh-TW" sz="2400" dirty="0">
                <a:latin typeface="Arial Unicode MS" pitchFamily="34" charset="-128"/>
                <a:ea typeface="新細明體" panose="02020500000000000000" pitchFamily="18" charset="-120"/>
              </a:rPr>
              <a:t>.</a:t>
            </a:r>
          </a:p>
          <a:p>
            <a:pPr>
              <a:lnSpc>
                <a:spcPct val="120000"/>
              </a:lnSpc>
            </a:pPr>
            <a:r>
              <a:rPr lang="en-US" altLang="zh-TW" sz="2400" dirty="0">
                <a:solidFill>
                  <a:schemeClr val="hlink"/>
                </a:solidFill>
                <a:latin typeface="Arial Unicode MS" pitchFamily="34" charset="-128"/>
                <a:ea typeface="新細明體" panose="02020500000000000000" pitchFamily="18" charset="-120"/>
              </a:rPr>
              <a:t>d.</a:t>
            </a:r>
            <a:r>
              <a:rPr lang="en-US" altLang="zh-TW" sz="2400" dirty="0">
                <a:latin typeface="Arial Unicode MS" pitchFamily="34" charset="-128"/>
                <a:ea typeface="新細明體" panose="02020500000000000000" pitchFamily="18" charset="-120"/>
              </a:rPr>
              <a:t> Strict source route: type is 1</a:t>
            </a:r>
            <a:r>
              <a:rPr lang="en-US" altLang="zh-TW" sz="2400" dirty="0">
                <a:solidFill>
                  <a:srgbClr val="FF0000"/>
                </a:solidFill>
                <a:latin typeface="Arial Unicode MS" pitchFamily="34" charset="-128"/>
                <a:ea typeface="新細明體" panose="02020500000000000000" pitchFamily="18" charset="-120"/>
              </a:rPr>
              <a:t>00</a:t>
            </a:r>
            <a:r>
              <a:rPr lang="en-US" altLang="zh-TW" sz="2400" dirty="0">
                <a:latin typeface="Arial Unicode MS" pitchFamily="34" charset="-128"/>
                <a:ea typeface="新細明體" panose="02020500000000000000" pitchFamily="18" charset="-120"/>
              </a:rPr>
              <a:t>01001; </a:t>
            </a:r>
            <a:r>
              <a:rPr lang="en-US" altLang="zh-TW" sz="2400" dirty="0">
                <a:solidFill>
                  <a:srgbClr val="FF0000"/>
                </a:solidFill>
                <a:latin typeface="Arial Unicode MS" pitchFamily="34" charset="-128"/>
                <a:ea typeface="新細明體" panose="02020500000000000000" pitchFamily="18" charset="-120"/>
              </a:rPr>
              <a:t>datagram control</a:t>
            </a:r>
            <a:r>
              <a:rPr lang="en-US" altLang="zh-TW" sz="2400" dirty="0">
                <a:latin typeface="Arial Unicode MS" pitchFamily="34" charset="-128"/>
                <a:ea typeface="新細明體" panose="02020500000000000000" pitchFamily="18" charset="-120"/>
              </a:rPr>
              <a:t>.</a:t>
            </a:r>
          </a:p>
          <a:p>
            <a:pPr>
              <a:lnSpc>
                <a:spcPct val="120000"/>
              </a:lnSpc>
            </a:pPr>
            <a:r>
              <a:rPr lang="en-US" altLang="zh-TW" sz="2400" dirty="0">
                <a:solidFill>
                  <a:schemeClr val="hlink"/>
                </a:solidFill>
                <a:latin typeface="Arial Unicode MS" pitchFamily="34" charset="-128"/>
                <a:ea typeface="新細明體" panose="02020500000000000000" pitchFamily="18" charset="-120"/>
              </a:rPr>
              <a:t>e.</a:t>
            </a:r>
            <a:r>
              <a:rPr lang="en-US" altLang="zh-TW" sz="2400" dirty="0">
                <a:latin typeface="Arial Unicode MS" pitchFamily="34" charset="-128"/>
                <a:ea typeface="新細明體" panose="02020500000000000000" pitchFamily="18" charset="-120"/>
              </a:rPr>
              <a:t> Loose source route: type is 1</a:t>
            </a:r>
            <a:r>
              <a:rPr lang="en-US" altLang="zh-TW" sz="2400" dirty="0">
                <a:solidFill>
                  <a:srgbClr val="FF0000"/>
                </a:solidFill>
                <a:latin typeface="Arial Unicode MS" pitchFamily="34" charset="-128"/>
                <a:ea typeface="新細明體" panose="02020500000000000000" pitchFamily="18" charset="-120"/>
              </a:rPr>
              <a:t>00</a:t>
            </a:r>
            <a:r>
              <a:rPr lang="en-US" altLang="zh-TW" sz="2400" dirty="0">
                <a:latin typeface="Arial Unicode MS" pitchFamily="34" charset="-128"/>
                <a:ea typeface="新細明體" panose="02020500000000000000" pitchFamily="18" charset="-120"/>
              </a:rPr>
              <a:t>00011; </a:t>
            </a:r>
            <a:r>
              <a:rPr lang="en-US" altLang="zh-TW" sz="2400" dirty="0">
                <a:solidFill>
                  <a:srgbClr val="FF0000"/>
                </a:solidFill>
                <a:latin typeface="Arial Unicode MS" pitchFamily="34" charset="-128"/>
                <a:ea typeface="新細明體" panose="02020500000000000000" pitchFamily="18" charset="-120"/>
              </a:rPr>
              <a:t>datagram control</a:t>
            </a:r>
            <a:r>
              <a:rPr lang="en-US" altLang="zh-TW" sz="2400" dirty="0">
                <a:latin typeface="Arial Unicode MS" pitchFamily="34" charset="-128"/>
                <a:ea typeface="新細明體" panose="02020500000000000000" pitchFamily="18" charset="-120"/>
              </a:rPr>
              <a:t>.</a:t>
            </a:r>
          </a:p>
          <a:p>
            <a:pPr>
              <a:lnSpc>
                <a:spcPct val="120000"/>
              </a:lnSpc>
            </a:pPr>
            <a:r>
              <a:rPr lang="en-US" altLang="zh-TW" sz="2400" dirty="0">
                <a:solidFill>
                  <a:schemeClr val="hlink"/>
                </a:solidFill>
                <a:latin typeface="Arial Unicode MS" pitchFamily="34" charset="-128"/>
                <a:ea typeface="新細明體" panose="02020500000000000000" pitchFamily="18" charset="-120"/>
              </a:rPr>
              <a:t>f.</a:t>
            </a:r>
            <a:r>
              <a:rPr lang="en-US" altLang="zh-TW" sz="2400" dirty="0">
                <a:latin typeface="Arial Unicode MS" pitchFamily="34" charset="-128"/>
                <a:ea typeface="新細明體" panose="02020500000000000000" pitchFamily="18" charset="-120"/>
              </a:rPr>
              <a:t> Timestamp: type is 0</a:t>
            </a:r>
            <a:r>
              <a:rPr lang="en-US" altLang="zh-TW" sz="2400" dirty="0">
                <a:solidFill>
                  <a:srgbClr val="3366FF"/>
                </a:solidFill>
                <a:latin typeface="Arial Unicode MS" pitchFamily="34" charset="-128"/>
                <a:ea typeface="新細明體" panose="02020500000000000000" pitchFamily="18" charset="-120"/>
              </a:rPr>
              <a:t>10</a:t>
            </a:r>
            <a:r>
              <a:rPr lang="en-US" altLang="zh-TW" sz="2400" dirty="0">
                <a:latin typeface="Arial Unicode MS" pitchFamily="34" charset="-128"/>
                <a:ea typeface="新細明體" panose="02020500000000000000" pitchFamily="18" charset="-120"/>
              </a:rPr>
              <a:t>00100; </a:t>
            </a:r>
            <a:r>
              <a:rPr lang="en-US" altLang="zh-TW" sz="2400" dirty="0">
                <a:solidFill>
                  <a:srgbClr val="3366FF"/>
                </a:solidFill>
                <a:latin typeface="Arial Unicode MS" pitchFamily="34" charset="-128"/>
                <a:ea typeface="新細明體" panose="02020500000000000000" pitchFamily="18" charset="-120"/>
              </a:rPr>
              <a:t>debugging and management </a:t>
            </a:r>
          </a:p>
          <a:p>
            <a:pPr>
              <a:lnSpc>
                <a:spcPct val="120000"/>
              </a:lnSpc>
            </a:pPr>
            <a:r>
              <a:rPr lang="en-US" altLang="zh-TW" sz="2400" dirty="0">
                <a:solidFill>
                  <a:srgbClr val="3366FF"/>
                </a:solidFill>
                <a:latin typeface="Arial Unicode MS" pitchFamily="34" charset="-128"/>
                <a:ea typeface="新細明體" panose="02020500000000000000" pitchFamily="18" charset="-120"/>
              </a:rPr>
              <a:t>                                                       control.</a:t>
            </a:r>
          </a:p>
        </p:txBody>
      </p:sp>
      <p:grpSp>
        <p:nvGrpSpPr>
          <p:cNvPr id="129029" name="Group 3">
            <a:extLst>
              <a:ext uri="{FF2B5EF4-FFF2-40B4-BE49-F238E27FC236}">
                <a16:creationId xmlns:a16="http://schemas.microsoft.com/office/drawing/2014/main" id="{8DDAF9AE-3F8E-48E6-BE1B-AA9A6FF1DCE9}"/>
              </a:ext>
            </a:extLst>
          </p:cNvPr>
          <p:cNvGrpSpPr>
            <a:grpSpLocks/>
          </p:cNvGrpSpPr>
          <p:nvPr/>
        </p:nvGrpSpPr>
        <p:grpSpPr bwMode="auto">
          <a:xfrm>
            <a:off x="0" y="0"/>
            <a:ext cx="9144000" cy="609600"/>
            <a:chOff x="0" y="2448"/>
            <a:chExt cx="5760" cy="384"/>
          </a:xfrm>
        </p:grpSpPr>
        <p:sp>
          <p:nvSpPr>
            <p:cNvPr id="129030" name="Rectangle 4">
              <a:extLst>
                <a:ext uri="{FF2B5EF4-FFF2-40B4-BE49-F238E27FC236}">
                  <a16:creationId xmlns:a16="http://schemas.microsoft.com/office/drawing/2014/main" id="{027FF4B7-C9B4-4D5E-B1FA-2B0D36648CB0}"/>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62885" name="Text Box 5">
              <a:extLst>
                <a:ext uri="{FF2B5EF4-FFF2-40B4-BE49-F238E27FC236}">
                  <a16:creationId xmlns:a16="http://schemas.microsoft.com/office/drawing/2014/main" id="{702A17EE-192F-4421-9667-F443C8121991}"/>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charset="-120"/>
                </a:rPr>
                <a:t>Example</a:t>
              </a:r>
              <a:r>
                <a:rPr lang="en-US" altLang="zh-TW" sz="3200">
                  <a:solidFill>
                    <a:schemeClr val="bg1"/>
                  </a:solidFill>
                  <a:latin typeface="Times New Roman" panose="02020603050405020304" pitchFamily="18" charset="0"/>
                  <a:ea typeface="新細明體" charset="-120"/>
                </a:rPr>
                <a:t> 7.11</a:t>
              </a:r>
              <a:endParaRPr lang="en-US" altLang="zh-TW" sz="3200" i="1">
                <a:solidFill>
                  <a:schemeClr val="bg1"/>
                </a:solidFill>
                <a:latin typeface="Times New Roman" panose="02020603050405020304" pitchFamily="18" charset="0"/>
                <a:ea typeface="新細明體" charset="-120"/>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頁尾版面配置區 1">
            <a:extLst>
              <a:ext uri="{FF2B5EF4-FFF2-40B4-BE49-F238E27FC236}">
                <a16:creationId xmlns:a16="http://schemas.microsoft.com/office/drawing/2014/main" id="{EE7787DD-3F64-4F6B-A507-BA3581591B0F}"/>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41315" name="投影片編號版面配置區 2">
            <a:extLst>
              <a:ext uri="{FF2B5EF4-FFF2-40B4-BE49-F238E27FC236}">
                <a16:creationId xmlns:a16="http://schemas.microsoft.com/office/drawing/2014/main" id="{CF1A10D0-9349-4519-AD1B-3FCD103CE5F8}"/>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98AE7DA-E832-4B2A-8579-4AC8E0D291F3}" type="slidenum">
              <a:rPr lang="en-US" altLang="zh-TW" b="0" smtClean="0">
                <a:ea typeface="新細明體" panose="02020500000000000000" pitchFamily="18" charset="-120"/>
              </a:rPr>
              <a:pPr/>
              <a:t>63</a:t>
            </a:fld>
            <a:endParaRPr lang="en-US" altLang="zh-TW" b="0">
              <a:ea typeface="新細明體" panose="02020500000000000000" pitchFamily="18" charset="-120"/>
            </a:endParaRPr>
          </a:p>
        </p:txBody>
      </p:sp>
      <p:sp>
        <p:nvSpPr>
          <p:cNvPr id="778242" name="Rectangle 2">
            <a:extLst>
              <a:ext uri="{FF2B5EF4-FFF2-40B4-BE49-F238E27FC236}">
                <a16:creationId xmlns:a16="http://schemas.microsoft.com/office/drawing/2014/main" id="{B23E5299-96C3-4022-B4F9-96C6569EA4D5}"/>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endParaRPr lang="zh-TW" altLang="zh-TW" sz="3200">
              <a:effectLst>
                <a:outerShdw blurRad="38100" dist="38100" dir="2700000" algn="tl">
                  <a:srgbClr val="FFFFFF"/>
                </a:outerShdw>
              </a:effectLst>
              <a:latin typeface="Times New Roman" panose="02020603050405020304" pitchFamily="18" charset="0"/>
              <a:ea typeface="新細明體" charset="-120"/>
            </a:endParaRPr>
          </a:p>
        </p:txBody>
      </p:sp>
      <p:sp>
        <p:nvSpPr>
          <p:cNvPr id="141317" name="Text Box 3">
            <a:extLst>
              <a:ext uri="{FF2B5EF4-FFF2-40B4-BE49-F238E27FC236}">
                <a16:creationId xmlns:a16="http://schemas.microsoft.com/office/drawing/2014/main" id="{36F8DE9D-8298-46B0-98AD-37076EBCB40F}"/>
              </a:ext>
            </a:extLst>
          </p:cNvPr>
          <p:cNvSpPr txBox="1">
            <a:spLocks noChangeArrowheads="1"/>
          </p:cNvSpPr>
          <p:nvPr/>
        </p:nvSpPr>
        <p:spPr bwMode="auto">
          <a:xfrm>
            <a:off x="228600" y="355600"/>
            <a:ext cx="37242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anose="02020500000000000000" pitchFamily="18" charset="-120"/>
              </a:rPr>
              <a:t>7-5  CHECKSUM</a:t>
            </a:r>
          </a:p>
        </p:txBody>
      </p:sp>
      <p:sp>
        <p:nvSpPr>
          <p:cNvPr id="141318" name="Text Box 4">
            <a:extLst>
              <a:ext uri="{FF2B5EF4-FFF2-40B4-BE49-F238E27FC236}">
                <a16:creationId xmlns:a16="http://schemas.microsoft.com/office/drawing/2014/main" id="{560556DC-0EBE-4EED-AED7-66E09C5A524A}"/>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141319" name="Rectangle 5">
            <a:extLst>
              <a:ext uri="{FF2B5EF4-FFF2-40B4-BE49-F238E27FC236}">
                <a16:creationId xmlns:a16="http://schemas.microsoft.com/office/drawing/2014/main" id="{6BE17DC1-E9B0-4F30-9D12-6236B8CEE804}"/>
              </a:ext>
            </a:extLst>
          </p:cNvPr>
          <p:cNvSpPr>
            <a:spLocks noChangeArrowheads="1"/>
          </p:cNvSpPr>
          <p:nvPr/>
        </p:nvSpPr>
        <p:spPr bwMode="auto">
          <a:xfrm>
            <a:off x="381000" y="1524000"/>
            <a:ext cx="8458200" cy="478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dirty="0">
                <a:latin typeface="Arial Unicode MS" pitchFamily="34" charset="-128"/>
                <a:ea typeface="新細明體" panose="02020500000000000000" pitchFamily="18" charset="-120"/>
              </a:rPr>
              <a:t>The error detection method used by most TCP/IP protocols is called the checksum. The checksum protects against the corruption that may occur during the transmission of a packet. It is redundant information added to the packet. The checksum is calculated at the sender and the value obtained is sent with the packet. The receiver repeats the same calculation on the whole packet including the checksum. If the result is satisfactory, the packet is accepted; otherwise, it is rejected.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bg>
      <p:bgPr>
        <a:gradFill rotWithShape="0">
          <a:gsLst>
            <a:gs pos="0">
              <a:srgbClr val="FFFF99"/>
            </a:gs>
            <a:gs pos="100000">
              <a:srgbClr val="767647"/>
            </a:gs>
          </a:gsLst>
          <a:lin ang="0" scaled="1"/>
        </a:gradFill>
        <a:effectLst/>
      </p:bgPr>
    </p:bg>
    <p:spTree>
      <p:nvGrpSpPr>
        <p:cNvPr id="1" name=""/>
        <p:cNvGrpSpPr/>
        <p:nvPr/>
      </p:nvGrpSpPr>
      <p:grpSpPr>
        <a:xfrm>
          <a:off x="0" y="0"/>
          <a:ext cx="0" cy="0"/>
          <a:chOff x="0" y="0"/>
          <a:chExt cx="0" cy="0"/>
        </a:xfrm>
      </p:grpSpPr>
      <p:sp>
        <p:nvSpPr>
          <p:cNvPr id="143362" name="頁尾版面配置區 1">
            <a:extLst>
              <a:ext uri="{FF2B5EF4-FFF2-40B4-BE49-F238E27FC236}">
                <a16:creationId xmlns:a16="http://schemas.microsoft.com/office/drawing/2014/main" id="{D6E9EE4A-5551-44E0-A26F-59E0C760B465}"/>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43363" name="投影片編號版面配置區 2">
            <a:extLst>
              <a:ext uri="{FF2B5EF4-FFF2-40B4-BE49-F238E27FC236}">
                <a16:creationId xmlns:a16="http://schemas.microsoft.com/office/drawing/2014/main" id="{7EA6FC6B-F1AE-4467-8BC6-95AA1A783A8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23583F5-D340-4835-86F6-5F2333CFCE49}" type="slidenum">
              <a:rPr lang="en-US" altLang="zh-TW" b="0" smtClean="0">
                <a:ea typeface="新細明體" panose="02020500000000000000" pitchFamily="18" charset="-120"/>
              </a:rPr>
              <a:pPr/>
              <a:t>64</a:t>
            </a:fld>
            <a:endParaRPr lang="en-US" altLang="zh-TW" b="0">
              <a:ea typeface="新細明體" panose="02020500000000000000" pitchFamily="18" charset="-120"/>
            </a:endParaRPr>
          </a:p>
        </p:txBody>
      </p:sp>
      <p:sp>
        <p:nvSpPr>
          <p:cNvPr id="780290" name="Text Box 2">
            <a:extLst>
              <a:ext uri="{FF2B5EF4-FFF2-40B4-BE49-F238E27FC236}">
                <a16:creationId xmlns:a16="http://schemas.microsoft.com/office/drawing/2014/main" id="{A98BD489-9D73-4D15-AA87-2E563ADFF73D}"/>
              </a:ext>
            </a:extLst>
          </p:cNvPr>
          <p:cNvSpPr txBox="1">
            <a:spLocks noChangeArrowheads="1"/>
          </p:cNvSpPr>
          <p:nvPr/>
        </p:nvSpPr>
        <p:spPr bwMode="auto">
          <a:xfrm>
            <a:off x="228600" y="152400"/>
            <a:ext cx="5468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a:solidFill>
                  <a:schemeClr val="hlink"/>
                </a:solidFill>
                <a:effectLst>
                  <a:outerShdw blurRad="38100" dist="38100" dir="2700000" algn="tl">
                    <a:srgbClr val="000000"/>
                  </a:outerShdw>
                </a:effectLst>
                <a:latin typeface="Times" panose="02020603050405020304" pitchFamily="18" charset="0"/>
                <a:ea typeface="新細明體" panose="02020500000000000000" pitchFamily="18" charset="-120"/>
              </a:rPr>
              <a:t>Topics Discussed in the Section</a:t>
            </a:r>
          </a:p>
        </p:txBody>
      </p:sp>
      <p:sp>
        <p:nvSpPr>
          <p:cNvPr id="143365" name="Text Box 3">
            <a:extLst>
              <a:ext uri="{FF2B5EF4-FFF2-40B4-BE49-F238E27FC236}">
                <a16:creationId xmlns:a16="http://schemas.microsoft.com/office/drawing/2014/main" id="{0F5B52F5-C8D0-49A3-AD65-A99BF74C1C35}"/>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780292" name="Rectangle 4">
            <a:extLst>
              <a:ext uri="{FF2B5EF4-FFF2-40B4-BE49-F238E27FC236}">
                <a16:creationId xmlns:a16="http://schemas.microsoft.com/office/drawing/2014/main" id="{DD664CC2-3B42-4B8E-8C8C-EA5BDB78B1A3}"/>
              </a:ext>
            </a:extLst>
          </p:cNvPr>
          <p:cNvSpPr>
            <a:spLocks noChangeArrowheads="1"/>
          </p:cNvSpPr>
          <p:nvPr/>
        </p:nvSpPr>
        <p:spPr bwMode="auto">
          <a:xfrm>
            <a:off x="304800" y="989013"/>
            <a:ext cx="8382000" cy="257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 Checksum Calculation at the Sender</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 Checksum Calculation at the Receiver</a:t>
            </a:r>
          </a:p>
          <a:p>
            <a:pPr>
              <a:spcBef>
                <a:spcPct val="10000"/>
              </a:spcBef>
              <a:spcAft>
                <a:spcPct val="10000"/>
              </a:spcAft>
              <a:buClr>
                <a:schemeClr val="tx1"/>
              </a:buClr>
              <a:buSzPct val="117000"/>
              <a:buFont typeface="Wingdings" panose="05000000000000000000" pitchFamily="2" charset="2"/>
              <a:buChar char="ü"/>
            </a:pPr>
            <a:r>
              <a:rPr lang="en-US" altLang="zh-TW" sz="2800">
                <a:solidFill>
                  <a:srgbClr val="0033CC"/>
                </a:solidFill>
                <a:latin typeface="Times New Roman" panose="02020603050405020304" pitchFamily="18" charset="0"/>
                <a:ea typeface="新細明體" panose="02020500000000000000" pitchFamily="18" charset="-120"/>
              </a:rPr>
              <a:t> Checksum in the Packet</a:t>
            </a:r>
          </a:p>
          <a:p>
            <a:pPr>
              <a:spcBef>
                <a:spcPct val="10000"/>
              </a:spcBef>
              <a:spcAft>
                <a:spcPct val="10000"/>
              </a:spcAft>
              <a:buClr>
                <a:schemeClr val="tx1"/>
              </a:buClr>
              <a:buSzPct val="117000"/>
              <a:buFont typeface="Wingdings" panose="05000000000000000000" pitchFamily="2" charset="2"/>
              <a:buNone/>
            </a:pPr>
            <a:endParaRPr lang="en-US" altLang="zh-TW" sz="2800">
              <a:solidFill>
                <a:srgbClr val="0033CC"/>
              </a:solidFill>
              <a:latin typeface="Times New Roman" panose="02020603050405020304" pitchFamily="18" charset="0"/>
              <a:ea typeface="新細明體" panose="02020500000000000000" pitchFamily="18" charset="-120"/>
            </a:endParaRPr>
          </a:p>
          <a:p>
            <a:pPr>
              <a:spcBef>
                <a:spcPct val="10000"/>
              </a:spcBef>
              <a:spcAft>
                <a:spcPct val="10000"/>
              </a:spcAft>
              <a:buClr>
                <a:schemeClr val="tx1"/>
              </a:buClr>
              <a:buSzPct val="117000"/>
              <a:buFont typeface="Wingdings" panose="05000000000000000000" pitchFamily="2" charset="2"/>
              <a:buChar char="ü"/>
            </a:pPr>
            <a:endParaRPr lang="en-US" altLang="zh-TW" sz="2800">
              <a:solidFill>
                <a:srgbClr val="0033CC"/>
              </a:solidFill>
              <a:latin typeface="Times New Roman" panose="02020603050405020304" pitchFamily="18" charset="0"/>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80292"/>
                                        </p:tgtEl>
                                        <p:attrNameLst>
                                          <p:attrName>style.visibility</p:attrName>
                                        </p:attrNameLst>
                                      </p:cBhvr>
                                      <p:to>
                                        <p:strVal val="visible"/>
                                      </p:to>
                                    </p:set>
                                    <p:animEffect transition="in" filter="wipe(up)">
                                      <p:cBhvr>
                                        <p:cTn id="7" dur="5000"/>
                                        <p:tgtEl>
                                          <p:spTgt spid="780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29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頁尾版面配置區 1">
            <a:extLst>
              <a:ext uri="{FF2B5EF4-FFF2-40B4-BE49-F238E27FC236}">
                <a16:creationId xmlns:a16="http://schemas.microsoft.com/office/drawing/2014/main" id="{A859CF01-B4B4-44F1-A5F8-035B8ECEBC3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45411" name="投影片編號版面配置區 2">
            <a:extLst>
              <a:ext uri="{FF2B5EF4-FFF2-40B4-BE49-F238E27FC236}">
                <a16:creationId xmlns:a16="http://schemas.microsoft.com/office/drawing/2014/main" id="{607AB7F1-432E-47BB-A154-F60EF16F4895}"/>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D43F8BA3-2702-4C76-B3C6-090245927C30}" type="slidenum">
              <a:rPr lang="en-US" altLang="zh-TW" b="0" smtClean="0">
                <a:ea typeface="新細明體" panose="02020500000000000000" pitchFamily="18" charset="-120"/>
              </a:rPr>
              <a:pPr/>
              <a:t>65</a:t>
            </a:fld>
            <a:endParaRPr lang="en-US" altLang="zh-TW" b="0">
              <a:ea typeface="新細明體" panose="02020500000000000000" pitchFamily="18" charset="-120"/>
            </a:endParaRPr>
          </a:p>
        </p:txBody>
      </p:sp>
      <p:sp>
        <p:nvSpPr>
          <p:cNvPr id="145412" name="Text Box 2">
            <a:extLst>
              <a:ext uri="{FF2B5EF4-FFF2-40B4-BE49-F238E27FC236}">
                <a16:creationId xmlns:a16="http://schemas.microsoft.com/office/drawing/2014/main" id="{31F41AE2-1571-4C34-864D-B3D93CB66E82}"/>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7.22</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Checksum concept</a:t>
            </a:r>
          </a:p>
        </p:txBody>
      </p:sp>
      <p:sp>
        <p:nvSpPr>
          <p:cNvPr id="145413" name="Rectangle 3">
            <a:extLst>
              <a:ext uri="{FF2B5EF4-FFF2-40B4-BE49-F238E27FC236}">
                <a16:creationId xmlns:a16="http://schemas.microsoft.com/office/drawing/2014/main" id="{68B09B11-981B-4598-82C1-2215FD7C6800}"/>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5414" name="Rectangle 4">
            <a:extLst>
              <a:ext uri="{FF2B5EF4-FFF2-40B4-BE49-F238E27FC236}">
                <a16:creationId xmlns:a16="http://schemas.microsoft.com/office/drawing/2014/main" id="{52FAF7D0-F8F1-427A-8BE4-C256C06C9660}"/>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5415" name="Rectangle 5">
            <a:extLst>
              <a:ext uri="{FF2B5EF4-FFF2-40B4-BE49-F238E27FC236}">
                <a16:creationId xmlns:a16="http://schemas.microsoft.com/office/drawing/2014/main" id="{A89D8BC9-A2CD-4149-AED0-6A7186948614}"/>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5416" name="Rectangle 6">
            <a:extLst>
              <a:ext uri="{FF2B5EF4-FFF2-40B4-BE49-F238E27FC236}">
                <a16:creationId xmlns:a16="http://schemas.microsoft.com/office/drawing/2014/main" id="{A541332C-B845-473D-9BE7-FBBB19B705D5}"/>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5417" name="Rectangle 7">
            <a:extLst>
              <a:ext uri="{FF2B5EF4-FFF2-40B4-BE49-F238E27FC236}">
                <a16:creationId xmlns:a16="http://schemas.microsoft.com/office/drawing/2014/main" id="{5E646389-A1DA-432D-B7EA-30AA1D1711F0}"/>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5418" name="Rectangle 8">
            <a:extLst>
              <a:ext uri="{FF2B5EF4-FFF2-40B4-BE49-F238E27FC236}">
                <a16:creationId xmlns:a16="http://schemas.microsoft.com/office/drawing/2014/main" id="{93C2B581-C0E7-434D-AA55-C837090B672C}"/>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45419" name="Rectangle 9">
            <a:extLst>
              <a:ext uri="{FF2B5EF4-FFF2-40B4-BE49-F238E27FC236}">
                <a16:creationId xmlns:a16="http://schemas.microsoft.com/office/drawing/2014/main" id="{323C1734-8E3E-4FB8-A41D-E1447235C25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64586" name="Picture 10">
            <a:extLst>
              <a:ext uri="{FF2B5EF4-FFF2-40B4-BE49-F238E27FC236}">
                <a16:creationId xmlns:a16="http://schemas.microsoft.com/office/drawing/2014/main" id="{CDDD3BD8-F0AE-4E69-B6DE-EB02FD632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920875"/>
            <a:ext cx="1763713" cy="265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4588" name="Picture 12">
            <a:extLst>
              <a:ext uri="{FF2B5EF4-FFF2-40B4-BE49-F238E27FC236}">
                <a16:creationId xmlns:a16="http://schemas.microsoft.com/office/drawing/2014/main" id="{489DA453-20A8-4E59-9278-6D73658D9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130550"/>
            <a:ext cx="2174875" cy="73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4590" name="Picture 14">
            <a:extLst>
              <a:ext uri="{FF2B5EF4-FFF2-40B4-BE49-F238E27FC236}">
                <a16:creationId xmlns:a16="http://schemas.microsoft.com/office/drawing/2014/main" id="{B11078CC-AF5A-4DC2-B078-CD53836DEC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1924050"/>
            <a:ext cx="1763713"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4593" name="Picture 17">
            <a:extLst>
              <a:ext uri="{FF2B5EF4-FFF2-40B4-BE49-F238E27FC236}">
                <a16:creationId xmlns:a16="http://schemas.microsoft.com/office/drawing/2014/main" id="{4A604431-9783-49F5-9AC2-A0B1B25398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990975"/>
            <a:ext cx="2395538"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5424" name="Rectangle 1">
            <a:extLst>
              <a:ext uri="{FF2B5EF4-FFF2-40B4-BE49-F238E27FC236}">
                <a16:creationId xmlns:a16="http://schemas.microsoft.com/office/drawing/2014/main" id="{C9C40916-70F1-4599-9D74-BF55953E6C3F}"/>
              </a:ext>
            </a:extLst>
          </p:cNvPr>
          <p:cNvSpPr>
            <a:spLocks noChangeArrowheads="1"/>
          </p:cNvSpPr>
          <p:nvPr/>
        </p:nvSpPr>
        <p:spPr bwMode="auto">
          <a:xfrm>
            <a:off x="2438400" y="5040313"/>
            <a:ext cx="39258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r>
              <a:rPr lang="en-US" altLang="zh-TW">
                <a:ea typeface="新細明體" panose="02020500000000000000" pitchFamily="18" charset="-120"/>
              </a:rPr>
              <a:t>N is usually 16 Bits</a:t>
            </a:r>
          </a:p>
          <a:p>
            <a:pPr algn="ctr" eaLnBrk="1" hangingPunct="1"/>
            <a:r>
              <a:rPr lang="en-US" altLang="zh-TW">
                <a:ea typeface="新細明體" panose="02020500000000000000" pitchFamily="18" charset="-120"/>
              </a:rPr>
              <a:t>Uses 1’s Complement arithmetic</a:t>
            </a:r>
            <a:endParaRPr lang="zh-TW" altLang="zh-TW">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64586"/>
                                        </p:tgtEl>
                                        <p:attrNameLst>
                                          <p:attrName>style.visibility</p:attrName>
                                        </p:attrNameLst>
                                      </p:cBhvr>
                                      <p:to>
                                        <p:strVal val="visible"/>
                                      </p:to>
                                    </p:set>
                                    <p:animEffect transition="in" filter="wipe(up)">
                                      <p:cBhvr>
                                        <p:cTn id="7" dur="2000"/>
                                        <p:tgtEl>
                                          <p:spTgt spid="6645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64588"/>
                                        </p:tgtEl>
                                        <p:attrNameLst>
                                          <p:attrName>style.visibility</p:attrName>
                                        </p:attrNameLst>
                                      </p:cBhvr>
                                      <p:to>
                                        <p:strVal val="visible"/>
                                      </p:to>
                                    </p:set>
                                    <p:animEffect transition="in" filter="wipe(left)">
                                      <p:cBhvr>
                                        <p:cTn id="12" dur="2000"/>
                                        <p:tgtEl>
                                          <p:spTgt spid="6645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64590"/>
                                        </p:tgtEl>
                                        <p:attrNameLst>
                                          <p:attrName>style.visibility</p:attrName>
                                        </p:attrNameLst>
                                      </p:cBhvr>
                                      <p:to>
                                        <p:strVal val="visible"/>
                                      </p:to>
                                    </p:set>
                                    <p:animEffect transition="in" filter="wipe(up)">
                                      <p:cBhvr>
                                        <p:cTn id="17" dur="2000"/>
                                        <p:tgtEl>
                                          <p:spTgt spid="6645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64593"/>
                                        </p:tgtEl>
                                        <p:attrNameLst>
                                          <p:attrName>style.visibility</p:attrName>
                                        </p:attrNameLst>
                                      </p:cBhvr>
                                      <p:to>
                                        <p:strVal val="visible"/>
                                      </p:to>
                                    </p:set>
                                    <p:animEffect transition="in" filter="wipe(left)">
                                      <p:cBhvr>
                                        <p:cTn id="22" dur="2000"/>
                                        <p:tgtEl>
                                          <p:spTgt spid="664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Footer Placeholder 1">
            <a:extLst>
              <a:ext uri="{FF2B5EF4-FFF2-40B4-BE49-F238E27FC236}">
                <a16:creationId xmlns:a16="http://schemas.microsoft.com/office/drawing/2014/main" id="{9F99B237-E1FB-446A-99F1-7D0B1C49DCE7}"/>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47459" name="Slide Number Placeholder 2">
            <a:extLst>
              <a:ext uri="{FF2B5EF4-FFF2-40B4-BE49-F238E27FC236}">
                <a16:creationId xmlns:a16="http://schemas.microsoft.com/office/drawing/2014/main" id="{9DAD3343-6A6C-48BE-BD1F-A72EAF73F5BD}"/>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F0CEDA48-C548-4390-801C-D2BC0EB664E4}" type="slidenum">
              <a:rPr lang="en-US" altLang="zh-TW" b="0" smtClean="0">
                <a:ea typeface="新細明體" panose="02020500000000000000" pitchFamily="18" charset="-120"/>
              </a:rPr>
              <a:pPr/>
              <a:t>66</a:t>
            </a:fld>
            <a:endParaRPr lang="en-US" altLang="zh-TW" b="0">
              <a:ea typeface="新細明體" panose="02020500000000000000" pitchFamily="18" charset="-120"/>
            </a:endParaRPr>
          </a:p>
        </p:txBody>
      </p:sp>
      <p:pic>
        <p:nvPicPr>
          <p:cNvPr id="147460" name="Picture 3">
            <a:extLst>
              <a:ext uri="{FF2B5EF4-FFF2-40B4-BE49-F238E27FC236}">
                <a16:creationId xmlns:a16="http://schemas.microsoft.com/office/drawing/2014/main" id="{E8F5A8A0-77C0-42AC-9DA1-8293E75C14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5113" y="-11113"/>
            <a:ext cx="6999287" cy="655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Footer Placeholder 1">
            <a:extLst>
              <a:ext uri="{FF2B5EF4-FFF2-40B4-BE49-F238E27FC236}">
                <a16:creationId xmlns:a16="http://schemas.microsoft.com/office/drawing/2014/main" id="{B725399E-75B1-4359-B73F-48B637378FC9}"/>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49507" name="Slide Number Placeholder 2">
            <a:extLst>
              <a:ext uri="{FF2B5EF4-FFF2-40B4-BE49-F238E27FC236}">
                <a16:creationId xmlns:a16="http://schemas.microsoft.com/office/drawing/2014/main" id="{DD42DABA-F5CC-4C72-85D4-091476622D14}"/>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8BBF4DA-7F16-4278-9816-B5DBA511C17A}" type="slidenum">
              <a:rPr lang="en-US" altLang="zh-TW" b="0" smtClean="0">
                <a:ea typeface="新細明體" panose="02020500000000000000" pitchFamily="18" charset="-120"/>
              </a:rPr>
              <a:pPr/>
              <a:t>67</a:t>
            </a:fld>
            <a:endParaRPr lang="en-US" altLang="zh-TW" b="0">
              <a:ea typeface="新細明體" panose="02020500000000000000" pitchFamily="18" charset="-120"/>
            </a:endParaRPr>
          </a:p>
        </p:txBody>
      </p:sp>
      <p:pic>
        <p:nvPicPr>
          <p:cNvPr id="149508" name="Picture 3">
            <a:extLst>
              <a:ext uri="{FF2B5EF4-FFF2-40B4-BE49-F238E27FC236}">
                <a16:creationId xmlns:a16="http://schemas.microsoft.com/office/drawing/2014/main" id="{85A26BA8-0B35-47B8-BA95-3464A3F3AF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3550" y="0"/>
            <a:ext cx="82169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頁尾版面配置區 1">
            <a:extLst>
              <a:ext uri="{FF2B5EF4-FFF2-40B4-BE49-F238E27FC236}">
                <a16:creationId xmlns:a16="http://schemas.microsoft.com/office/drawing/2014/main" id="{B90F673C-8E0F-4661-A435-19448F0F6044}"/>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51555" name="投影片編號版面配置區 2">
            <a:extLst>
              <a:ext uri="{FF2B5EF4-FFF2-40B4-BE49-F238E27FC236}">
                <a16:creationId xmlns:a16="http://schemas.microsoft.com/office/drawing/2014/main" id="{EBBCBCB1-D789-458E-A680-971D49E65D34}"/>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CC27889-E3C7-4068-BDCC-EDF1FE236CC0}" type="slidenum">
              <a:rPr lang="en-US" altLang="zh-TW" b="0" smtClean="0">
                <a:ea typeface="新細明體" panose="02020500000000000000" pitchFamily="18" charset="-120"/>
              </a:rPr>
              <a:pPr/>
              <a:t>68</a:t>
            </a:fld>
            <a:endParaRPr lang="en-US" altLang="zh-TW" b="0">
              <a:ea typeface="新細明體" panose="02020500000000000000" pitchFamily="18" charset="-120"/>
            </a:endParaRPr>
          </a:p>
        </p:txBody>
      </p:sp>
      <p:sp>
        <p:nvSpPr>
          <p:cNvPr id="151556" name="Text Box 2">
            <a:extLst>
              <a:ext uri="{FF2B5EF4-FFF2-40B4-BE49-F238E27FC236}">
                <a16:creationId xmlns:a16="http://schemas.microsoft.com/office/drawing/2014/main" id="{134FBAD0-191B-4024-9353-E24F119AB1EB}"/>
              </a:ext>
            </a:extLst>
          </p:cNvPr>
          <p:cNvSpPr txBox="1">
            <a:spLocks noChangeArrowheads="1"/>
          </p:cNvSpPr>
          <p:nvPr/>
        </p:nvSpPr>
        <p:spPr bwMode="auto">
          <a:xfrm>
            <a:off x="990600" y="90488"/>
            <a:ext cx="5715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7.23</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Checksum in one’s complement arithmetic</a:t>
            </a:r>
          </a:p>
        </p:txBody>
      </p:sp>
      <p:sp>
        <p:nvSpPr>
          <p:cNvPr id="151557" name="Rectangle 3">
            <a:extLst>
              <a:ext uri="{FF2B5EF4-FFF2-40B4-BE49-F238E27FC236}">
                <a16:creationId xmlns:a16="http://schemas.microsoft.com/office/drawing/2014/main" id="{AE9CB6A7-99E6-4B0C-A3D6-5EF2A9E99FA8}"/>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1558" name="Rectangle 4">
            <a:extLst>
              <a:ext uri="{FF2B5EF4-FFF2-40B4-BE49-F238E27FC236}">
                <a16:creationId xmlns:a16="http://schemas.microsoft.com/office/drawing/2014/main" id="{1690485A-3ADA-4F22-AE38-8C84B5B0B8CD}"/>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1559" name="Rectangle 5">
            <a:extLst>
              <a:ext uri="{FF2B5EF4-FFF2-40B4-BE49-F238E27FC236}">
                <a16:creationId xmlns:a16="http://schemas.microsoft.com/office/drawing/2014/main" id="{6B3E9938-FDC7-4BC4-A1E0-4EE38EAC2D8E}"/>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1560" name="Rectangle 6">
            <a:extLst>
              <a:ext uri="{FF2B5EF4-FFF2-40B4-BE49-F238E27FC236}">
                <a16:creationId xmlns:a16="http://schemas.microsoft.com/office/drawing/2014/main" id="{5B01F8DA-CBDD-4A10-805B-688EDABDA203}"/>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1561" name="Rectangle 7">
            <a:extLst>
              <a:ext uri="{FF2B5EF4-FFF2-40B4-BE49-F238E27FC236}">
                <a16:creationId xmlns:a16="http://schemas.microsoft.com/office/drawing/2014/main" id="{84F8264B-0CDA-4134-891C-FE87A159D435}"/>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1562" name="Rectangle 8">
            <a:extLst>
              <a:ext uri="{FF2B5EF4-FFF2-40B4-BE49-F238E27FC236}">
                <a16:creationId xmlns:a16="http://schemas.microsoft.com/office/drawing/2014/main" id="{5E4549D9-64F8-4591-B43C-51F9905948B4}"/>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1563" name="Rectangle 9">
            <a:extLst>
              <a:ext uri="{FF2B5EF4-FFF2-40B4-BE49-F238E27FC236}">
                <a16:creationId xmlns:a16="http://schemas.microsoft.com/office/drawing/2014/main" id="{D823D173-575E-4F20-97BC-AD14148C257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66634" name="Picture 10">
            <a:extLst>
              <a:ext uri="{FF2B5EF4-FFF2-40B4-BE49-F238E27FC236}">
                <a16:creationId xmlns:a16="http://schemas.microsoft.com/office/drawing/2014/main" id="{7C18FD5E-46A9-4415-A27A-1CF22B44D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705100"/>
            <a:ext cx="2330450"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6635" name="Picture 11">
            <a:extLst>
              <a:ext uri="{FF2B5EF4-FFF2-40B4-BE49-F238E27FC236}">
                <a16:creationId xmlns:a16="http://schemas.microsoft.com/office/drawing/2014/main" id="{14A0C49D-7EC5-4D67-B5A1-316445B312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2798763"/>
            <a:ext cx="2989263" cy="78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6636" name="Picture 12">
            <a:extLst>
              <a:ext uri="{FF2B5EF4-FFF2-40B4-BE49-F238E27FC236}">
                <a16:creationId xmlns:a16="http://schemas.microsoft.com/office/drawing/2014/main" id="{9C6B62F2-C935-46C3-96B3-40C84CC6EC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8063" y="2686050"/>
            <a:ext cx="2293937"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666634"/>
                                        </p:tgtEl>
                                        <p:attrNameLst>
                                          <p:attrName>style.visibility</p:attrName>
                                        </p:attrNameLst>
                                      </p:cBhvr>
                                      <p:to>
                                        <p:strVal val="visible"/>
                                      </p:to>
                                    </p:set>
                                    <p:animEffect transition="in" filter="diamond(in)">
                                      <p:cBhvr>
                                        <p:cTn id="7" dur="2000"/>
                                        <p:tgtEl>
                                          <p:spTgt spid="6666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66635"/>
                                        </p:tgtEl>
                                        <p:attrNameLst>
                                          <p:attrName>style.visibility</p:attrName>
                                        </p:attrNameLst>
                                      </p:cBhvr>
                                      <p:to>
                                        <p:strVal val="visible"/>
                                      </p:to>
                                    </p:set>
                                    <p:animEffect transition="in" filter="wipe(left)">
                                      <p:cBhvr>
                                        <p:cTn id="12" dur="2000"/>
                                        <p:tgtEl>
                                          <p:spTgt spid="6666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666636"/>
                                        </p:tgtEl>
                                        <p:attrNameLst>
                                          <p:attrName>style.visibility</p:attrName>
                                        </p:attrNameLst>
                                      </p:cBhvr>
                                      <p:to>
                                        <p:strVal val="visible"/>
                                      </p:to>
                                    </p:set>
                                    <p:animEffect transition="in" filter="diamond(in)">
                                      <p:cBhvr>
                                        <p:cTn id="17" dur="2000"/>
                                        <p:tgtEl>
                                          <p:spTgt spid="666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頁尾版面配置區 1">
            <a:extLst>
              <a:ext uri="{FF2B5EF4-FFF2-40B4-BE49-F238E27FC236}">
                <a16:creationId xmlns:a16="http://schemas.microsoft.com/office/drawing/2014/main" id="{101514F5-408E-42F1-926A-5E3D56BED1BB}"/>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53603" name="投影片編號版面配置區 2">
            <a:extLst>
              <a:ext uri="{FF2B5EF4-FFF2-40B4-BE49-F238E27FC236}">
                <a16:creationId xmlns:a16="http://schemas.microsoft.com/office/drawing/2014/main" id="{3E189611-4C1A-4A7B-A7ED-57D036387B66}"/>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3CFBA7C6-E6DC-4406-8F31-95ADFB5C175B}" type="slidenum">
              <a:rPr lang="en-US" altLang="zh-TW" b="0" smtClean="0">
                <a:ea typeface="新細明體" panose="02020500000000000000" pitchFamily="18" charset="-120"/>
              </a:rPr>
              <a:pPr/>
              <a:t>69</a:t>
            </a:fld>
            <a:endParaRPr lang="en-US" altLang="zh-TW" b="0">
              <a:ea typeface="新細明體" panose="02020500000000000000" pitchFamily="18" charset="-120"/>
            </a:endParaRPr>
          </a:p>
        </p:txBody>
      </p:sp>
      <p:sp>
        <p:nvSpPr>
          <p:cNvPr id="153604" name="Rectangle 2">
            <a:extLst>
              <a:ext uri="{FF2B5EF4-FFF2-40B4-BE49-F238E27FC236}">
                <a16:creationId xmlns:a16="http://schemas.microsoft.com/office/drawing/2014/main" id="{1C0F5AC2-F71F-4968-86BF-80A0CD4046ED}"/>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3605" name="Rectangle 3">
            <a:extLst>
              <a:ext uri="{FF2B5EF4-FFF2-40B4-BE49-F238E27FC236}">
                <a16:creationId xmlns:a16="http://schemas.microsoft.com/office/drawing/2014/main" id="{739FEB1E-E96F-4C57-B096-9D7809CA1BB8}"/>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3606" name="Rectangle 4">
            <a:extLst>
              <a:ext uri="{FF2B5EF4-FFF2-40B4-BE49-F238E27FC236}">
                <a16:creationId xmlns:a16="http://schemas.microsoft.com/office/drawing/2014/main" id="{50ED7DAB-1093-4BEA-84E8-3CA46FB58488}"/>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3607" name="Rectangle 5">
            <a:extLst>
              <a:ext uri="{FF2B5EF4-FFF2-40B4-BE49-F238E27FC236}">
                <a16:creationId xmlns:a16="http://schemas.microsoft.com/office/drawing/2014/main" id="{C7EB8464-720D-41CA-833A-10BEA45A52C9}"/>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3608" name="Rectangle 6">
            <a:extLst>
              <a:ext uri="{FF2B5EF4-FFF2-40B4-BE49-F238E27FC236}">
                <a16:creationId xmlns:a16="http://schemas.microsoft.com/office/drawing/2014/main" id="{08B1301D-97DB-4710-B315-6666AD0D8908}"/>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3609" name="Rectangle 7">
            <a:extLst>
              <a:ext uri="{FF2B5EF4-FFF2-40B4-BE49-F238E27FC236}">
                <a16:creationId xmlns:a16="http://schemas.microsoft.com/office/drawing/2014/main" id="{4E2E60E5-25BF-4730-8CD7-EC4BB0DE61B7}"/>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3610" name="Rectangle 8">
            <a:extLst>
              <a:ext uri="{FF2B5EF4-FFF2-40B4-BE49-F238E27FC236}">
                <a16:creationId xmlns:a16="http://schemas.microsoft.com/office/drawing/2014/main" id="{04C48BC0-F5BC-4992-9EA7-CB9C16E85498}"/>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82345" name="Line 9">
            <a:extLst>
              <a:ext uri="{FF2B5EF4-FFF2-40B4-BE49-F238E27FC236}">
                <a16:creationId xmlns:a16="http://schemas.microsoft.com/office/drawing/2014/main" id="{87C2B007-B72F-4E2C-97FD-FE37FBFD5C8B}"/>
              </a:ext>
            </a:extLst>
          </p:cNvPr>
          <p:cNvSpPr>
            <a:spLocks noChangeShapeType="1"/>
          </p:cNvSpPr>
          <p:nvPr/>
        </p:nvSpPr>
        <p:spPr bwMode="auto">
          <a:xfrm>
            <a:off x="609600" y="26241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2346" name="Line 10">
            <a:extLst>
              <a:ext uri="{FF2B5EF4-FFF2-40B4-BE49-F238E27FC236}">
                <a16:creationId xmlns:a16="http://schemas.microsoft.com/office/drawing/2014/main" id="{3368C3D8-1C3F-4B73-8C10-E8D957295803}"/>
              </a:ext>
            </a:extLst>
          </p:cNvPr>
          <p:cNvSpPr>
            <a:spLocks noChangeShapeType="1"/>
          </p:cNvSpPr>
          <p:nvPr/>
        </p:nvSpPr>
        <p:spPr bwMode="auto">
          <a:xfrm>
            <a:off x="609600" y="38862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82347" name="Rectangle 11">
            <a:extLst>
              <a:ext uri="{FF2B5EF4-FFF2-40B4-BE49-F238E27FC236}">
                <a16:creationId xmlns:a16="http://schemas.microsoft.com/office/drawing/2014/main" id="{E4690678-664B-403C-A79F-E13862397D83}"/>
              </a:ext>
            </a:extLst>
          </p:cNvPr>
          <p:cNvSpPr>
            <a:spLocks noChangeArrowheads="1"/>
          </p:cNvSpPr>
          <p:nvPr/>
        </p:nvSpPr>
        <p:spPr bwMode="auto">
          <a:xfrm>
            <a:off x="647700" y="27162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Checksum in IP covers only the header, not the data.</a:t>
            </a:r>
          </a:p>
        </p:txBody>
      </p:sp>
      <p:grpSp>
        <p:nvGrpSpPr>
          <p:cNvPr id="782348" name="Group 12">
            <a:extLst>
              <a:ext uri="{FF2B5EF4-FFF2-40B4-BE49-F238E27FC236}">
                <a16:creationId xmlns:a16="http://schemas.microsoft.com/office/drawing/2014/main" id="{081C8C98-D928-4283-9EE3-4B87FC2A4371}"/>
              </a:ext>
            </a:extLst>
          </p:cNvPr>
          <p:cNvGrpSpPr>
            <a:grpSpLocks/>
          </p:cNvGrpSpPr>
          <p:nvPr/>
        </p:nvGrpSpPr>
        <p:grpSpPr bwMode="auto">
          <a:xfrm>
            <a:off x="609600" y="1981200"/>
            <a:ext cx="1143000" cy="566738"/>
            <a:chOff x="1200" y="1248"/>
            <a:chExt cx="720" cy="357"/>
          </a:xfrm>
        </p:grpSpPr>
        <p:pic>
          <p:nvPicPr>
            <p:cNvPr id="153615" name="Picture 13">
              <a:extLst>
                <a:ext uri="{FF2B5EF4-FFF2-40B4-BE49-F238E27FC236}">
                  <a16:creationId xmlns:a16="http://schemas.microsoft.com/office/drawing/2014/main" id="{3ABC49EF-E17C-48E9-94AC-08F297A80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16" name="Text Box 14">
              <a:extLst>
                <a:ext uri="{FF2B5EF4-FFF2-40B4-BE49-F238E27FC236}">
                  <a16:creationId xmlns:a16="http://schemas.microsoft.com/office/drawing/2014/main" id="{474F96A3-CE37-4699-911B-D68BC261D7C4}"/>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82348"/>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782348"/>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782345"/>
                                        </p:tgtEl>
                                        <p:attrNameLst>
                                          <p:attrName>style.visibility</p:attrName>
                                        </p:attrNameLst>
                                      </p:cBhvr>
                                      <p:to>
                                        <p:strVal val="visible"/>
                                      </p:to>
                                    </p:set>
                                    <p:animEffect transition="in" filter="checkerboard(across)">
                                      <p:cBhvr>
                                        <p:cTn id="13" dur="500"/>
                                        <p:tgtEl>
                                          <p:spTgt spid="782345"/>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782346"/>
                                        </p:tgtEl>
                                        <p:attrNameLst>
                                          <p:attrName>style.visibility</p:attrName>
                                        </p:attrNameLst>
                                      </p:cBhvr>
                                      <p:to>
                                        <p:strVal val="visible"/>
                                      </p:to>
                                    </p:set>
                                    <p:animEffect transition="in" filter="checkerboard(across)">
                                      <p:cBhvr>
                                        <p:cTn id="17" dur="500"/>
                                        <p:tgtEl>
                                          <p:spTgt spid="782346"/>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782347"/>
                                        </p:tgtEl>
                                        <p:attrNameLst>
                                          <p:attrName>style.visibility</p:attrName>
                                        </p:attrNameLst>
                                      </p:cBhvr>
                                      <p:to>
                                        <p:strVal val="visible"/>
                                      </p:to>
                                    </p:set>
                                    <p:animEffect transition="in" filter="checkerboard(across)">
                                      <p:cBhvr>
                                        <p:cTn id="21" dur="500"/>
                                        <p:tgtEl>
                                          <p:spTgt spid="782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23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頁尾版面配置區 3">
            <a:extLst>
              <a:ext uri="{FF2B5EF4-FFF2-40B4-BE49-F238E27FC236}">
                <a16:creationId xmlns:a16="http://schemas.microsoft.com/office/drawing/2014/main" id="{A38967F2-C65B-4D8E-AA31-ABF4290D0030}"/>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6387" name="投影片編號版面配置區 4">
            <a:extLst>
              <a:ext uri="{FF2B5EF4-FFF2-40B4-BE49-F238E27FC236}">
                <a16:creationId xmlns:a16="http://schemas.microsoft.com/office/drawing/2014/main" id="{45436E78-9FC0-4707-AAA0-26A0BD402B7E}"/>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06D480FF-8F88-44BD-B251-1207A6BA2C7E}" type="slidenum">
              <a:rPr lang="en-US" altLang="zh-TW" b="0" smtClean="0">
                <a:ea typeface="新細明體" panose="02020500000000000000" pitchFamily="18" charset="-120"/>
              </a:rPr>
              <a:pPr/>
              <a:t>7</a:t>
            </a:fld>
            <a:endParaRPr lang="en-US" altLang="zh-TW" b="0">
              <a:ea typeface="新細明體" panose="02020500000000000000" pitchFamily="18" charset="-120"/>
            </a:endParaRPr>
          </a:p>
        </p:txBody>
      </p:sp>
      <p:sp>
        <p:nvSpPr>
          <p:cNvPr id="685058" name="Rectangle 2">
            <a:extLst>
              <a:ext uri="{FF2B5EF4-FFF2-40B4-BE49-F238E27FC236}">
                <a16:creationId xmlns:a16="http://schemas.microsoft.com/office/drawing/2014/main" id="{ABBFDD79-364A-4C41-BCCA-D101E51B1DAF}"/>
              </a:ext>
            </a:extLst>
          </p:cNvPr>
          <p:cNvSpPr>
            <a:spLocks noGrp="1" noChangeArrowheads="1"/>
          </p:cNvSpPr>
          <p:nvPr>
            <p:ph type="title"/>
          </p:nvPr>
        </p:nvSpPr>
        <p:spPr bwMode="auto">
          <a:xfrm>
            <a:off x="152400" y="0"/>
            <a:ext cx="82296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defRPr/>
            </a:pPr>
            <a:r>
              <a:rPr lang="en-US" altLang="zh-TW" b="1" u="sng" dirty="0">
                <a:solidFill>
                  <a:schemeClr val="hlink"/>
                </a:solidFill>
                <a:effectLst>
                  <a:outerShdw blurRad="38100" dist="38100" dir="2700000" algn="tl">
                    <a:srgbClr val="C0C0C0"/>
                  </a:outerShdw>
                </a:effectLst>
                <a:ea typeface="新細明體" panose="02020500000000000000" pitchFamily="18" charset="-120"/>
              </a:rPr>
              <a:t>OBJECTIVES:</a:t>
            </a:r>
          </a:p>
        </p:txBody>
      </p:sp>
      <p:sp>
        <p:nvSpPr>
          <p:cNvPr id="685059" name="Rectangle 3">
            <a:extLst>
              <a:ext uri="{FF2B5EF4-FFF2-40B4-BE49-F238E27FC236}">
                <a16:creationId xmlns:a16="http://schemas.microsoft.com/office/drawing/2014/main" id="{BB8ED4AD-E5A9-49DF-B3EC-0449A6BD67F8}"/>
              </a:ext>
            </a:extLst>
          </p:cNvPr>
          <p:cNvSpPr>
            <a:spLocks noChangeArrowheads="1"/>
          </p:cNvSpPr>
          <p:nvPr/>
        </p:nvSpPr>
        <p:spPr bwMode="auto">
          <a:xfrm>
            <a:off x="76200" y="838200"/>
            <a:ext cx="89916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lnSpc>
                <a:spcPct val="90000"/>
              </a:lnSpc>
              <a:spcBef>
                <a:spcPct val="20000"/>
              </a:spcBef>
              <a:spcAft>
                <a:spcPct val="20000"/>
              </a:spcAft>
              <a:buClr>
                <a:schemeClr val="folHlink"/>
              </a:buClr>
              <a:buFont typeface="Wingdings" panose="05000000000000000000" pitchFamily="2" charset="2"/>
              <a:buChar char="q"/>
            </a:pPr>
            <a:r>
              <a:rPr lang="en-US" altLang="zh-TW" sz="2400" dirty="0">
                <a:latin typeface="Times New Roman" panose="02020603050405020304" pitchFamily="18" charset="0"/>
                <a:ea typeface="新細明體" panose="02020500000000000000" pitchFamily="18" charset="-120"/>
              </a:rPr>
              <a:t>To explain the general idea behind the IP protocol and the  position of IP in TCP/IP protocol suite.</a:t>
            </a:r>
          </a:p>
          <a:p>
            <a:pPr eaLnBrk="1" hangingPunct="1">
              <a:lnSpc>
                <a:spcPct val="90000"/>
              </a:lnSpc>
              <a:spcBef>
                <a:spcPct val="20000"/>
              </a:spcBef>
              <a:spcAft>
                <a:spcPct val="20000"/>
              </a:spcAft>
              <a:buClr>
                <a:schemeClr val="folHlink"/>
              </a:buClr>
              <a:buFont typeface="Wingdings" panose="05000000000000000000" pitchFamily="2" charset="2"/>
              <a:buChar char="q"/>
            </a:pPr>
            <a:r>
              <a:rPr lang="en-US" altLang="zh-TW" sz="2400" dirty="0">
                <a:latin typeface="Times New Roman" panose="02020603050405020304" pitchFamily="18" charset="0"/>
                <a:ea typeface="新細明體" panose="02020500000000000000" pitchFamily="18" charset="-120"/>
              </a:rPr>
              <a:t>To show the general format of an IPv4 datagram.</a:t>
            </a:r>
          </a:p>
          <a:p>
            <a:pPr eaLnBrk="1" hangingPunct="1">
              <a:lnSpc>
                <a:spcPct val="90000"/>
              </a:lnSpc>
              <a:spcBef>
                <a:spcPct val="20000"/>
              </a:spcBef>
              <a:spcAft>
                <a:spcPct val="20000"/>
              </a:spcAft>
              <a:buClr>
                <a:schemeClr val="folHlink"/>
              </a:buClr>
              <a:buFont typeface="Wingdings" panose="05000000000000000000" pitchFamily="2" charset="2"/>
              <a:buChar char="q"/>
            </a:pPr>
            <a:r>
              <a:rPr lang="en-US" altLang="zh-TW" sz="2400" dirty="0">
                <a:latin typeface="Times New Roman" panose="02020603050405020304" pitchFamily="18" charset="0"/>
                <a:ea typeface="新細明體" panose="02020500000000000000" pitchFamily="18" charset="-120"/>
              </a:rPr>
              <a:t>To discuss fragmentation and reassembly of datagrams.</a:t>
            </a:r>
          </a:p>
          <a:p>
            <a:pPr eaLnBrk="1" hangingPunct="1">
              <a:lnSpc>
                <a:spcPct val="90000"/>
              </a:lnSpc>
              <a:spcBef>
                <a:spcPct val="20000"/>
              </a:spcBef>
              <a:spcAft>
                <a:spcPct val="20000"/>
              </a:spcAft>
              <a:buClr>
                <a:schemeClr val="folHlink"/>
              </a:buClr>
              <a:buFont typeface="Wingdings" panose="05000000000000000000" pitchFamily="2" charset="2"/>
              <a:buChar char="q"/>
            </a:pPr>
            <a:r>
              <a:rPr lang="en-US" altLang="zh-TW" sz="2400" dirty="0">
                <a:latin typeface="Times New Roman" panose="02020603050405020304" pitchFamily="18" charset="0"/>
                <a:ea typeface="新細明體" panose="02020500000000000000" pitchFamily="18" charset="-120"/>
              </a:rPr>
              <a:t>To discuss several options that can be in an IPv4 datagram and their applications.</a:t>
            </a:r>
          </a:p>
          <a:p>
            <a:pPr eaLnBrk="1" hangingPunct="1">
              <a:lnSpc>
                <a:spcPct val="90000"/>
              </a:lnSpc>
              <a:spcBef>
                <a:spcPct val="20000"/>
              </a:spcBef>
              <a:spcAft>
                <a:spcPct val="20000"/>
              </a:spcAft>
              <a:buClr>
                <a:schemeClr val="folHlink"/>
              </a:buClr>
              <a:buFont typeface="Wingdings" panose="05000000000000000000" pitchFamily="2" charset="2"/>
              <a:buChar char="q"/>
            </a:pPr>
            <a:r>
              <a:rPr lang="en-US" altLang="zh-TW" sz="2400" dirty="0">
                <a:latin typeface="Times New Roman" panose="02020603050405020304" pitchFamily="18" charset="0"/>
                <a:ea typeface="新細明體" panose="02020500000000000000" pitchFamily="18" charset="-120"/>
              </a:rPr>
              <a:t>To show how a checksum is calculated for the header of an IPv4 datagram at the sending site and how the checksum is checked at the receiver site.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685059">
                                            <p:txEl>
                                              <p:pRg st="0" end="0"/>
                                            </p:txEl>
                                          </p:spTgt>
                                        </p:tgtEl>
                                        <p:attrNameLst>
                                          <p:attrName>style.visibility</p:attrName>
                                        </p:attrNameLst>
                                      </p:cBhvr>
                                      <p:to>
                                        <p:strVal val="visible"/>
                                      </p:to>
                                    </p:set>
                                    <p:anim calcmode="lin" valueType="num">
                                      <p:cBhvr>
                                        <p:cTn id="7" dur="500" fill="hold"/>
                                        <p:tgtEl>
                                          <p:spTgt spid="68505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8505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85059">
                                            <p:txEl>
                                              <p:pRg st="0" end="0"/>
                                            </p:txEl>
                                          </p:spTgt>
                                        </p:tgtEl>
                                      </p:cBhvr>
                                    </p:animEffect>
                                  </p:childTnLst>
                                  <p:subTnLst>
                                    <p:animClr clrSpc="rgb" dir="cw">
                                      <p:cBhvr override="childStyle">
                                        <p:cTn dur="1" fill="hold" display="0" masterRel="nextClick" afterEffect="1"/>
                                        <p:tgtEl>
                                          <p:spTgt spid="685059">
                                            <p:txEl>
                                              <p:pRg st="0" end="0"/>
                                            </p:txEl>
                                          </p:spTgt>
                                        </p:tgtEl>
                                        <p:attrNameLst>
                                          <p:attrName>ppt_c</p:attrName>
                                        </p:attrNameLst>
                                      </p:cBhvr>
                                      <p:to>
                                        <a:srgbClr val="B2B2B2"/>
                                      </p:to>
                                    </p:animClr>
                                  </p:sub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685059">
                                            <p:txEl>
                                              <p:pRg st="1" end="1"/>
                                            </p:txEl>
                                          </p:spTgt>
                                        </p:tgtEl>
                                        <p:attrNameLst>
                                          <p:attrName>style.visibility</p:attrName>
                                        </p:attrNameLst>
                                      </p:cBhvr>
                                      <p:to>
                                        <p:strVal val="visible"/>
                                      </p:to>
                                    </p:set>
                                    <p:anim calcmode="lin" valueType="num">
                                      <p:cBhvr>
                                        <p:cTn id="14" dur="500" fill="hold"/>
                                        <p:tgtEl>
                                          <p:spTgt spid="68505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68505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685059">
                                            <p:txEl>
                                              <p:pRg st="1" end="1"/>
                                            </p:txEl>
                                          </p:spTgt>
                                        </p:tgtEl>
                                      </p:cBhvr>
                                    </p:animEffect>
                                  </p:childTnLst>
                                  <p:subTnLst>
                                    <p:animClr clrSpc="rgb" dir="cw">
                                      <p:cBhvr override="childStyle">
                                        <p:cTn dur="1" fill="hold" display="0" masterRel="nextClick" afterEffect="1"/>
                                        <p:tgtEl>
                                          <p:spTgt spid="685059">
                                            <p:txEl>
                                              <p:pRg st="1" end="1"/>
                                            </p:txEl>
                                          </p:spTgt>
                                        </p:tgtEl>
                                        <p:attrNameLst>
                                          <p:attrName>ppt_c</p:attrName>
                                        </p:attrNameLst>
                                      </p:cBhvr>
                                      <p:to>
                                        <a:srgbClr val="B2B2B2"/>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685059">
                                            <p:txEl>
                                              <p:pRg st="2" end="2"/>
                                            </p:txEl>
                                          </p:spTgt>
                                        </p:tgtEl>
                                        <p:attrNameLst>
                                          <p:attrName>style.visibility</p:attrName>
                                        </p:attrNameLst>
                                      </p:cBhvr>
                                      <p:to>
                                        <p:strVal val="visible"/>
                                      </p:to>
                                    </p:set>
                                    <p:anim calcmode="lin" valueType="num">
                                      <p:cBhvr>
                                        <p:cTn id="21" dur="500" fill="hold"/>
                                        <p:tgtEl>
                                          <p:spTgt spid="685059">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685059">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685059">
                                            <p:txEl>
                                              <p:pRg st="2" end="2"/>
                                            </p:txEl>
                                          </p:spTgt>
                                        </p:tgtEl>
                                      </p:cBhvr>
                                    </p:animEffect>
                                  </p:childTnLst>
                                  <p:subTnLst>
                                    <p:animClr clrSpc="rgb" dir="cw">
                                      <p:cBhvr override="childStyle">
                                        <p:cTn dur="1" fill="hold" display="0" masterRel="nextClick" afterEffect="1"/>
                                        <p:tgtEl>
                                          <p:spTgt spid="685059">
                                            <p:txEl>
                                              <p:pRg st="2" end="2"/>
                                            </p:txEl>
                                          </p:spTgt>
                                        </p:tgtEl>
                                        <p:attrNameLst>
                                          <p:attrName>ppt_c</p:attrName>
                                        </p:attrNameLst>
                                      </p:cBhvr>
                                      <p:to>
                                        <a:srgbClr val="B2B2B2"/>
                                      </p:to>
                                    </p:animClr>
                                  </p:sub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685059">
                                            <p:txEl>
                                              <p:pRg st="3" end="3"/>
                                            </p:txEl>
                                          </p:spTgt>
                                        </p:tgtEl>
                                        <p:attrNameLst>
                                          <p:attrName>style.visibility</p:attrName>
                                        </p:attrNameLst>
                                      </p:cBhvr>
                                      <p:to>
                                        <p:strVal val="visible"/>
                                      </p:to>
                                    </p:set>
                                    <p:anim calcmode="lin" valueType="num">
                                      <p:cBhvr>
                                        <p:cTn id="28" dur="500" fill="hold"/>
                                        <p:tgtEl>
                                          <p:spTgt spid="685059">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685059">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685059">
                                            <p:txEl>
                                              <p:pRg st="3" end="3"/>
                                            </p:txEl>
                                          </p:spTgt>
                                        </p:tgtEl>
                                      </p:cBhvr>
                                    </p:animEffect>
                                  </p:childTnLst>
                                  <p:subTnLst>
                                    <p:animClr clrSpc="rgb" dir="cw">
                                      <p:cBhvr override="childStyle">
                                        <p:cTn dur="1" fill="hold" display="0" masterRel="nextClick" afterEffect="1"/>
                                        <p:tgtEl>
                                          <p:spTgt spid="685059">
                                            <p:txEl>
                                              <p:pRg st="3" end="3"/>
                                            </p:txEl>
                                          </p:spTgt>
                                        </p:tgtEl>
                                        <p:attrNameLst>
                                          <p:attrName>ppt_c</p:attrName>
                                        </p:attrNameLst>
                                      </p:cBhvr>
                                      <p:to>
                                        <a:srgbClr val="B2B2B2"/>
                                      </p:to>
                                    </p:animClr>
                                  </p:sub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0" fill="hold" nodeType="clickEffect">
                                  <p:stCondLst>
                                    <p:cond delay="0"/>
                                  </p:stCondLst>
                                  <p:childTnLst>
                                    <p:set>
                                      <p:cBhvr>
                                        <p:cTn id="34" dur="1" fill="hold">
                                          <p:stCondLst>
                                            <p:cond delay="0"/>
                                          </p:stCondLst>
                                        </p:cTn>
                                        <p:tgtEl>
                                          <p:spTgt spid="685059">
                                            <p:txEl>
                                              <p:pRg st="4" end="4"/>
                                            </p:txEl>
                                          </p:spTgt>
                                        </p:tgtEl>
                                        <p:attrNameLst>
                                          <p:attrName>style.visibility</p:attrName>
                                        </p:attrNameLst>
                                      </p:cBhvr>
                                      <p:to>
                                        <p:strVal val="visible"/>
                                      </p:to>
                                    </p:set>
                                    <p:anim calcmode="lin" valueType="num">
                                      <p:cBhvr>
                                        <p:cTn id="35" dur="500" fill="hold"/>
                                        <p:tgtEl>
                                          <p:spTgt spid="685059">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685059">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685059">
                                            <p:txEl>
                                              <p:pRg st="4" end="4"/>
                                            </p:txEl>
                                          </p:spTgt>
                                        </p:tgtEl>
                                      </p:cBhvr>
                                    </p:animEffect>
                                  </p:childTnLst>
                                  <p:subTnLst>
                                    <p:animClr clrSpc="rgb" dir="cw">
                                      <p:cBhvr override="childStyle">
                                        <p:cTn dur="1" fill="hold" display="0" masterRel="nextClick" afterEffect="1"/>
                                        <p:tgtEl>
                                          <p:spTgt spid="685059">
                                            <p:txEl>
                                              <p:pRg st="4" end="4"/>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頁尾版面配置區 1">
            <a:extLst>
              <a:ext uri="{FF2B5EF4-FFF2-40B4-BE49-F238E27FC236}">
                <a16:creationId xmlns:a16="http://schemas.microsoft.com/office/drawing/2014/main" id="{EE8D2D26-5E12-44FA-90EB-6016FE69D9D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55651" name="投影片編號版面配置區 2">
            <a:extLst>
              <a:ext uri="{FF2B5EF4-FFF2-40B4-BE49-F238E27FC236}">
                <a16:creationId xmlns:a16="http://schemas.microsoft.com/office/drawing/2014/main" id="{93E0B9BA-0834-4A3D-B51E-EC8A7538FB7E}"/>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6A6F0AF6-278E-43E9-845F-DB96CF8435FF}" type="slidenum">
              <a:rPr lang="en-US" altLang="zh-TW" b="0" smtClean="0">
                <a:ea typeface="新細明體" panose="02020500000000000000" pitchFamily="18" charset="-120"/>
              </a:rPr>
              <a:pPr/>
              <a:t>70</a:t>
            </a:fld>
            <a:endParaRPr lang="en-US" altLang="zh-TW" b="0">
              <a:ea typeface="新細明體" panose="02020500000000000000" pitchFamily="18" charset="-120"/>
            </a:endParaRPr>
          </a:p>
        </p:txBody>
      </p:sp>
      <p:sp>
        <p:nvSpPr>
          <p:cNvPr id="155652" name="Text Box 2">
            <a:extLst>
              <a:ext uri="{FF2B5EF4-FFF2-40B4-BE49-F238E27FC236}">
                <a16:creationId xmlns:a16="http://schemas.microsoft.com/office/drawing/2014/main" id="{E9CFCC76-7B11-4261-BE2F-B9802C545DCA}"/>
              </a:ext>
            </a:extLst>
          </p:cNvPr>
          <p:cNvSpPr txBox="1">
            <a:spLocks noChangeArrowheads="1"/>
          </p:cNvSpPr>
          <p:nvPr/>
        </p:nvSpPr>
        <p:spPr bwMode="auto">
          <a:xfrm>
            <a:off x="76200" y="696913"/>
            <a:ext cx="88392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itchFamily="34" charset="-128"/>
                <a:ea typeface="新細明體" panose="02020500000000000000" pitchFamily="18" charset="-120"/>
              </a:rPr>
              <a:t>Figure 7.24 shows an example of a checksum calculation at the sender site for an IP header without options. The header is divided into 16-bit sections. All the sections are added and the sum is complemented. The result is inserted in the checksum field.</a:t>
            </a:r>
          </a:p>
        </p:txBody>
      </p:sp>
      <p:grpSp>
        <p:nvGrpSpPr>
          <p:cNvPr id="155653" name="Group 3">
            <a:extLst>
              <a:ext uri="{FF2B5EF4-FFF2-40B4-BE49-F238E27FC236}">
                <a16:creationId xmlns:a16="http://schemas.microsoft.com/office/drawing/2014/main" id="{43E3565F-9605-4AA7-B183-AA51F4E6535B}"/>
              </a:ext>
            </a:extLst>
          </p:cNvPr>
          <p:cNvGrpSpPr>
            <a:grpSpLocks/>
          </p:cNvGrpSpPr>
          <p:nvPr/>
        </p:nvGrpSpPr>
        <p:grpSpPr bwMode="auto">
          <a:xfrm>
            <a:off x="0" y="0"/>
            <a:ext cx="9144000" cy="609600"/>
            <a:chOff x="0" y="2448"/>
            <a:chExt cx="5760" cy="384"/>
          </a:xfrm>
        </p:grpSpPr>
        <p:sp>
          <p:nvSpPr>
            <p:cNvPr id="155654" name="Rectangle 4">
              <a:extLst>
                <a:ext uri="{FF2B5EF4-FFF2-40B4-BE49-F238E27FC236}">
                  <a16:creationId xmlns:a16="http://schemas.microsoft.com/office/drawing/2014/main" id="{A41675EA-5C6D-449F-9753-4B72A76A17F6}"/>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84389" name="Text Box 5">
              <a:extLst>
                <a:ext uri="{FF2B5EF4-FFF2-40B4-BE49-F238E27FC236}">
                  <a16:creationId xmlns:a16="http://schemas.microsoft.com/office/drawing/2014/main" id="{AE8EF29A-39DA-473D-8014-3894E133EFDD}"/>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charset="-120"/>
                </a:rPr>
                <a:t>Example</a:t>
              </a:r>
              <a:r>
                <a:rPr lang="en-US" altLang="zh-TW" sz="3200">
                  <a:solidFill>
                    <a:schemeClr val="bg1"/>
                  </a:solidFill>
                  <a:latin typeface="Times New Roman" panose="02020603050405020304" pitchFamily="18" charset="0"/>
                  <a:ea typeface="新細明體" charset="-120"/>
                </a:rPr>
                <a:t> 7.17</a:t>
              </a:r>
              <a:endParaRPr lang="en-US" altLang="zh-TW" sz="3200" i="1">
                <a:solidFill>
                  <a:schemeClr val="bg1"/>
                </a:solidFill>
                <a:latin typeface="Times New Roman" panose="02020603050405020304" pitchFamily="18" charset="0"/>
                <a:ea typeface="新細明體" charset="-120"/>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頁尾版面配置區 1">
            <a:extLst>
              <a:ext uri="{FF2B5EF4-FFF2-40B4-BE49-F238E27FC236}">
                <a16:creationId xmlns:a16="http://schemas.microsoft.com/office/drawing/2014/main" id="{890603D1-CE23-48C6-9E46-89C834CFC6A3}"/>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57699" name="投影片編號版面配置區 2">
            <a:extLst>
              <a:ext uri="{FF2B5EF4-FFF2-40B4-BE49-F238E27FC236}">
                <a16:creationId xmlns:a16="http://schemas.microsoft.com/office/drawing/2014/main" id="{FE90E7B1-0BF1-4C22-9EC3-5273884AABB2}"/>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1B517689-2637-490F-839A-C8665F41A797}" type="slidenum">
              <a:rPr lang="en-US" altLang="zh-TW" b="0" smtClean="0">
                <a:ea typeface="新細明體" panose="02020500000000000000" pitchFamily="18" charset="-120"/>
              </a:rPr>
              <a:pPr/>
              <a:t>71</a:t>
            </a:fld>
            <a:endParaRPr lang="en-US" altLang="zh-TW" b="0">
              <a:ea typeface="新細明體" panose="02020500000000000000" pitchFamily="18" charset="-120"/>
            </a:endParaRPr>
          </a:p>
        </p:txBody>
      </p:sp>
      <p:sp>
        <p:nvSpPr>
          <p:cNvPr id="157700" name="Text Box 2">
            <a:extLst>
              <a:ext uri="{FF2B5EF4-FFF2-40B4-BE49-F238E27FC236}">
                <a16:creationId xmlns:a16="http://schemas.microsoft.com/office/drawing/2014/main" id="{CF8E8FAA-CD78-4CA2-8ADD-6C0CFCC301F3}"/>
              </a:ext>
            </a:extLst>
          </p:cNvPr>
          <p:cNvSpPr txBox="1">
            <a:spLocks noChangeArrowheads="1"/>
          </p:cNvSpPr>
          <p:nvPr/>
        </p:nvSpPr>
        <p:spPr bwMode="auto">
          <a:xfrm>
            <a:off x="990600" y="90488"/>
            <a:ext cx="73914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7.24</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of checksum calculation at the sender</a:t>
            </a:r>
          </a:p>
        </p:txBody>
      </p:sp>
      <p:sp>
        <p:nvSpPr>
          <p:cNvPr id="157701" name="Rectangle 3">
            <a:extLst>
              <a:ext uri="{FF2B5EF4-FFF2-40B4-BE49-F238E27FC236}">
                <a16:creationId xmlns:a16="http://schemas.microsoft.com/office/drawing/2014/main" id="{F98FA2FC-F4FE-4DCF-B41F-1109D3253FF9}"/>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7702" name="Rectangle 4">
            <a:extLst>
              <a:ext uri="{FF2B5EF4-FFF2-40B4-BE49-F238E27FC236}">
                <a16:creationId xmlns:a16="http://schemas.microsoft.com/office/drawing/2014/main" id="{09E8E131-E779-4CDC-9F3A-B6E157C3311C}"/>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7703" name="Rectangle 5">
            <a:extLst>
              <a:ext uri="{FF2B5EF4-FFF2-40B4-BE49-F238E27FC236}">
                <a16:creationId xmlns:a16="http://schemas.microsoft.com/office/drawing/2014/main" id="{F188D5EE-1008-4B11-A528-7CDDBCE786E3}"/>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7704" name="Rectangle 6">
            <a:extLst>
              <a:ext uri="{FF2B5EF4-FFF2-40B4-BE49-F238E27FC236}">
                <a16:creationId xmlns:a16="http://schemas.microsoft.com/office/drawing/2014/main" id="{961B2717-3C7A-47A1-B8F7-D665C4977322}"/>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7705" name="Rectangle 7">
            <a:extLst>
              <a:ext uri="{FF2B5EF4-FFF2-40B4-BE49-F238E27FC236}">
                <a16:creationId xmlns:a16="http://schemas.microsoft.com/office/drawing/2014/main" id="{667CD057-42D9-4548-BA17-AA01E7763BAA}"/>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7706" name="Rectangle 8">
            <a:extLst>
              <a:ext uri="{FF2B5EF4-FFF2-40B4-BE49-F238E27FC236}">
                <a16:creationId xmlns:a16="http://schemas.microsoft.com/office/drawing/2014/main" id="{DB7A86C9-CA55-4409-A0D2-BF81A1E0BCBB}"/>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57707" name="Rectangle 9">
            <a:extLst>
              <a:ext uri="{FF2B5EF4-FFF2-40B4-BE49-F238E27FC236}">
                <a16:creationId xmlns:a16="http://schemas.microsoft.com/office/drawing/2014/main" id="{27F576B2-F6BF-4F5F-8E74-1E99590B1759}"/>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68685" name="Picture 13">
            <a:extLst>
              <a:ext uri="{FF2B5EF4-FFF2-40B4-BE49-F238E27FC236}">
                <a16:creationId xmlns:a16="http://schemas.microsoft.com/office/drawing/2014/main" id="{04399431-4E26-4869-80D1-CC58F9320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46175"/>
            <a:ext cx="3897313" cy="373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8688" name="Freeform 16">
            <a:extLst>
              <a:ext uri="{FF2B5EF4-FFF2-40B4-BE49-F238E27FC236}">
                <a16:creationId xmlns:a16="http://schemas.microsoft.com/office/drawing/2014/main" id="{5C22B7CE-4A5E-4041-96F9-6FC0D4F1C16F}"/>
              </a:ext>
            </a:extLst>
          </p:cNvPr>
          <p:cNvSpPr>
            <a:spLocks/>
          </p:cNvSpPr>
          <p:nvPr/>
        </p:nvSpPr>
        <p:spPr bwMode="auto">
          <a:xfrm>
            <a:off x="4114800" y="2895600"/>
            <a:ext cx="4724400" cy="1752600"/>
          </a:xfrm>
          <a:custGeom>
            <a:avLst/>
            <a:gdLst>
              <a:gd name="T0" fmla="*/ 0 w 3216"/>
              <a:gd name="T1" fmla="*/ 2147483646 h 1104"/>
              <a:gd name="T2" fmla="*/ 2147483646 w 3216"/>
              <a:gd name="T3" fmla="*/ 2147483646 h 1104"/>
              <a:gd name="T4" fmla="*/ 2147483646 w 3216"/>
              <a:gd name="T5" fmla="*/ 0 h 1104"/>
              <a:gd name="T6" fmla="*/ 2147483646 w 3216"/>
              <a:gd name="T7" fmla="*/ 0 h 11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16" h="1104">
                <a:moveTo>
                  <a:pt x="0" y="1104"/>
                </a:moveTo>
                <a:lnTo>
                  <a:pt x="3216" y="1104"/>
                </a:lnTo>
                <a:lnTo>
                  <a:pt x="3216" y="0"/>
                </a:lnTo>
                <a:lnTo>
                  <a:pt x="3024" y="0"/>
                </a:lnTo>
              </a:path>
            </a:pathLst>
          </a:custGeom>
          <a:noFill/>
          <a:ln w="38100" cmpd="sng">
            <a:solidFill>
              <a:schemeClr val="hlink"/>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grpSp>
        <p:nvGrpSpPr>
          <p:cNvPr id="157710" name="Group 3">
            <a:extLst>
              <a:ext uri="{FF2B5EF4-FFF2-40B4-BE49-F238E27FC236}">
                <a16:creationId xmlns:a16="http://schemas.microsoft.com/office/drawing/2014/main" id="{E18788CC-41EF-4B51-98B2-A6955D7AC7FD}"/>
              </a:ext>
            </a:extLst>
          </p:cNvPr>
          <p:cNvGrpSpPr>
            <a:grpSpLocks/>
          </p:cNvGrpSpPr>
          <p:nvPr/>
        </p:nvGrpSpPr>
        <p:grpSpPr bwMode="auto">
          <a:xfrm>
            <a:off x="4484688" y="2286000"/>
            <a:ext cx="4049712" cy="1266825"/>
            <a:chOff x="3693543" y="893763"/>
            <a:chExt cx="4049713" cy="1266825"/>
          </a:xfrm>
        </p:grpSpPr>
        <p:pic>
          <p:nvPicPr>
            <p:cNvPr id="157712" name="Picture 10">
              <a:extLst>
                <a:ext uri="{FF2B5EF4-FFF2-40B4-BE49-F238E27FC236}">
                  <a16:creationId xmlns:a16="http://schemas.microsoft.com/office/drawing/2014/main" id="{D2F693C4-6467-4DCE-B4FC-B05CFB7FB6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3543" y="893763"/>
              <a:ext cx="4049713"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7713" name="TextBox 2">
              <a:extLst>
                <a:ext uri="{FF2B5EF4-FFF2-40B4-BE49-F238E27FC236}">
                  <a16:creationId xmlns:a16="http://schemas.microsoft.com/office/drawing/2014/main" id="{27C0554F-CAAB-4700-B498-EB055C3D6CCE}"/>
                </a:ext>
              </a:extLst>
            </p:cNvPr>
            <p:cNvSpPr txBox="1">
              <a:spLocks noChangeArrowheads="1"/>
            </p:cNvSpPr>
            <p:nvPr/>
          </p:nvSpPr>
          <p:spPr bwMode="auto">
            <a:xfrm>
              <a:off x="6469289" y="1411602"/>
              <a:ext cx="849312" cy="23114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en-US" altLang="en-US"/>
            </a:p>
          </p:txBody>
        </p:sp>
      </p:grpSp>
      <p:sp>
        <p:nvSpPr>
          <p:cNvPr id="157711" name="Rectangle 1">
            <a:extLst>
              <a:ext uri="{FF2B5EF4-FFF2-40B4-BE49-F238E27FC236}">
                <a16:creationId xmlns:a16="http://schemas.microsoft.com/office/drawing/2014/main" id="{144758F4-7B67-4908-971F-95716DCFD197}"/>
              </a:ext>
            </a:extLst>
          </p:cNvPr>
          <p:cNvSpPr>
            <a:spLocks noChangeArrowheads="1"/>
          </p:cNvSpPr>
          <p:nvPr/>
        </p:nvSpPr>
        <p:spPr bwMode="auto">
          <a:xfrm>
            <a:off x="379413" y="4921250"/>
            <a:ext cx="8440737"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nSpc>
                <a:spcPct val="150000"/>
              </a:lnSpc>
            </a:pPr>
            <a:r>
              <a:rPr lang="en-US" altLang="en-US" b="0">
                <a:solidFill>
                  <a:srgbClr val="222222"/>
                </a:solidFill>
                <a:latin typeface="Arial" panose="020B0604020202020204" pitchFamily="34" charset="0"/>
              </a:rPr>
              <a:t>Each time a </a:t>
            </a:r>
            <a:r>
              <a:rPr lang="en-US" altLang="en-US">
                <a:solidFill>
                  <a:srgbClr val="C00000"/>
                </a:solidFill>
                <a:latin typeface="Arial" panose="020B0604020202020204" pitchFamily="34" charset="0"/>
              </a:rPr>
              <a:t>carry-out (17th bit) is produced</a:t>
            </a:r>
            <a:r>
              <a:rPr lang="en-US" altLang="en-US" b="0">
                <a:solidFill>
                  <a:srgbClr val="C00000"/>
                </a:solidFill>
                <a:latin typeface="Arial" panose="020B0604020202020204" pitchFamily="34" charset="0"/>
              </a:rPr>
              <a:t>, swing that bit around and add it back into the least significant bit.</a:t>
            </a:r>
            <a:r>
              <a:rPr lang="en-US" altLang="en-US" b="0">
                <a:solidFill>
                  <a:srgbClr val="222222"/>
                </a:solidFill>
                <a:latin typeface="Arial" panose="020B0604020202020204" pitchFamily="34" charset="0"/>
              </a:rPr>
              <a:t> The </a:t>
            </a:r>
            <a:r>
              <a:rPr lang="en-US" altLang="en-US" b="0">
                <a:solidFill>
                  <a:srgbClr val="C00000"/>
                </a:solidFill>
                <a:latin typeface="Arial" panose="020B0604020202020204" pitchFamily="34" charset="0"/>
              </a:rPr>
              <a:t>sum</a:t>
            </a:r>
            <a:r>
              <a:rPr lang="en-US" altLang="en-US" b="0">
                <a:solidFill>
                  <a:srgbClr val="222222"/>
                </a:solidFill>
                <a:latin typeface="Arial" panose="020B0604020202020204" pitchFamily="34" charset="0"/>
              </a:rPr>
              <a:t> is then </a:t>
            </a:r>
            <a:r>
              <a:rPr lang="en-US" altLang="en-US" b="0">
                <a:solidFill>
                  <a:srgbClr val="C00000"/>
                </a:solidFill>
                <a:latin typeface="Arial" panose="020B0604020202020204" pitchFamily="34" charset="0"/>
              </a:rPr>
              <a:t>one's complemented </a:t>
            </a:r>
            <a:r>
              <a:rPr lang="en-US" altLang="en-US" b="0">
                <a:solidFill>
                  <a:srgbClr val="222222"/>
                </a:solidFill>
                <a:latin typeface="Arial" panose="020B0604020202020204" pitchFamily="34" charset="0"/>
              </a:rPr>
              <a:t>to yield the value of the IP checksum field. (Same thing in case of </a:t>
            </a:r>
            <a:r>
              <a:rPr lang="en-US" altLang="en-US">
                <a:solidFill>
                  <a:srgbClr val="222222"/>
                </a:solidFill>
                <a:latin typeface="Arial" panose="020B0604020202020204" pitchFamily="34" charset="0"/>
              </a:rPr>
              <a:t>UDP</a:t>
            </a:r>
            <a:r>
              <a:rPr lang="en-US" altLang="en-US" b="0">
                <a:solidFill>
                  <a:srgbClr val="222222"/>
                </a:solidFill>
                <a:latin typeface="Arial" panose="020B0604020202020204" pitchFamily="34" charset="0"/>
              </a:rPr>
              <a:t> Checksum)</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68685"/>
                                        </p:tgtEl>
                                        <p:attrNameLst>
                                          <p:attrName>style.visibility</p:attrName>
                                        </p:attrNameLst>
                                      </p:cBhvr>
                                      <p:to>
                                        <p:strVal val="visible"/>
                                      </p:to>
                                    </p:set>
                                    <p:animEffect transition="in" filter="wipe(up)">
                                      <p:cBhvr>
                                        <p:cTn id="7" dur="3000"/>
                                        <p:tgtEl>
                                          <p:spTgt spid="6686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668688"/>
                                        </p:tgtEl>
                                        <p:attrNameLst>
                                          <p:attrName>style.visibility</p:attrName>
                                        </p:attrNameLst>
                                      </p:cBhvr>
                                      <p:to>
                                        <p:strVal val="visible"/>
                                      </p:to>
                                    </p:set>
                                    <p:animEffect transition="in" filter="wipe(down)">
                                      <p:cBhvr>
                                        <p:cTn id="12" dur="2000"/>
                                        <p:tgtEl>
                                          <p:spTgt spid="668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頁尾版面配置區 1">
            <a:extLst>
              <a:ext uri="{FF2B5EF4-FFF2-40B4-BE49-F238E27FC236}">
                <a16:creationId xmlns:a16="http://schemas.microsoft.com/office/drawing/2014/main" id="{1326F1C3-C471-4C23-A9BC-9FB3457D0E0C}"/>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59747" name="投影片編號版面配置區 2">
            <a:extLst>
              <a:ext uri="{FF2B5EF4-FFF2-40B4-BE49-F238E27FC236}">
                <a16:creationId xmlns:a16="http://schemas.microsoft.com/office/drawing/2014/main" id="{14998A09-2A30-4DEA-B869-785D091D0354}"/>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A1F1FC90-B192-4B9F-A962-3269E16716FE}" type="slidenum">
              <a:rPr lang="en-US" altLang="zh-TW" b="0" smtClean="0">
                <a:ea typeface="新細明體" panose="02020500000000000000" pitchFamily="18" charset="-120"/>
              </a:rPr>
              <a:pPr/>
              <a:t>72</a:t>
            </a:fld>
            <a:endParaRPr lang="en-US" altLang="zh-TW" b="0">
              <a:ea typeface="新細明體" panose="02020500000000000000" pitchFamily="18" charset="-120"/>
            </a:endParaRPr>
          </a:p>
        </p:txBody>
      </p:sp>
      <p:sp>
        <p:nvSpPr>
          <p:cNvPr id="159748" name="Text Box 2">
            <a:extLst>
              <a:ext uri="{FF2B5EF4-FFF2-40B4-BE49-F238E27FC236}">
                <a16:creationId xmlns:a16="http://schemas.microsoft.com/office/drawing/2014/main" id="{14A030C4-1DFB-43DE-A787-61DBAE23270A}"/>
              </a:ext>
            </a:extLst>
          </p:cNvPr>
          <p:cNvSpPr txBox="1">
            <a:spLocks noChangeArrowheads="1"/>
          </p:cNvSpPr>
          <p:nvPr/>
        </p:nvSpPr>
        <p:spPr bwMode="auto">
          <a:xfrm>
            <a:off x="76200" y="696913"/>
            <a:ext cx="8839200"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400">
                <a:latin typeface="Arial Unicode MS" pitchFamily="34" charset="-128"/>
                <a:ea typeface="新細明體" panose="02020500000000000000" pitchFamily="18" charset="-120"/>
              </a:rPr>
              <a:t>Figure 7.25 shows the checking of checksum calculation at the receiver site (or intermediate router) assuming that no errors occurred in the header. The header is divided into 16-bit sections. All the sections are added and the </a:t>
            </a:r>
            <a:r>
              <a:rPr lang="en-US" altLang="zh-TW" sz="2400">
                <a:solidFill>
                  <a:srgbClr val="FF0000"/>
                </a:solidFill>
                <a:latin typeface="Arial Unicode MS" pitchFamily="34" charset="-128"/>
                <a:ea typeface="新細明體" panose="02020500000000000000" pitchFamily="18" charset="-120"/>
              </a:rPr>
              <a:t>sum is complemented</a:t>
            </a:r>
            <a:r>
              <a:rPr lang="en-US" altLang="zh-TW" sz="2400">
                <a:latin typeface="Arial Unicode MS" pitchFamily="34" charset="-128"/>
                <a:ea typeface="新細明體" panose="02020500000000000000" pitchFamily="18" charset="-120"/>
              </a:rPr>
              <a:t>. Since the result is 16 0s, the packet is accepted.</a:t>
            </a:r>
          </a:p>
        </p:txBody>
      </p:sp>
      <p:grpSp>
        <p:nvGrpSpPr>
          <p:cNvPr id="159749" name="Group 3">
            <a:extLst>
              <a:ext uri="{FF2B5EF4-FFF2-40B4-BE49-F238E27FC236}">
                <a16:creationId xmlns:a16="http://schemas.microsoft.com/office/drawing/2014/main" id="{AA488531-1B8B-4DAB-A8C4-A802F041406A}"/>
              </a:ext>
            </a:extLst>
          </p:cNvPr>
          <p:cNvGrpSpPr>
            <a:grpSpLocks/>
          </p:cNvGrpSpPr>
          <p:nvPr/>
        </p:nvGrpSpPr>
        <p:grpSpPr bwMode="auto">
          <a:xfrm>
            <a:off x="0" y="0"/>
            <a:ext cx="9144000" cy="609600"/>
            <a:chOff x="0" y="2448"/>
            <a:chExt cx="5760" cy="384"/>
          </a:xfrm>
        </p:grpSpPr>
        <p:sp>
          <p:nvSpPr>
            <p:cNvPr id="159750" name="Rectangle 4">
              <a:extLst>
                <a:ext uri="{FF2B5EF4-FFF2-40B4-BE49-F238E27FC236}">
                  <a16:creationId xmlns:a16="http://schemas.microsoft.com/office/drawing/2014/main" id="{7A93DE34-5908-4F4F-9753-2DAE29E5F90F}"/>
                </a:ext>
              </a:extLst>
            </p:cNvPr>
            <p:cNvSpPr>
              <a:spLocks noChangeArrowheads="1"/>
            </p:cNvSpPr>
            <p:nvPr/>
          </p:nvSpPr>
          <p:spPr bwMode="auto">
            <a:xfrm>
              <a:off x="0" y="2448"/>
              <a:ext cx="5760" cy="384"/>
            </a:xfrm>
            <a:prstGeom prst="rect">
              <a:avLst/>
            </a:prstGeom>
            <a:solidFill>
              <a:srgbClr val="2CB843"/>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en-US">
                <a:ea typeface="新細明體" panose="02020500000000000000" pitchFamily="18" charset="-120"/>
              </a:endParaRPr>
            </a:p>
          </p:txBody>
        </p:sp>
        <p:sp>
          <p:nvSpPr>
            <p:cNvPr id="786437" name="Text Box 5">
              <a:extLst>
                <a:ext uri="{FF2B5EF4-FFF2-40B4-BE49-F238E27FC236}">
                  <a16:creationId xmlns:a16="http://schemas.microsoft.com/office/drawing/2014/main" id="{71945E7E-61B2-48D3-A9C8-28EAF4A4878C}"/>
                </a:ext>
              </a:extLst>
            </p:cNvPr>
            <p:cNvSpPr txBox="1">
              <a:spLocks noChangeArrowheads="1"/>
            </p:cNvSpPr>
            <p:nvPr/>
          </p:nvSpPr>
          <p:spPr bwMode="auto">
            <a:xfrm>
              <a:off x="0" y="2448"/>
              <a:ext cx="1595" cy="365"/>
            </a:xfrm>
            <a:prstGeom prst="rect">
              <a:avLst/>
            </a:prstGeom>
            <a:solidFill>
              <a:srgbClr val="2CB84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r>
                <a:rPr lang="en-US" altLang="zh-TW" sz="3200">
                  <a:solidFill>
                    <a:schemeClr val="bg1"/>
                  </a:solidFill>
                  <a:effectLst>
                    <a:outerShdw blurRad="38100" dist="38100" dir="2700000" algn="tl">
                      <a:srgbClr val="000000"/>
                    </a:outerShdw>
                  </a:effectLst>
                  <a:latin typeface="Times New Roman" panose="02020603050405020304" pitchFamily="18" charset="0"/>
                  <a:ea typeface="新細明體" charset="-120"/>
                </a:rPr>
                <a:t>Example</a:t>
              </a:r>
              <a:r>
                <a:rPr lang="en-US" altLang="zh-TW" sz="3200">
                  <a:solidFill>
                    <a:schemeClr val="bg1"/>
                  </a:solidFill>
                  <a:latin typeface="Times New Roman" panose="02020603050405020304" pitchFamily="18" charset="0"/>
                  <a:ea typeface="新細明體" charset="-120"/>
                </a:rPr>
                <a:t> 7.18</a:t>
              </a:r>
              <a:endParaRPr lang="en-US" altLang="zh-TW" sz="3200" i="1">
                <a:solidFill>
                  <a:schemeClr val="bg1"/>
                </a:solidFill>
                <a:latin typeface="Times New Roman" panose="02020603050405020304" pitchFamily="18" charset="0"/>
                <a:ea typeface="新細明體" charset="-120"/>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頁尾版面配置區 1">
            <a:extLst>
              <a:ext uri="{FF2B5EF4-FFF2-40B4-BE49-F238E27FC236}">
                <a16:creationId xmlns:a16="http://schemas.microsoft.com/office/drawing/2014/main" id="{CCCAFB21-8042-4E50-8CC5-13219282D0A9}"/>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61795" name="投影片編號版面配置區 2">
            <a:extLst>
              <a:ext uri="{FF2B5EF4-FFF2-40B4-BE49-F238E27FC236}">
                <a16:creationId xmlns:a16="http://schemas.microsoft.com/office/drawing/2014/main" id="{2E22FFCE-3CD7-4499-BA68-97464E1D1BAB}"/>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3EC54C0-46D2-43AB-B479-207E597430BD}" type="slidenum">
              <a:rPr lang="en-US" altLang="zh-TW" b="0" smtClean="0">
                <a:ea typeface="新細明體" panose="02020500000000000000" pitchFamily="18" charset="-120"/>
              </a:rPr>
              <a:pPr/>
              <a:t>73</a:t>
            </a:fld>
            <a:endParaRPr lang="en-US" altLang="zh-TW" b="0">
              <a:ea typeface="新細明體" panose="02020500000000000000" pitchFamily="18" charset="-120"/>
            </a:endParaRPr>
          </a:p>
        </p:txBody>
      </p:sp>
      <p:sp>
        <p:nvSpPr>
          <p:cNvPr id="161796" name="Text Box 2">
            <a:extLst>
              <a:ext uri="{FF2B5EF4-FFF2-40B4-BE49-F238E27FC236}">
                <a16:creationId xmlns:a16="http://schemas.microsoft.com/office/drawing/2014/main" id="{526E569D-7A9B-498C-B613-B013CBE43E4A}"/>
              </a:ext>
            </a:extLst>
          </p:cNvPr>
          <p:cNvSpPr txBox="1">
            <a:spLocks noChangeArrowheads="1"/>
          </p:cNvSpPr>
          <p:nvPr/>
        </p:nvSpPr>
        <p:spPr bwMode="auto">
          <a:xfrm>
            <a:off x="990600" y="90488"/>
            <a:ext cx="7239000" cy="366712"/>
          </a:xfrm>
          <a:prstGeom prst="rect">
            <a:avLst/>
          </a:prstGeom>
          <a:noFill/>
          <a:ln>
            <a:noFill/>
          </a:ln>
          <a:effectLst/>
          <a:extLst>
            <a:ext uri="{909E8E84-426E-40DD-AFC4-6F175D3DCCD1}">
              <a14:hiddenFill xmlns:a14="http://schemas.microsoft.com/office/drawing/2010/main">
                <a:solidFill>
                  <a:srgbClr val="00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a:solidFill>
                  <a:srgbClr val="0000FF"/>
                </a:solidFill>
                <a:latin typeface="Times New Roman" panose="02020603050405020304" pitchFamily="18" charset="0"/>
              </a:rPr>
              <a:t>Figure 7.25</a:t>
            </a:r>
            <a:r>
              <a:rPr lang="en-US" altLang="en-US">
                <a:solidFill>
                  <a:schemeClr val="accent2"/>
                </a:solidFill>
                <a:latin typeface="Times New Roman" panose="02020603050405020304" pitchFamily="18" charset="0"/>
              </a:rPr>
              <a:t>    </a:t>
            </a:r>
            <a:r>
              <a:rPr lang="en-US" altLang="en-US" i="1">
                <a:latin typeface="Times New Roman" panose="02020603050405020304" pitchFamily="18" charset="0"/>
              </a:rPr>
              <a:t>Example of checksum calculation at the receiver</a:t>
            </a:r>
          </a:p>
        </p:txBody>
      </p:sp>
      <p:sp>
        <p:nvSpPr>
          <p:cNvPr id="161797" name="Rectangle 3">
            <a:extLst>
              <a:ext uri="{FF2B5EF4-FFF2-40B4-BE49-F238E27FC236}">
                <a16:creationId xmlns:a16="http://schemas.microsoft.com/office/drawing/2014/main" id="{7E49BE37-3345-4B12-BCD9-899128283B4F}"/>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1798" name="Rectangle 4">
            <a:extLst>
              <a:ext uri="{FF2B5EF4-FFF2-40B4-BE49-F238E27FC236}">
                <a16:creationId xmlns:a16="http://schemas.microsoft.com/office/drawing/2014/main" id="{6467F79E-3038-4B4F-933C-72B60E38F168}"/>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1799" name="Rectangle 5">
            <a:extLst>
              <a:ext uri="{FF2B5EF4-FFF2-40B4-BE49-F238E27FC236}">
                <a16:creationId xmlns:a16="http://schemas.microsoft.com/office/drawing/2014/main" id="{C006FC19-E5EC-4674-A9E2-D3C89E0A365C}"/>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1800" name="Rectangle 6">
            <a:extLst>
              <a:ext uri="{FF2B5EF4-FFF2-40B4-BE49-F238E27FC236}">
                <a16:creationId xmlns:a16="http://schemas.microsoft.com/office/drawing/2014/main" id="{C572DE8A-0780-4F01-A928-1E4595811BD5}"/>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1801" name="Rectangle 7">
            <a:extLst>
              <a:ext uri="{FF2B5EF4-FFF2-40B4-BE49-F238E27FC236}">
                <a16:creationId xmlns:a16="http://schemas.microsoft.com/office/drawing/2014/main" id="{4476DBB8-5A1F-4072-8178-23222FB69CB6}"/>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1802" name="Rectangle 8">
            <a:extLst>
              <a:ext uri="{FF2B5EF4-FFF2-40B4-BE49-F238E27FC236}">
                <a16:creationId xmlns:a16="http://schemas.microsoft.com/office/drawing/2014/main" id="{9821C278-A4D9-4BE3-A1A2-1C563A3DEBF0}"/>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1803" name="Rectangle 9">
            <a:extLst>
              <a:ext uri="{FF2B5EF4-FFF2-40B4-BE49-F238E27FC236}">
                <a16:creationId xmlns:a16="http://schemas.microsoft.com/office/drawing/2014/main" id="{8809C362-B1DA-40C9-BA01-549CB05C0EFB}"/>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pic>
        <p:nvPicPr>
          <p:cNvPr id="670730" name="Picture 10">
            <a:extLst>
              <a:ext uri="{FF2B5EF4-FFF2-40B4-BE49-F238E27FC236}">
                <a16:creationId xmlns:a16="http://schemas.microsoft.com/office/drawing/2014/main" id="{76B3A9E8-166A-47C4-8F7E-A1476D541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219200"/>
            <a:ext cx="4049713"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0731" name="Picture 11">
            <a:extLst>
              <a:ext uri="{FF2B5EF4-FFF2-40B4-BE49-F238E27FC236}">
                <a16:creationId xmlns:a16="http://schemas.microsoft.com/office/drawing/2014/main" id="{8F3CE51C-91E0-4E0C-A5EC-30223B63ED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767013"/>
            <a:ext cx="3482975" cy="256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0733" name="Freeform 13">
            <a:extLst>
              <a:ext uri="{FF2B5EF4-FFF2-40B4-BE49-F238E27FC236}">
                <a16:creationId xmlns:a16="http://schemas.microsoft.com/office/drawing/2014/main" id="{86EAD0D0-C036-41B5-AB05-D12B4D7FA524}"/>
              </a:ext>
            </a:extLst>
          </p:cNvPr>
          <p:cNvSpPr>
            <a:spLocks/>
          </p:cNvSpPr>
          <p:nvPr/>
        </p:nvSpPr>
        <p:spPr bwMode="auto">
          <a:xfrm>
            <a:off x="4038600" y="1828800"/>
            <a:ext cx="4876800" cy="2057400"/>
          </a:xfrm>
          <a:custGeom>
            <a:avLst/>
            <a:gdLst>
              <a:gd name="T0" fmla="*/ 2147483646 w 3072"/>
              <a:gd name="T1" fmla="*/ 0 h 1248"/>
              <a:gd name="T2" fmla="*/ 2147483646 w 3072"/>
              <a:gd name="T3" fmla="*/ 0 h 1248"/>
              <a:gd name="T4" fmla="*/ 2147483646 w 3072"/>
              <a:gd name="T5" fmla="*/ 2147483646 h 1248"/>
              <a:gd name="T6" fmla="*/ 0 w 3072"/>
              <a:gd name="T7" fmla="*/ 2147483646 h 12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72" h="1248">
                <a:moveTo>
                  <a:pt x="2880" y="0"/>
                </a:moveTo>
                <a:lnTo>
                  <a:pt x="3072" y="0"/>
                </a:lnTo>
                <a:lnTo>
                  <a:pt x="3072" y="1248"/>
                </a:lnTo>
                <a:lnTo>
                  <a:pt x="0" y="1248"/>
                </a:lnTo>
              </a:path>
            </a:pathLst>
          </a:custGeom>
          <a:noFill/>
          <a:ln w="38100" cmpd="sng">
            <a:solidFill>
              <a:schemeClr val="hlink"/>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1807" name="Rectangle 1">
            <a:extLst>
              <a:ext uri="{FF2B5EF4-FFF2-40B4-BE49-F238E27FC236}">
                <a16:creationId xmlns:a16="http://schemas.microsoft.com/office/drawing/2014/main" id="{E06992C4-D54A-4A13-A38C-60EBBD495D9D}"/>
              </a:ext>
            </a:extLst>
          </p:cNvPr>
          <p:cNvSpPr>
            <a:spLocks noChangeArrowheads="1"/>
          </p:cNvSpPr>
          <p:nvPr/>
        </p:nvSpPr>
        <p:spPr bwMode="auto">
          <a:xfrm>
            <a:off x="1524000" y="5441950"/>
            <a:ext cx="670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eaLnBrk="1" hangingPunct="1"/>
            <a:r>
              <a:rPr lang="en-US" altLang="zh-TW">
                <a:ea typeface="新細明體" panose="02020500000000000000" pitchFamily="18" charset="-120"/>
              </a:rPr>
              <a:t>After calculation , if result is 0 then IP header is intact</a:t>
            </a:r>
            <a:endParaRPr lang="zh-TW" altLang="zh-TW">
              <a:ea typeface="新細明體" panose="02020500000000000000" pitchFamily="18" charset="-12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70730"/>
                                        </p:tgtEl>
                                        <p:attrNameLst>
                                          <p:attrName>style.visibility</p:attrName>
                                        </p:attrNameLst>
                                      </p:cBhvr>
                                      <p:to>
                                        <p:strVal val="visible"/>
                                      </p:to>
                                    </p:set>
                                    <p:animEffect transition="in" filter="wipe(up)">
                                      <p:cBhvr>
                                        <p:cTn id="7" dur="2000"/>
                                        <p:tgtEl>
                                          <p:spTgt spid="6707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70731"/>
                                        </p:tgtEl>
                                        <p:attrNameLst>
                                          <p:attrName>style.visibility</p:attrName>
                                        </p:attrNameLst>
                                      </p:cBhvr>
                                      <p:to>
                                        <p:strVal val="visible"/>
                                      </p:to>
                                    </p:set>
                                    <p:animEffect transition="in" filter="wipe(up)">
                                      <p:cBhvr>
                                        <p:cTn id="12" dur="2000"/>
                                        <p:tgtEl>
                                          <p:spTgt spid="670731"/>
                                        </p:tgtEl>
                                      </p:cBhvr>
                                    </p:animEffect>
                                  </p:childTnLst>
                                </p:cTn>
                              </p:par>
                              <p:par>
                                <p:cTn id="13" presetID="22" presetClass="entr" presetSubtype="1" fill="hold" nodeType="withEffect">
                                  <p:stCondLst>
                                    <p:cond delay="0"/>
                                  </p:stCondLst>
                                  <p:childTnLst>
                                    <p:set>
                                      <p:cBhvr>
                                        <p:cTn id="14" dur="1" fill="hold">
                                          <p:stCondLst>
                                            <p:cond delay="0"/>
                                          </p:stCondLst>
                                        </p:cTn>
                                        <p:tgtEl>
                                          <p:spTgt spid="670733"/>
                                        </p:tgtEl>
                                        <p:attrNameLst>
                                          <p:attrName>style.visibility</p:attrName>
                                        </p:attrNameLst>
                                      </p:cBhvr>
                                      <p:to>
                                        <p:strVal val="visible"/>
                                      </p:to>
                                    </p:set>
                                    <p:animEffect transition="in" filter="wipe(up)">
                                      <p:cBhvr>
                                        <p:cTn id="15" dur="2000"/>
                                        <p:tgtEl>
                                          <p:spTgt spid="670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42" name="頁尾版面配置區 1">
            <a:extLst>
              <a:ext uri="{FF2B5EF4-FFF2-40B4-BE49-F238E27FC236}">
                <a16:creationId xmlns:a16="http://schemas.microsoft.com/office/drawing/2014/main" id="{96E985CB-55D7-4256-9700-5BC6127761BB}"/>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63843" name="投影片編號版面配置區 2">
            <a:extLst>
              <a:ext uri="{FF2B5EF4-FFF2-40B4-BE49-F238E27FC236}">
                <a16:creationId xmlns:a16="http://schemas.microsoft.com/office/drawing/2014/main" id="{D5EB9031-7B6B-43A6-BB2E-B9D00AEC425B}"/>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285C7D01-9929-47EF-A85B-827605A87F4B}" type="slidenum">
              <a:rPr lang="en-US" altLang="zh-TW" b="0" smtClean="0">
                <a:ea typeface="新細明體" panose="02020500000000000000" pitchFamily="18" charset="-120"/>
              </a:rPr>
              <a:pPr/>
              <a:t>74</a:t>
            </a:fld>
            <a:endParaRPr lang="en-US" altLang="zh-TW" b="0">
              <a:ea typeface="新細明體" panose="02020500000000000000" pitchFamily="18" charset="-120"/>
            </a:endParaRPr>
          </a:p>
        </p:txBody>
      </p:sp>
      <p:sp>
        <p:nvSpPr>
          <p:cNvPr id="163844" name="Rectangle 2">
            <a:extLst>
              <a:ext uri="{FF2B5EF4-FFF2-40B4-BE49-F238E27FC236}">
                <a16:creationId xmlns:a16="http://schemas.microsoft.com/office/drawing/2014/main" id="{05ABEC61-CC91-4847-BF3E-9EED519B1967}"/>
              </a:ext>
            </a:extLst>
          </p:cNvPr>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845" name="Rectangle 3">
            <a:extLst>
              <a:ext uri="{FF2B5EF4-FFF2-40B4-BE49-F238E27FC236}">
                <a16:creationId xmlns:a16="http://schemas.microsoft.com/office/drawing/2014/main" id="{104D2C86-6F24-49F6-BA87-7A4B527E8183}"/>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846" name="Rectangle 4">
            <a:extLst>
              <a:ext uri="{FF2B5EF4-FFF2-40B4-BE49-F238E27FC236}">
                <a16:creationId xmlns:a16="http://schemas.microsoft.com/office/drawing/2014/main" id="{4A297989-1586-4F2C-825C-9897EC8EE0C5}"/>
              </a:ext>
            </a:extLst>
          </p:cNvPr>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847" name="Rectangle 5">
            <a:extLst>
              <a:ext uri="{FF2B5EF4-FFF2-40B4-BE49-F238E27FC236}">
                <a16:creationId xmlns:a16="http://schemas.microsoft.com/office/drawing/2014/main" id="{AA9BDFC3-9474-455C-86CE-09CEB10B6299}"/>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848" name="Rectangle 6">
            <a:extLst>
              <a:ext uri="{FF2B5EF4-FFF2-40B4-BE49-F238E27FC236}">
                <a16:creationId xmlns:a16="http://schemas.microsoft.com/office/drawing/2014/main" id="{E1081519-DDD0-42DE-B74C-33B2B41D3D7C}"/>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849" name="Rectangle 7">
            <a:extLst>
              <a:ext uri="{FF2B5EF4-FFF2-40B4-BE49-F238E27FC236}">
                <a16:creationId xmlns:a16="http://schemas.microsoft.com/office/drawing/2014/main" id="{140705B7-D117-467B-8D4E-A6D99694B603}"/>
              </a:ext>
            </a:extLst>
          </p:cNvPr>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163850" name="Rectangle 8">
            <a:extLst>
              <a:ext uri="{FF2B5EF4-FFF2-40B4-BE49-F238E27FC236}">
                <a16:creationId xmlns:a16="http://schemas.microsoft.com/office/drawing/2014/main" id="{4F554768-0C27-42CC-BCCE-C93840ADC3D3}"/>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eaLnBrk="1" hangingPunct="1"/>
            <a:endParaRPr kumimoji="1" lang="zh-TW" altLang="zh-TW" sz="2400" b="0">
              <a:ea typeface="新細明體" panose="02020500000000000000" pitchFamily="18" charset="-120"/>
            </a:endParaRPr>
          </a:p>
        </p:txBody>
      </p:sp>
      <p:sp>
        <p:nvSpPr>
          <p:cNvPr id="792585" name="Line 9">
            <a:extLst>
              <a:ext uri="{FF2B5EF4-FFF2-40B4-BE49-F238E27FC236}">
                <a16:creationId xmlns:a16="http://schemas.microsoft.com/office/drawing/2014/main" id="{C7C75280-2C89-4FA4-850A-3CAAC4B8BA4F}"/>
              </a:ext>
            </a:extLst>
          </p:cNvPr>
          <p:cNvSpPr>
            <a:spLocks noChangeShapeType="1"/>
          </p:cNvSpPr>
          <p:nvPr/>
        </p:nvSpPr>
        <p:spPr bwMode="auto">
          <a:xfrm>
            <a:off x="609600" y="2624138"/>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2586" name="Line 10">
            <a:extLst>
              <a:ext uri="{FF2B5EF4-FFF2-40B4-BE49-F238E27FC236}">
                <a16:creationId xmlns:a16="http://schemas.microsoft.com/office/drawing/2014/main" id="{8FF156DB-04DF-4772-8A65-94B1B7BC9891}"/>
              </a:ext>
            </a:extLst>
          </p:cNvPr>
          <p:cNvSpPr>
            <a:spLocks noChangeShapeType="1"/>
          </p:cNvSpPr>
          <p:nvPr/>
        </p:nvSpPr>
        <p:spPr bwMode="auto">
          <a:xfrm>
            <a:off x="609600" y="3886200"/>
            <a:ext cx="8153400" cy="0"/>
          </a:xfrm>
          <a:prstGeom prst="line">
            <a:avLst/>
          </a:prstGeom>
          <a:noFill/>
          <a:ln w="762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92587" name="Rectangle 11">
            <a:extLst>
              <a:ext uri="{FF2B5EF4-FFF2-40B4-BE49-F238E27FC236}">
                <a16:creationId xmlns:a16="http://schemas.microsoft.com/office/drawing/2014/main" id="{EA035388-31C1-4943-986D-DE42D585DBFF}"/>
              </a:ext>
            </a:extLst>
          </p:cNvPr>
          <p:cNvSpPr>
            <a:spLocks noChangeArrowheads="1"/>
          </p:cNvSpPr>
          <p:nvPr/>
        </p:nvSpPr>
        <p:spPr bwMode="auto">
          <a:xfrm>
            <a:off x="647700" y="2716213"/>
            <a:ext cx="8077200" cy="1066800"/>
          </a:xfrm>
          <a:prstGeom prst="rect">
            <a:avLst/>
          </a:prstGeom>
          <a:solidFill>
            <a:srgbClr val="3333CC"/>
          </a:solidFill>
          <a:ln>
            <a:noFill/>
          </a:ln>
          <a:effectLst/>
          <a:extLst>
            <a:ext uri="{91240B29-F687-4F45-9708-019B960494DF}">
              <a14:hiddenLine xmlns:a14="http://schemas.microsoft.com/office/drawing/2010/main" w="76200" algn="ctr">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r>
              <a:rPr lang="en-US" altLang="zh-TW" sz="3200" i="1">
                <a:solidFill>
                  <a:schemeClr val="bg1"/>
                </a:solidFill>
                <a:latin typeface="Arial" panose="020B0604020202020204" pitchFamily="34" charset="0"/>
                <a:ea typeface="新細明體" panose="02020500000000000000" pitchFamily="18" charset="-120"/>
              </a:rPr>
              <a:t>Appendix D gives an algorithm for checksum calculation.</a:t>
            </a:r>
          </a:p>
        </p:txBody>
      </p:sp>
      <p:grpSp>
        <p:nvGrpSpPr>
          <p:cNvPr id="792588" name="Group 12">
            <a:extLst>
              <a:ext uri="{FF2B5EF4-FFF2-40B4-BE49-F238E27FC236}">
                <a16:creationId xmlns:a16="http://schemas.microsoft.com/office/drawing/2014/main" id="{7EC2D07B-717F-4BED-ADE9-749B9F066476}"/>
              </a:ext>
            </a:extLst>
          </p:cNvPr>
          <p:cNvGrpSpPr>
            <a:grpSpLocks/>
          </p:cNvGrpSpPr>
          <p:nvPr/>
        </p:nvGrpSpPr>
        <p:grpSpPr bwMode="auto">
          <a:xfrm>
            <a:off x="609600" y="1981200"/>
            <a:ext cx="1143000" cy="566738"/>
            <a:chOff x="1200" y="1248"/>
            <a:chExt cx="720" cy="357"/>
          </a:xfrm>
        </p:grpSpPr>
        <p:pic>
          <p:nvPicPr>
            <p:cNvPr id="163855" name="Picture 13">
              <a:extLst>
                <a:ext uri="{FF2B5EF4-FFF2-40B4-BE49-F238E27FC236}">
                  <a16:creationId xmlns:a16="http://schemas.microsoft.com/office/drawing/2014/main" id="{0E30E91D-7E53-4D78-AFF7-EF87269E4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56" name="Text Box 14">
              <a:extLst>
                <a:ext uri="{FF2B5EF4-FFF2-40B4-BE49-F238E27FC236}">
                  <a16:creationId xmlns:a16="http://schemas.microsoft.com/office/drawing/2014/main" id="{F066833D-1DD1-4FA9-8653-F88FFEAE6306}"/>
                </a:ext>
              </a:extLst>
            </p:cNvPr>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2800" i="1">
                  <a:solidFill>
                    <a:schemeClr val="hlink"/>
                  </a:solidFill>
                  <a:latin typeface="Times New Roman" panose="02020603050405020304" pitchFamily="18" charset="0"/>
                  <a:ea typeface="新細明體" panose="02020500000000000000" pitchFamily="18" charset="-120"/>
                </a:rPr>
                <a:t>Note</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92588"/>
                                        </p:tgtEl>
                                        <p:attrNameLst>
                                          <p:attrName>style.visibility</p:attrName>
                                        </p:attrNameLst>
                                      </p:cBhvr>
                                      <p:to>
                                        <p:strVal val="visible"/>
                                      </p:to>
                                    </p:set>
                                  </p:childTnLst>
                                </p:cTn>
                              </p:par>
                            </p:childTnLst>
                          </p:cTn>
                        </p:par>
                        <p:par>
                          <p:cTn id="7" fill="hold" nodeType="afterGroup">
                            <p:stCondLst>
                              <p:cond delay="0"/>
                            </p:stCondLst>
                            <p:childTnLst>
                              <p:par>
                                <p:cTn id="8" presetID="35" presetClass="emph" presetSubtype="0" repeatCount="2000" fill="hold" nodeType="afterEffect">
                                  <p:stCondLst>
                                    <p:cond delay="0"/>
                                  </p:stCondLst>
                                  <p:childTnLst>
                                    <p:anim calcmode="discrete" valueType="str">
                                      <p:cBhvr>
                                        <p:cTn id="9" dur="500" fill="hold"/>
                                        <p:tgtEl>
                                          <p:spTgt spid="792588"/>
                                        </p:tgtEl>
                                        <p:attrNameLst>
                                          <p:attrName>style.visibility</p:attrName>
                                        </p:attrNameLst>
                                      </p:cBhvr>
                                      <p:tavLst>
                                        <p:tav tm="0">
                                          <p:val>
                                            <p:strVal val="hidden"/>
                                          </p:val>
                                        </p:tav>
                                        <p:tav tm="50000">
                                          <p:val>
                                            <p:strVal val="visible"/>
                                          </p:val>
                                        </p:tav>
                                      </p:tavLst>
                                    </p:anim>
                                  </p:childTnLst>
                                </p:cTn>
                              </p:par>
                            </p:childTnLst>
                          </p:cTn>
                        </p:par>
                        <p:par>
                          <p:cTn id="10" fill="hold" nodeType="afterGroup">
                            <p:stCondLst>
                              <p:cond delay="1000"/>
                            </p:stCondLst>
                            <p:childTnLst>
                              <p:par>
                                <p:cTn id="11" presetID="5" presetClass="entr" presetSubtype="10" fill="hold" nodeType="afterEffect">
                                  <p:stCondLst>
                                    <p:cond delay="0"/>
                                  </p:stCondLst>
                                  <p:childTnLst>
                                    <p:set>
                                      <p:cBhvr>
                                        <p:cTn id="12" dur="1" fill="hold">
                                          <p:stCondLst>
                                            <p:cond delay="0"/>
                                          </p:stCondLst>
                                        </p:cTn>
                                        <p:tgtEl>
                                          <p:spTgt spid="792585"/>
                                        </p:tgtEl>
                                        <p:attrNameLst>
                                          <p:attrName>style.visibility</p:attrName>
                                        </p:attrNameLst>
                                      </p:cBhvr>
                                      <p:to>
                                        <p:strVal val="visible"/>
                                      </p:to>
                                    </p:set>
                                    <p:animEffect transition="in" filter="checkerboard(across)">
                                      <p:cBhvr>
                                        <p:cTn id="13" dur="500"/>
                                        <p:tgtEl>
                                          <p:spTgt spid="792585"/>
                                        </p:tgtEl>
                                      </p:cBhvr>
                                    </p:animEffect>
                                  </p:childTnLst>
                                </p:cTn>
                              </p:par>
                            </p:childTnLst>
                          </p:cTn>
                        </p:par>
                        <p:par>
                          <p:cTn id="14" fill="hold" nodeType="afterGroup">
                            <p:stCondLst>
                              <p:cond delay="1500"/>
                            </p:stCondLst>
                            <p:childTnLst>
                              <p:par>
                                <p:cTn id="15" presetID="5" presetClass="entr" presetSubtype="10" fill="hold" nodeType="afterEffect">
                                  <p:stCondLst>
                                    <p:cond delay="0"/>
                                  </p:stCondLst>
                                  <p:childTnLst>
                                    <p:set>
                                      <p:cBhvr>
                                        <p:cTn id="16" dur="1" fill="hold">
                                          <p:stCondLst>
                                            <p:cond delay="0"/>
                                          </p:stCondLst>
                                        </p:cTn>
                                        <p:tgtEl>
                                          <p:spTgt spid="792586"/>
                                        </p:tgtEl>
                                        <p:attrNameLst>
                                          <p:attrName>style.visibility</p:attrName>
                                        </p:attrNameLst>
                                      </p:cBhvr>
                                      <p:to>
                                        <p:strVal val="visible"/>
                                      </p:to>
                                    </p:set>
                                    <p:animEffect transition="in" filter="checkerboard(across)">
                                      <p:cBhvr>
                                        <p:cTn id="17" dur="500"/>
                                        <p:tgtEl>
                                          <p:spTgt spid="792586"/>
                                        </p:tgtEl>
                                      </p:cBhvr>
                                    </p:animEffect>
                                  </p:childTnLst>
                                </p:cTn>
                              </p:par>
                            </p:childTnLst>
                          </p:cTn>
                        </p:par>
                        <p:par>
                          <p:cTn id="18" fill="hold" nodeType="afterGroup">
                            <p:stCondLst>
                              <p:cond delay="2000"/>
                            </p:stCondLst>
                            <p:childTnLst>
                              <p:par>
                                <p:cTn id="19" presetID="5" presetClass="entr" presetSubtype="10" fill="hold" grpId="0" nodeType="afterEffect">
                                  <p:stCondLst>
                                    <p:cond delay="0"/>
                                  </p:stCondLst>
                                  <p:childTnLst>
                                    <p:set>
                                      <p:cBhvr>
                                        <p:cTn id="20" dur="1" fill="hold">
                                          <p:stCondLst>
                                            <p:cond delay="0"/>
                                          </p:stCondLst>
                                        </p:cTn>
                                        <p:tgtEl>
                                          <p:spTgt spid="792587"/>
                                        </p:tgtEl>
                                        <p:attrNameLst>
                                          <p:attrName>style.visibility</p:attrName>
                                        </p:attrNameLst>
                                      </p:cBhvr>
                                      <p:to>
                                        <p:strVal val="visible"/>
                                      </p:to>
                                    </p:set>
                                    <p:animEffect transition="in" filter="checkerboard(across)">
                                      <p:cBhvr>
                                        <p:cTn id="21" dur="500"/>
                                        <p:tgtEl>
                                          <p:spTgt spid="792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258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Footer Placeholder 1">
            <a:extLst>
              <a:ext uri="{FF2B5EF4-FFF2-40B4-BE49-F238E27FC236}">
                <a16:creationId xmlns:a16="http://schemas.microsoft.com/office/drawing/2014/main" id="{464B6F1A-F435-4E21-869F-D442E144E353}"/>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65891" name="Slide Number Placeholder 2">
            <a:extLst>
              <a:ext uri="{FF2B5EF4-FFF2-40B4-BE49-F238E27FC236}">
                <a16:creationId xmlns:a16="http://schemas.microsoft.com/office/drawing/2014/main" id="{AAE5C514-4371-4B7C-B0F2-916738A35638}"/>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C6D7223F-7D0F-45D4-A78D-FBD1C091D8B0}" type="slidenum">
              <a:rPr lang="en-US" altLang="zh-TW" b="0" smtClean="0">
                <a:ea typeface="新細明體" panose="02020500000000000000" pitchFamily="18" charset="-120"/>
              </a:rPr>
              <a:pPr/>
              <a:t>75</a:t>
            </a:fld>
            <a:endParaRPr lang="en-US" altLang="zh-TW" b="0">
              <a:ea typeface="新細明體" panose="02020500000000000000" pitchFamily="18" charset="-120"/>
            </a:endParaRPr>
          </a:p>
        </p:txBody>
      </p:sp>
      <p:sp>
        <p:nvSpPr>
          <p:cNvPr id="165892" name="Rectangle 3">
            <a:extLst>
              <a:ext uri="{FF2B5EF4-FFF2-40B4-BE49-F238E27FC236}">
                <a16:creationId xmlns:a16="http://schemas.microsoft.com/office/drawing/2014/main" id="{6E001818-200C-4DA6-9E24-78039B3F333A}"/>
              </a:ext>
            </a:extLst>
          </p:cNvPr>
          <p:cNvSpPr>
            <a:spLocks noChangeArrowheads="1"/>
          </p:cNvSpPr>
          <p:nvPr/>
        </p:nvSpPr>
        <p:spPr bwMode="auto">
          <a:xfrm>
            <a:off x="3124200" y="2362200"/>
            <a:ext cx="2955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en-US" sz="2800">
                <a:solidFill>
                  <a:srgbClr val="C00000"/>
                </a:solidFill>
                <a:latin typeface="Sitka Heading" panose="02000505000000020004" pitchFamily="2" charset="0"/>
              </a:rPr>
              <a:t>END of CHAPTER</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64E38B-E5FD-42A8-A346-539F62D039D5}"/>
              </a:ext>
            </a:extLst>
          </p:cNvPr>
          <p:cNvSpPr>
            <a:spLocks noGrp="1"/>
          </p:cNvSpPr>
          <p:nvPr>
            <p:ph type="ftr" sz="quarter" idx="10"/>
          </p:nvPr>
        </p:nvSpPr>
        <p:spPr/>
        <p:txBody>
          <a:bodyPr/>
          <a:lstStyle/>
          <a:p>
            <a:pPr>
              <a:defRPr/>
            </a:pPr>
            <a:r>
              <a:rPr lang="en-US" altLang="zh-TW"/>
              <a:t>TCP/IP Protocol Suite</a:t>
            </a:r>
          </a:p>
        </p:txBody>
      </p:sp>
      <p:sp>
        <p:nvSpPr>
          <p:cNvPr id="3" name="Slide Number Placeholder 2">
            <a:extLst>
              <a:ext uri="{FF2B5EF4-FFF2-40B4-BE49-F238E27FC236}">
                <a16:creationId xmlns:a16="http://schemas.microsoft.com/office/drawing/2014/main" id="{AEAB5DD0-31AC-44FA-BC4E-314B752F2DAD}"/>
              </a:ext>
            </a:extLst>
          </p:cNvPr>
          <p:cNvSpPr>
            <a:spLocks noGrp="1"/>
          </p:cNvSpPr>
          <p:nvPr>
            <p:ph type="sldNum" sz="quarter" idx="11"/>
          </p:nvPr>
        </p:nvSpPr>
        <p:spPr/>
        <p:txBody>
          <a:bodyPr/>
          <a:lstStyle/>
          <a:p>
            <a:pPr>
              <a:defRPr/>
            </a:pPr>
            <a:fld id="{A9AF649A-603E-4550-B5DC-06722275FE35}" type="slidenum">
              <a:rPr lang="en-US" altLang="zh-TW" smtClean="0"/>
              <a:pPr>
                <a:defRPr/>
              </a:pPr>
              <a:t>76</a:t>
            </a:fld>
            <a:endParaRPr lang="en-US" altLang="zh-TW"/>
          </a:p>
        </p:txBody>
      </p:sp>
      <p:pic>
        <p:nvPicPr>
          <p:cNvPr id="4" name="Picture 10">
            <a:extLst>
              <a:ext uri="{FF2B5EF4-FFF2-40B4-BE49-F238E27FC236}">
                <a16:creationId xmlns:a16="http://schemas.microsoft.com/office/drawing/2014/main" id="{8053943A-D245-40D1-ADC9-1022AB55C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0463" y="766763"/>
            <a:ext cx="4360862"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1">
            <a:extLst>
              <a:ext uri="{FF2B5EF4-FFF2-40B4-BE49-F238E27FC236}">
                <a16:creationId xmlns:a16="http://schemas.microsoft.com/office/drawing/2014/main" id="{E3495560-E8E7-458D-B97F-EC0954EEF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2286000"/>
            <a:ext cx="7632700" cy="343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8869980"/>
      </p:ext>
    </p:extLst>
  </p:cSld>
  <p:clrMapOvr>
    <a:masterClrMapping/>
  </p:clrMapOvr>
  <mc:AlternateContent xmlns:mc="http://schemas.openxmlformats.org/markup-compatibility/2006" xmlns:p14="http://schemas.microsoft.com/office/powerpoint/2010/main">
    <mc:Choice Requires="p14">
      <p:transition spd="slow" p14:dur="275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頁尾版面配置區 3">
            <a:extLst>
              <a:ext uri="{FF2B5EF4-FFF2-40B4-BE49-F238E27FC236}">
                <a16:creationId xmlns:a16="http://schemas.microsoft.com/office/drawing/2014/main" id="{62360B75-1CD7-451C-86F3-FCC1EEE78F06}"/>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18435" name="投影片編號版面配置區 4">
            <a:extLst>
              <a:ext uri="{FF2B5EF4-FFF2-40B4-BE49-F238E27FC236}">
                <a16:creationId xmlns:a16="http://schemas.microsoft.com/office/drawing/2014/main" id="{6602F63C-4D44-40B9-8492-69E8830668F6}"/>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4DE43A7-F979-480E-B715-C7AA544BA051}" type="slidenum">
              <a:rPr lang="en-US" altLang="zh-TW" b="0" smtClean="0">
                <a:ea typeface="新細明體" panose="02020500000000000000" pitchFamily="18" charset="-120"/>
              </a:rPr>
              <a:pPr/>
              <a:t>8</a:t>
            </a:fld>
            <a:endParaRPr lang="en-US" altLang="zh-TW" b="0">
              <a:ea typeface="新細明體" panose="02020500000000000000" pitchFamily="18" charset="-120"/>
            </a:endParaRPr>
          </a:p>
        </p:txBody>
      </p:sp>
      <p:sp>
        <p:nvSpPr>
          <p:cNvPr id="18436" name="Text Box 2">
            <a:extLst>
              <a:ext uri="{FF2B5EF4-FFF2-40B4-BE49-F238E27FC236}">
                <a16:creationId xmlns:a16="http://schemas.microsoft.com/office/drawing/2014/main" id="{B2D3A08D-C642-47D6-915E-A75496085136}"/>
              </a:ext>
            </a:extLst>
          </p:cNvPr>
          <p:cNvSpPr txBox="1">
            <a:spLocks noChangeArrowheads="1"/>
          </p:cNvSpPr>
          <p:nvPr/>
        </p:nvSpPr>
        <p:spPr bwMode="auto">
          <a:xfrm>
            <a:off x="822325" y="333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Symbol" panose="05050102010706020507" pitchFamily="18" charset="2"/>
              <a:ea typeface="新細明體" panose="02020500000000000000" pitchFamily="18" charset="-120"/>
            </a:endParaRPr>
          </a:p>
        </p:txBody>
      </p:sp>
      <p:sp>
        <p:nvSpPr>
          <p:cNvPr id="687107" name="Text Box 3">
            <a:extLst>
              <a:ext uri="{FF2B5EF4-FFF2-40B4-BE49-F238E27FC236}">
                <a16:creationId xmlns:a16="http://schemas.microsoft.com/office/drawing/2014/main" id="{113B4430-D14E-453C-8477-2721E49809AC}"/>
              </a:ext>
            </a:extLst>
          </p:cNvPr>
          <p:cNvSpPr txBox="1">
            <a:spLocks noChangeArrowheads="1"/>
          </p:cNvSpPr>
          <p:nvPr/>
        </p:nvSpPr>
        <p:spPr bwMode="auto">
          <a:xfrm>
            <a:off x="152400" y="119063"/>
            <a:ext cx="26035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4000" dirty="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t>Chapter </a:t>
            </a:r>
            <a:br>
              <a:rPr lang="en-US" altLang="zh-TW" sz="4000" dirty="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br>
            <a:r>
              <a:rPr lang="en-US" altLang="zh-TW" sz="4000" dirty="0">
                <a:solidFill>
                  <a:schemeClr val="folHlink"/>
                </a:solidFill>
                <a:effectLst>
                  <a:outerShdw blurRad="38100" dist="38100" dir="2700000" algn="tl">
                    <a:srgbClr val="C0C0C0"/>
                  </a:outerShdw>
                </a:effectLst>
                <a:latin typeface="Zurich Ex BT" pitchFamily="34" charset="0"/>
                <a:ea typeface="新細明體" panose="02020500000000000000" pitchFamily="18" charset="-120"/>
              </a:rPr>
              <a:t>Outline</a:t>
            </a:r>
          </a:p>
        </p:txBody>
      </p:sp>
      <p:sp>
        <p:nvSpPr>
          <p:cNvPr id="18438" name="Line 4">
            <a:extLst>
              <a:ext uri="{FF2B5EF4-FFF2-40B4-BE49-F238E27FC236}">
                <a16:creationId xmlns:a16="http://schemas.microsoft.com/office/drawing/2014/main" id="{E3339765-9364-4437-A68E-59402AA7DE59}"/>
              </a:ext>
            </a:extLst>
          </p:cNvPr>
          <p:cNvSpPr>
            <a:spLocks noChangeShapeType="1"/>
          </p:cNvSpPr>
          <p:nvPr/>
        </p:nvSpPr>
        <p:spPr bwMode="auto">
          <a:xfrm>
            <a:off x="2590800" y="228600"/>
            <a:ext cx="0" cy="6172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87109" name="Text Box 5">
            <a:extLst>
              <a:ext uri="{FF2B5EF4-FFF2-40B4-BE49-F238E27FC236}">
                <a16:creationId xmlns:a16="http://schemas.microsoft.com/office/drawing/2014/main" id="{5371B636-0B4B-4732-B374-9117EF9A8720}"/>
              </a:ext>
            </a:extLst>
          </p:cNvPr>
          <p:cNvSpPr txBox="1">
            <a:spLocks noChangeArrowheads="1"/>
          </p:cNvSpPr>
          <p:nvPr/>
        </p:nvSpPr>
        <p:spPr bwMode="auto">
          <a:xfrm>
            <a:off x="2819400" y="152400"/>
            <a:ext cx="34305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dirty="0">
                <a:effectLst>
                  <a:outerShdw blurRad="38100" dist="38100" dir="2700000" algn="tl">
                    <a:srgbClr val="C0C0C0"/>
                  </a:outerShdw>
                </a:effectLst>
                <a:latin typeface="Adobe Heiti Std R" pitchFamily="34" charset="-128"/>
                <a:ea typeface="新細明體" panose="02020500000000000000" pitchFamily="18" charset="-120"/>
              </a:rPr>
              <a:t>7.1  Introduction</a:t>
            </a:r>
          </a:p>
        </p:txBody>
      </p:sp>
      <p:sp>
        <p:nvSpPr>
          <p:cNvPr id="687110" name="Text Box 6">
            <a:extLst>
              <a:ext uri="{FF2B5EF4-FFF2-40B4-BE49-F238E27FC236}">
                <a16:creationId xmlns:a16="http://schemas.microsoft.com/office/drawing/2014/main" id="{EC89ECDC-5E4D-4703-BD28-0DDF15119A32}"/>
              </a:ext>
            </a:extLst>
          </p:cNvPr>
          <p:cNvSpPr txBox="1">
            <a:spLocks noChangeArrowheads="1"/>
          </p:cNvSpPr>
          <p:nvPr/>
        </p:nvSpPr>
        <p:spPr bwMode="auto">
          <a:xfrm>
            <a:off x="2819400" y="903288"/>
            <a:ext cx="3098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dirty="0">
                <a:effectLst>
                  <a:outerShdw blurRad="38100" dist="38100" dir="2700000" algn="tl">
                    <a:srgbClr val="C0C0C0"/>
                  </a:outerShdw>
                </a:effectLst>
                <a:latin typeface="Adobe Heiti Std R" pitchFamily="34" charset="-128"/>
                <a:ea typeface="新細明體" panose="02020500000000000000" pitchFamily="18" charset="-120"/>
              </a:rPr>
              <a:t>7.2  Datagrams</a:t>
            </a:r>
          </a:p>
        </p:txBody>
      </p:sp>
      <p:sp>
        <p:nvSpPr>
          <p:cNvPr id="687111" name="Text Box 7">
            <a:extLst>
              <a:ext uri="{FF2B5EF4-FFF2-40B4-BE49-F238E27FC236}">
                <a16:creationId xmlns:a16="http://schemas.microsoft.com/office/drawing/2014/main" id="{EA6B2392-FBC3-48D0-824E-B758818B9072}"/>
              </a:ext>
            </a:extLst>
          </p:cNvPr>
          <p:cNvSpPr txBox="1">
            <a:spLocks noChangeArrowheads="1"/>
          </p:cNvSpPr>
          <p:nvPr/>
        </p:nvSpPr>
        <p:spPr bwMode="auto">
          <a:xfrm>
            <a:off x="2819400" y="1654175"/>
            <a:ext cx="3884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dirty="0">
                <a:effectLst>
                  <a:outerShdw blurRad="38100" dist="38100" dir="2700000" algn="tl">
                    <a:srgbClr val="C0C0C0"/>
                  </a:outerShdw>
                </a:effectLst>
                <a:latin typeface="Adobe Heiti Std R" pitchFamily="34" charset="-128"/>
                <a:ea typeface="新細明體" panose="02020500000000000000" pitchFamily="18" charset="-120"/>
              </a:rPr>
              <a:t>7.3  Fragmentation</a:t>
            </a:r>
          </a:p>
        </p:txBody>
      </p:sp>
      <p:sp>
        <p:nvSpPr>
          <p:cNvPr id="687112" name="Text Box 8">
            <a:extLst>
              <a:ext uri="{FF2B5EF4-FFF2-40B4-BE49-F238E27FC236}">
                <a16:creationId xmlns:a16="http://schemas.microsoft.com/office/drawing/2014/main" id="{E5D296B5-151C-491C-853F-6D581D0B1142}"/>
              </a:ext>
            </a:extLst>
          </p:cNvPr>
          <p:cNvSpPr txBox="1">
            <a:spLocks noChangeArrowheads="1"/>
          </p:cNvSpPr>
          <p:nvPr/>
        </p:nvSpPr>
        <p:spPr bwMode="auto">
          <a:xfrm>
            <a:off x="2819400" y="3352800"/>
            <a:ext cx="1841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defRPr/>
            </a:pPr>
            <a:endParaRPr lang="en-US" altLang="zh-TW" sz="3200" i="1" dirty="0">
              <a:effectLst>
                <a:outerShdw blurRad="38100" dist="38100" dir="2700000" algn="tl">
                  <a:srgbClr val="C0C0C0"/>
                </a:outerShdw>
              </a:effectLst>
              <a:latin typeface="Adobe Heiti Std R" pitchFamily="34" charset="-128"/>
              <a:ea typeface="新細明體" charset="-120"/>
            </a:endParaRPr>
          </a:p>
          <a:p>
            <a:pPr>
              <a:defRPr/>
            </a:pPr>
            <a:endParaRPr lang="en-US" altLang="zh-TW" sz="3200" i="1" dirty="0">
              <a:effectLst>
                <a:outerShdw blurRad="38100" dist="38100" dir="2700000" algn="tl">
                  <a:srgbClr val="C0C0C0"/>
                </a:outerShdw>
              </a:effectLst>
              <a:latin typeface="Adobe Heiti Std R" pitchFamily="34" charset="-128"/>
              <a:ea typeface="新細明體" charset="-120"/>
            </a:endParaRPr>
          </a:p>
        </p:txBody>
      </p:sp>
      <p:sp>
        <p:nvSpPr>
          <p:cNvPr id="687113" name="Text Box 9">
            <a:extLst>
              <a:ext uri="{FF2B5EF4-FFF2-40B4-BE49-F238E27FC236}">
                <a16:creationId xmlns:a16="http://schemas.microsoft.com/office/drawing/2014/main" id="{5FD64E22-4378-4958-A261-47DF17E68001}"/>
              </a:ext>
            </a:extLst>
          </p:cNvPr>
          <p:cNvSpPr txBox="1">
            <a:spLocks noChangeArrowheads="1"/>
          </p:cNvSpPr>
          <p:nvPr/>
        </p:nvSpPr>
        <p:spPr bwMode="auto">
          <a:xfrm>
            <a:off x="2819400" y="2405063"/>
            <a:ext cx="25177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dirty="0">
                <a:effectLst>
                  <a:outerShdw blurRad="38100" dist="38100" dir="2700000" algn="tl">
                    <a:srgbClr val="C0C0C0"/>
                  </a:outerShdw>
                </a:effectLst>
                <a:latin typeface="Adobe Heiti Std R" pitchFamily="34" charset="-128"/>
                <a:ea typeface="新細明體" panose="02020500000000000000" pitchFamily="18" charset="-120"/>
              </a:rPr>
              <a:t>7.4  Options</a:t>
            </a:r>
          </a:p>
        </p:txBody>
      </p:sp>
      <p:sp>
        <p:nvSpPr>
          <p:cNvPr id="687114" name="Text Box 10">
            <a:extLst>
              <a:ext uri="{FF2B5EF4-FFF2-40B4-BE49-F238E27FC236}">
                <a16:creationId xmlns:a16="http://schemas.microsoft.com/office/drawing/2014/main" id="{8F4E4F5C-6F41-4E19-82A7-01FBB14AC220}"/>
              </a:ext>
            </a:extLst>
          </p:cNvPr>
          <p:cNvSpPr txBox="1">
            <a:spLocks noChangeArrowheads="1"/>
          </p:cNvSpPr>
          <p:nvPr/>
        </p:nvSpPr>
        <p:spPr bwMode="auto">
          <a:xfrm>
            <a:off x="2819400" y="3155950"/>
            <a:ext cx="297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TW" sz="3200" i="1" dirty="0">
                <a:effectLst>
                  <a:outerShdw blurRad="38100" dist="38100" dir="2700000" algn="tl">
                    <a:srgbClr val="C0C0C0"/>
                  </a:outerShdw>
                </a:effectLst>
                <a:latin typeface="Adobe Heiti Std R" pitchFamily="34" charset="-128"/>
                <a:ea typeface="新細明體" panose="02020500000000000000" pitchFamily="18" charset="-120"/>
              </a:rPr>
              <a:t>7.5  Checksum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頁尾版面配置區 1">
            <a:extLst>
              <a:ext uri="{FF2B5EF4-FFF2-40B4-BE49-F238E27FC236}">
                <a16:creationId xmlns:a16="http://schemas.microsoft.com/office/drawing/2014/main" id="{03E05A3F-C076-4C2D-97AB-FE6BB4272D7D}"/>
              </a:ext>
            </a:extLst>
          </p:cNvPr>
          <p:cNvSpPr>
            <a:spLocks noGrp="1"/>
          </p:cNvSpPr>
          <p:nvPr>
            <p:ph type="ftr" sz="quarter" idx="10"/>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a:t>TCP/IP Protocol Suite</a:t>
            </a:r>
          </a:p>
        </p:txBody>
      </p:sp>
      <p:sp>
        <p:nvSpPr>
          <p:cNvPr id="20483" name="投影片編號版面配置區 2">
            <a:extLst>
              <a:ext uri="{FF2B5EF4-FFF2-40B4-BE49-F238E27FC236}">
                <a16:creationId xmlns:a16="http://schemas.microsoft.com/office/drawing/2014/main" id="{AE2526E6-8CAB-4DC5-ABD8-0E5819897E86}"/>
              </a:ext>
            </a:extLst>
          </p:cNvPr>
          <p:cNvSpPr>
            <a:spLocks noGrp="1"/>
          </p:cNvSpPr>
          <p:nvPr>
            <p:ph type="sldNum" sz="quarter" idx="11"/>
          </p:nvPr>
        </p:nvSpPr>
        <p:spPr>
          <a:noFill/>
        </p:spPr>
        <p:txBody>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fld id="{573273BF-84A8-4115-A3FD-09D9285AD754}" type="slidenum">
              <a:rPr lang="en-US" altLang="zh-TW" b="0" smtClean="0">
                <a:ea typeface="新細明體" panose="02020500000000000000" pitchFamily="18" charset="-120"/>
              </a:rPr>
              <a:pPr/>
              <a:t>9</a:t>
            </a:fld>
            <a:endParaRPr lang="en-US" altLang="zh-TW" b="0">
              <a:ea typeface="新細明體" panose="02020500000000000000" pitchFamily="18" charset="-120"/>
            </a:endParaRPr>
          </a:p>
        </p:txBody>
      </p:sp>
      <p:sp>
        <p:nvSpPr>
          <p:cNvPr id="689154" name="Rectangle 2">
            <a:extLst>
              <a:ext uri="{FF2B5EF4-FFF2-40B4-BE49-F238E27FC236}">
                <a16:creationId xmlns:a16="http://schemas.microsoft.com/office/drawing/2014/main" id="{4009746A-BFB9-42FE-907B-6067168F8C76}"/>
              </a:ext>
            </a:extLst>
          </p:cNvPr>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ctr">
              <a:defRPr/>
            </a:pPr>
            <a:endParaRPr lang="zh-TW" altLang="zh-TW" sz="3200">
              <a:effectLst>
                <a:outerShdw blurRad="38100" dist="38100" dir="2700000" algn="tl">
                  <a:srgbClr val="FFFFFF"/>
                </a:outerShdw>
              </a:effectLst>
              <a:latin typeface="Times New Roman" panose="02020603050405020304" pitchFamily="18" charset="0"/>
              <a:ea typeface="新細明體" charset="-120"/>
            </a:endParaRPr>
          </a:p>
        </p:txBody>
      </p:sp>
      <p:sp>
        <p:nvSpPr>
          <p:cNvPr id="20485" name="Text Box 3">
            <a:extLst>
              <a:ext uri="{FF2B5EF4-FFF2-40B4-BE49-F238E27FC236}">
                <a16:creationId xmlns:a16="http://schemas.microsoft.com/office/drawing/2014/main" id="{456FAAAC-C1E7-42A6-8CFE-1C49F6967565}"/>
              </a:ext>
            </a:extLst>
          </p:cNvPr>
          <p:cNvSpPr txBox="1">
            <a:spLocks noChangeArrowheads="1"/>
          </p:cNvSpPr>
          <p:nvPr/>
        </p:nvSpPr>
        <p:spPr bwMode="auto">
          <a:xfrm>
            <a:off x="228600" y="355600"/>
            <a:ext cx="4689475" cy="650875"/>
          </a:xfrm>
          <a:prstGeom prst="rect">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r>
              <a:rPr lang="en-US" altLang="zh-TW" sz="3600">
                <a:solidFill>
                  <a:schemeClr val="bg1"/>
                </a:solidFill>
                <a:latin typeface="Times" panose="02020603050405020304" pitchFamily="18" charset="0"/>
                <a:ea typeface="新細明體" panose="02020500000000000000" pitchFamily="18" charset="-120"/>
              </a:rPr>
              <a:t>7-1  INTRODUCTION</a:t>
            </a:r>
          </a:p>
        </p:txBody>
      </p:sp>
      <p:sp>
        <p:nvSpPr>
          <p:cNvPr id="20486" name="Text Box 4">
            <a:extLst>
              <a:ext uri="{FF2B5EF4-FFF2-40B4-BE49-F238E27FC236}">
                <a16:creationId xmlns:a16="http://schemas.microsoft.com/office/drawing/2014/main" id="{5167EC91-19EF-4829-8869-CCC9AB9A3226}"/>
              </a:ext>
            </a:extLst>
          </p:cNvPr>
          <p:cNvSpPr txBox="1">
            <a:spLocks noChangeArrowheads="1"/>
          </p:cNvSpPr>
          <p:nvPr/>
        </p:nvSpPr>
        <p:spPr bwMode="auto">
          <a:xfrm>
            <a:off x="8229600" y="64008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endParaRPr lang="zh-TW" altLang="zh-TW">
              <a:latin typeface="Times New Roman" panose="02020603050405020304" pitchFamily="18" charset="0"/>
              <a:ea typeface="新細明體" panose="02020500000000000000" pitchFamily="18" charset="-120"/>
            </a:endParaRPr>
          </a:p>
        </p:txBody>
      </p:sp>
      <p:sp>
        <p:nvSpPr>
          <p:cNvPr id="20487" name="Rectangle 5">
            <a:extLst>
              <a:ext uri="{FF2B5EF4-FFF2-40B4-BE49-F238E27FC236}">
                <a16:creationId xmlns:a16="http://schemas.microsoft.com/office/drawing/2014/main" id="{500472C4-4E1B-42A8-A8C3-8DF5C3FAC3FC}"/>
              </a:ext>
            </a:extLst>
          </p:cNvPr>
          <p:cNvSpPr>
            <a:spLocks noChangeArrowheads="1"/>
          </p:cNvSpPr>
          <p:nvPr/>
        </p:nvSpPr>
        <p:spPr bwMode="auto">
          <a:xfrm>
            <a:off x="381000" y="1524000"/>
            <a:ext cx="85344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Tahoma" panose="020B0604030504040204" pitchFamily="34" charset="0"/>
              </a:defRPr>
            </a:lvl1pPr>
            <a:lvl2pPr marL="742950" indent="-285750">
              <a:defRPr b="1">
                <a:solidFill>
                  <a:schemeClr val="tx1"/>
                </a:solidFill>
                <a:latin typeface="Tahoma" panose="020B0604030504040204" pitchFamily="34" charset="0"/>
              </a:defRPr>
            </a:lvl2pPr>
            <a:lvl3pPr marL="1143000" indent="-228600">
              <a:defRPr b="1">
                <a:solidFill>
                  <a:schemeClr val="tx1"/>
                </a:solidFill>
                <a:latin typeface="Tahoma" panose="020B0604030504040204" pitchFamily="34" charset="0"/>
              </a:defRPr>
            </a:lvl3pPr>
            <a:lvl4pPr marL="1600200" indent="-228600">
              <a:defRPr b="1">
                <a:solidFill>
                  <a:schemeClr val="tx1"/>
                </a:solidFill>
                <a:latin typeface="Tahoma" panose="020B0604030504040204" pitchFamily="34" charset="0"/>
              </a:defRPr>
            </a:lvl4pPr>
            <a:lvl5pPr marL="2057400" indent="-228600">
              <a:defRPr b="1">
                <a:solidFill>
                  <a:schemeClr val="tx1"/>
                </a:solidFill>
                <a:latin typeface="Tahoma" panose="020B0604030504040204" pitchFamily="34" charset="0"/>
              </a:defRPr>
            </a:lvl5pPr>
            <a:lvl6pPr marL="2514600" indent="-228600" eaLnBrk="0" fontAlgn="base" hangingPunct="0">
              <a:spcBef>
                <a:spcPct val="0"/>
              </a:spcBef>
              <a:spcAft>
                <a:spcPct val="0"/>
              </a:spcAft>
              <a:defRPr b="1">
                <a:solidFill>
                  <a:schemeClr val="tx1"/>
                </a:solidFill>
                <a:latin typeface="Tahoma" panose="020B0604030504040204" pitchFamily="34" charset="0"/>
              </a:defRPr>
            </a:lvl6pPr>
            <a:lvl7pPr marL="2971800" indent="-228600" eaLnBrk="0" fontAlgn="base" hangingPunct="0">
              <a:spcBef>
                <a:spcPct val="0"/>
              </a:spcBef>
              <a:spcAft>
                <a:spcPct val="0"/>
              </a:spcAft>
              <a:defRPr b="1">
                <a:solidFill>
                  <a:schemeClr val="tx1"/>
                </a:solidFill>
                <a:latin typeface="Tahoma" panose="020B0604030504040204" pitchFamily="34" charset="0"/>
              </a:defRPr>
            </a:lvl7pPr>
            <a:lvl8pPr marL="3429000" indent="-228600" eaLnBrk="0" fontAlgn="base" hangingPunct="0">
              <a:spcBef>
                <a:spcPct val="0"/>
              </a:spcBef>
              <a:spcAft>
                <a:spcPct val="0"/>
              </a:spcAft>
              <a:defRPr b="1">
                <a:solidFill>
                  <a:schemeClr val="tx1"/>
                </a:solidFill>
                <a:latin typeface="Tahoma" panose="020B0604030504040204" pitchFamily="34" charset="0"/>
              </a:defRPr>
            </a:lvl8pPr>
            <a:lvl9pPr marL="3886200" indent="-228600" eaLnBrk="0" fontAlgn="base" hangingPunct="0">
              <a:spcBef>
                <a:spcPct val="0"/>
              </a:spcBef>
              <a:spcAft>
                <a:spcPct val="0"/>
              </a:spcAft>
              <a:defRPr b="1">
                <a:solidFill>
                  <a:schemeClr val="tx1"/>
                </a:solidFill>
                <a:latin typeface="Tahoma" panose="020B0604030504040204" pitchFamily="34" charset="0"/>
              </a:defRPr>
            </a:lvl9pPr>
          </a:lstStyle>
          <a:p>
            <a:pPr algn="just"/>
            <a:r>
              <a:rPr lang="en-US" altLang="zh-TW" sz="2800">
                <a:latin typeface="Arial Unicode MS" pitchFamily="34" charset="-128"/>
                <a:ea typeface="新細明體" panose="02020500000000000000" pitchFamily="18" charset="-120"/>
              </a:rPr>
              <a:t>The Internet Protocol (IP) is the </a:t>
            </a:r>
            <a:r>
              <a:rPr lang="en-US" altLang="zh-TW" sz="2800">
                <a:solidFill>
                  <a:srgbClr val="C00000"/>
                </a:solidFill>
                <a:latin typeface="Arial Unicode MS" pitchFamily="34" charset="-128"/>
                <a:ea typeface="新細明體" panose="02020500000000000000" pitchFamily="18" charset="-120"/>
              </a:rPr>
              <a:t>transmission mechanism</a:t>
            </a:r>
            <a:r>
              <a:rPr lang="en-US" altLang="zh-TW" sz="2800">
                <a:latin typeface="Arial Unicode MS" pitchFamily="34" charset="-128"/>
                <a:ea typeface="新細明體" panose="02020500000000000000" pitchFamily="18" charset="-120"/>
              </a:rPr>
              <a:t> used by the TCP/IP protocols at the network layer. </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6.0&quot;&gt;&lt;object type=&quot;1&quot; unique_id=&quot;10001&quot;&gt;&lt;object type=&quot;8&quot; unique_id=&quot;10282&quot;&gt;&lt;/object&gt;&lt;object type=&quot;2&quot; unique_id=&quot;10283&quot;&gt;&lt;object type=&quot;3&quot; unique_id=&quot;10284&quot;&gt;&lt;property id=&quot;20148&quot; value=&quot;5&quot;/&gt;&lt;property id=&quot;20300&quot; value=&quot;Slide 1&quot;/&gt;&lt;property id=&quot;20307&quot; value=&quot;641&quot;/&gt;&lt;/object&gt;&lt;object type=&quot;3&quot; unique_id=&quot;10285&quot;&gt;&lt;property id=&quot;20148&quot; value=&quot;5&quot;/&gt;&lt;property id=&quot;20300&quot; value=&quot;Slide 2 - &amp;quot;OBJECTIVES:&amp;quot;&quot;/&gt;&lt;property id=&quot;20307&quot; value=&quot;642&quot;/&gt;&lt;/object&gt;&lt;object type=&quot;3&quot; unique_id=&quot;10286&quot;&gt;&lt;property id=&quot;20148&quot; value=&quot;5&quot;/&gt;&lt;property id=&quot;20300&quot; value=&quot;Slide 3&quot;/&gt;&lt;property id=&quot;20307&quot; value=&quot;643&quot;/&gt;&lt;/object&gt;&lt;object type=&quot;3&quot; unique_id=&quot;10287&quot;&gt;&lt;property id=&quot;20148&quot; value=&quot;5&quot;/&gt;&lt;property id=&quot;20300&quot; value=&quot;Slide 4&quot;/&gt;&lt;property id=&quot;20307&quot; value=&quot;644&quot;/&gt;&lt;/object&gt;&lt;object type=&quot;3&quot; unique_id=&quot;10288&quot;&gt;&lt;property id=&quot;20148&quot; value=&quot;5&quot;/&gt;&lt;property id=&quot;20300&quot; value=&quot;Slide 5&quot;/&gt;&lt;property id=&quot;20307&quot; value=&quot;652&quot;/&gt;&lt;/object&gt;&lt;object type=&quot;3&quot; unique_id=&quot;10289&quot;&gt;&lt;property id=&quot;20148&quot; value=&quot;5&quot;/&gt;&lt;property id=&quot;20300&quot; value=&quot;Slide 6&quot;/&gt;&lt;property id=&quot;20307&quot; value=&quot;532&quot;/&gt;&lt;/object&gt;&lt;object type=&quot;3&quot; unique_id=&quot;10290&quot;&gt;&lt;property id=&quot;20148&quot; value=&quot;5&quot;/&gt;&lt;property id=&quot;20300&quot; value=&quot;Slide 7&quot;/&gt;&lt;property id=&quot;20307&quot; value=&quot;650&quot;/&gt;&lt;/object&gt;&lt;object type=&quot;3&quot; unique_id=&quot;10291&quot;&gt;&lt;property id=&quot;20148&quot; value=&quot;5&quot;/&gt;&lt;property id=&quot;20300&quot; value=&quot;Slide 8&quot;/&gt;&lt;property id=&quot;20307&quot; value=&quot;651&quot;/&gt;&lt;/object&gt;&lt;object type=&quot;3&quot; unique_id=&quot;10292&quot;&gt;&lt;property id=&quot;20148&quot; value=&quot;5&quot;/&gt;&lt;property id=&quot;20300&quot; value=&quot;Slide 9&quot;/&gt;&lt;property id=&quot;20307&quot; value=&quot;612&quot;/&gt;&lt;/object&gt;&lt;object type=&quot;3&quot; unique_id=&quot;10293&quot;&gt;&lt;property id=&quot;20148&quot; value=&quot;5&quot;/&gt;&lt;property id=&quot;20300&quot; value=&quot;Slide 10&quot;/&gt;&lt;property id=&quot;20307&quot; value=&quot;613&quot;/&gt;&lt;/object&gt;&lt;object type=&quot;3&quot; unique_id=&quot;10294&quot;&gt;&lt;property id=&quot;20148&quot; value=&quot;5&quot;/&gt;&lt;property id=&quot;20300&quot; value=&quot;Slide 11&quot;/&gt;&lt;property id=&quot;20307&quot; value=&quot;656&quot;/&gt;&lt;/object&gt;&lt;object type=&quot;3&quot; unique_id=&quot;10295&quot;&gt;&lt;property id=&quot;20148&quot; value=&quot;5&quot;/&gt;&lt;property id=&quot;20300&quot; value=&quot;Slide 12&quot;/&gt;&lt;property id=&quot;20307&quot; value=&quot;657&quot;/&gt;&lt;/object&gt;&lt;object type=&quot;3&quot; unique_id=&quot;10296&quot;&gt;&lt;property id=&quot;20148&quot; value=&quot;5&quot;/&gt;&lt;property id=&quot;20300&quot; value=&quot;Slide 13&quot;/&gt;&lt;property id=&quot;20307&quot; value=&quot;614&quot;/&gt;&lt;/object&gt;&lt;object type=&quot;3&quot; unique_id=&quot;10297&quot;&gt;&lt;property id=&quot;20148&quot; value=&quot;5&quot;/&gt;&lt;property id=&quot;20300&quot; value=&quot;Slide 14&quot;/&gt;&lt;property id=&quot;20307&quot; value=&quot;615&quot;/&gt;&lt;/object&gt;&lt;object type=&quot;3&quot; unique_id=&quot;10298&quot;&gt;&lt;property id=&quot;20148&quot; value=&quot;5&quot;/&gt;&lt;property id=&quot;20300&quot; value=&quot;Slide 15&quot;/&gt;&lt;property id=&quot;20307&quot; value=&quot;658&quot;/&gt;&lt;/object&gt;&lt;object type=&quot;3&quot; unique_id=&quot;10299&quot;&gt;&lt;property id=&quot;20148&quot; value=&quot;5&quot;/&gt;&lt;property id=&quot;20300&quot; value=&quot;Slide 16&quot;/&gt;&lt;property id=&quot;20307&quot; value=&quot;659&quot;/&gt;&lt;/object&gt;&lt;object type=&quot;3&quot; unique_id=&quot;10300&quot;&gt;&lt;property id=&quot;20148&quot; value=&quot;5&quot;/&gt;&lt;property id=&quot;20300&quot; value=&quot;Slide 17&quot;/&gt;&lt;property id=&quot;20307&quot; value=&quot;660&quot;/&gt;&lt;/object&gt;&lt;object type=&quot;3&quot; unique_id=&quot;10301&quot;&gt;&lt;property id=&quot;20148&quot; value=&quot;5&quot;/&gt;&lt;property id=&quot;20300&quot; value=&quot;Slide 18&quot;/&gt;&lt;property id=&quot;20307&quot; value=&quot;661&quot;/&gt;&lt;/object&gt;&lt;object type=&quot;3&quot; unique_id=&quot;10302&quot;&gt;&lt;property id=&quot;20148&quot; value=&quot;5&quot;/&gt;&lt;property id=&quot;20300&quot; value=&quot;Slide 19&quot;/&gt;&lt;property id=&quot;20307&quot; value=&quot;662&quot;/&gt;&lt;/object&gt;&lt;object type=&quot;3&quot; unique_id=&quot;10303&quot;&gt;&lt;property id=&quot;20148&quot; value=&quot;5&quot;/&gt;&lt;property id=&quot;20300&quot; value=&quot;Slide 20&quot;/&gt;&lt;property id=&quot;20307&quot; value=&quot;663&quot;/&gt;&lt;/object&gt;&lt;object type=&quot;3&quot; unique_id=&quot;10304&quot;&gt;&lt;property id=&quot;20148&quot; value=&quot;5&quot;/&gt;&lt;property id=&quot;20300&quot; value=&quot;Slide 21&quot;/&gt;&lt;property id=&quot;20307&quot; value=&quot;664&quot;/&gt;&lt;/object&gt;&lt;object type=&quot;3&quot; unique_id=&quot;10305&quot;&gt;&lt;property id=&quot;20148&quot; value=&quot;5&quot;/&gt;&lt;property id=&quot;20300&quot; value=&quot;Slide 22&quot;/&gt;&lt;property id=&quot;20307&quot; value=&quot;616&quot;/&gt;&lt;/object&gt;&lt;object type=&quot;3&quot; unique_id=&quot;10306&quot;&gt;&lt;property id=&quot;20148&quot; value=&quot;5&quot;/&gt;&lt;property id=&quot;20300&quot; value=&quot;Slide 23&quot;/&gt;&lt;property id=&quot;20307&quot; value=&quot;665&quot;/&gt;&lt;/object&gt;&lt;object type=&quot;3&quot; unique_id=&quot;10307&quot;&gt;&lt;property id=&quot;20148&quot; value=&quot;5&quot;/&gt;&lt;property id=&quot;20300&quot; value=&quot;Slide 24&quot;/&gt;&lt;property id=&quot;20307&quot; value=&quot;617&quot;/&gt;&lt;/object&gt;&lt;object type=&quot;3&quot; unique_id=&quot;10308&quot;&gt;&lt;property id=&quot;20148&quot; value=&quot;5&quot;/&gt;&lt;property id=&quot;20300&quot; value=&quot;Slide 25&quot;/&gt;&lt;property id=&quot;20307&quot; value=&quot;618&quot;/&gt;&lt;/object&gt;&lt;object type=&quot;3&quot; unique_id=&quot;10309&quot;&gt;&lt;property id=&quot;20148&quot; value=&quot;5&quot;/&gt;&lt;property id=&quot;20300&quot; value=&quot;Slide 26&quot;/&gt;&lt;property id=&quot;20307&quot; value=&quot;619&quot;/&gt;&lt;/object&gt;&lt;object type=&quot;3&quot; unique_id=&quot;10310&quot;&gt;&lt;property id=&quot;20148&quot; value=&quot;5&quot;/&gt;&lt;property id=&quot;20300&quot; value=&quot;Slide 27&quot;/&gt;&lt;property id=&quot;20307&quot; value=&quot;666&quot;/&gt;&lt;/object&gt;&lt;object type=&quot;3&quot; unique_id=&quot;10311&quot;&gt;&lt;property id=&quot;20148&quot; value=&quot;5&quot;/&gt;&lt;property id=&quot;20300&quot; value=&quot;Slide 28&quot;/&gt;&lt;property id=&quot;20307&quot; value=&quot;667&quot;/&gt;&lt;/object&gt;&lt;object type=&quot;3&quot; unique_id=&quot;10312&quot;&gt;&lt;property id=&quot;20148&quot; value=&quot;5&quot;/&gt;&lt;property id=&quot;20300&quot; value=&quot;Slide 29&quot;/&gt;&lt;property id=&quot;20307&quot; value=&quot;668&quot;/&gt;&lt;/object&gt;&lt;object type=&quot;3&quot; unique_id=&quot;10313&quot;&gt;&lt;property id=&quot;20148&quot; value=&quot;5&quot;/&gt;&lt;property id=&quot;20300&quot; value=&quot;Slide 30&quot;/&gt;&lt;property id=&quot;20307&quot; value=&quot;669&quot;/&gt;&lt;/object&gt;&lt;object type=&quot;3&quot; unique_id=&quot;10314&quot;&gt;&lt;property id=&quot;20148&quot; value=&quot;5&quot;/&gt;&lt;property id=&quot;20300&quot; value=&quot;Slide 31&quot;/&gt;&lt;property id=&quot;20307&quot; value=&quot;670&quot;/&gt;&lt;/object&gt;&lt;object type=&quot;3&quot; unique_id=&quot;10315&quot;&gt;&lt;property id=&quot;20148&quot; value=&quot;5&quot;/&gt;&lt;property id=&quot;20300&quot; value=&quot;Slide 32&quot;/&gt;&lt;property id=&quot;20307&quot; value=&quot;671&quot;/&gt;&lt;/object&gt;&lt;object type=&quot;3&quot; unique_id=&quot;10316&quot;&gt;&lt;property id=&quot;20148&quot; value=&quot;5&quot;/&gt;&lt;property id=&quot;20300&quot; value=&quot;Slide 33&quot;/&gt;&lt;property id=&quot;20307&quot; value=&quot;672&quot;/&gt;&lt;/object&gt;&lt;object type=&quot;3&quot; unique_id=&quot;10317&quot;&gt;&lt;property id=&quot;20148&quot; value=&quot;5&quot;/&gt;&lt;property id=&quot;20300&quot; value=&quot;Slide 34&quot;/&gt;&lt;property id=&quot;20307&quot; value=&quot;620&quot;/&gt;&lt;/object&gt;&lt;object type=&quot;3&quot; unique_id=&quot;10318&quot;&gt;&lt;property id=&quot;20148&quot; value=&quot;5&quot;/&gt;&lt;property id=&quot;20300&quot; value=&quot;Slide 35&quot;/&gt;&lt;property id=&quot;20307&quot; value=&quot;621&quot;/&gt;&lt;/object&gt;&lt;object type=&quot;3&quot; unique_id=&quot;10319&quot;&gt;&lt;property id=&quot;20148&quot; value=&quot;5&quot;/&gt;&lt;property id=&quot;20300&quot; value=&quot;Slide 36&quot;/&gt;&lt;property id=&quot;20307&quot; value=&quot;622&quot;/&gt;&lt;/object&gt;&lt;object type=&quot;3&quot; unique_id=&quot;10320&quot;&gt;&lt;property id=&quot;20148&quot; value=&quot;5&quot;/&gt;&lt;property id=&quot;20300&quot; value=&quot;Slide 37&quot;/&gt;&lt;property id=&quot;20307&quot; value=&quot;623&quot;/&gt;&lt;/object&gt;&lt;object type=&quot;3&quot; unique_id=&quot;10321&quot;&gt;&lt;property id=&quot;20148&quot; value=&quot;5&quot;/&gt;&lt;property id=&quot;20300&quot; value=&quot;Slide 38&quot;/&gt;&lt;property id=&quot;20307&quot; value=&quot;624&quot;/&gt;&lt;/object&gt;&lt;object type=&quot;3&quot; unique_id=&quot;10322&quot;&gt;&lt;property id=&quot;20148&quot; value=&quot;5&quot;/&gt;&lt;property id=&quot;20300&quot; value=&quot;Slide 39&quot;/&gt;&lt;property id=&quot;20307&quot; value=&quot;625&quot;/&gt;&lt;/object&gt;&lt;object type=&quot;3&quot; unique_id=&quot;10323&quot;&gt;&lt;property id=&quot;20148&quot; value=&quot;5&quot;/&gt;&lt;property id=&quot;20300&quot; value=&quot;Slide 40&quot;/&gt;&lt;property id=&quot;20307&quot; value=&quot;626&quot;/&gt;&lt;/object&gt;&lt;object type=&quot;3&quot; unique_id=&quot;10324&quot;&gt;&lt;property id=&quot;20148&quot; value=&quot;5&quot;/&gt;&lt;property id=&quot;20300&quot; value=&quot;Slide 41&quot;/&gt;&lt;property id=&quot;20307&quot; value=&quot;627&quot;/&gt;&lt;/object&gt;&lt;object type=&quot;3&quot; unique_id=&quot;10325&quot;&gt;&lt;property id=&quot;20148&quot; value=&quot;5&quot;/&gt;&lt;property id=&quot;20300&quot; value=&quot;Slide 42&quot;/&gt;&lt;property id=&quot;20307&quot; value=&quot;628&quot;/&gt;&lt;/object&gt;&lt;object type=&quot;3&quot; unique_id=&quot;10326&quot;&gt;&lt;property id=&quot;20148&quot; value=&quot;5&quot;/&gt;&lt;property id=&quot;20300&quot; value=&quot;Slide 43&quot;/&gt;&lt;property id=&quot;20307&quot; value=&quot;629&quot;/&gt;&lt;/object&gt;&lt;object type=&quot;3&quot; unique_id=&quot;10327&quot;&gt;&lt;property id=&quot;20148&quot; value=&quot;5&quot;/&gt;&lt;property id=&quot;20300&quot; value=&quot;Slide 44&quot;/&gt;&lt;property id=&quot;20307&quot; value=&quot;630&quot;/&gt;&lt;/object&gt;&lt;object type=&quot;3&quot; unique_id=&quot;10328&quot;&gt;&lt;property id=&quot;20148&quot; value=&quot;5&quot;/&gt;&lt;property id=&quot;20300&quot; value=&quot;Slide 45&quot;/&gt;&lt;property id=&quot;20307&quot; value=&quot;631&quot;/&gt;&lt;/object&gt;&lt;object type=&quot;3&quot; unique_id=&quot;10329&quot;&gt;&lt;property id=&quot;20148&quot; value=&quot;5&quot;/&gt;&lt;property id=&quot;20300&quot; value=&quot;Slide 46&quot;/&gt;&lt;property id=&quot;20307&quot; value=&quot;673&quot;/&gt;&lt;/object&gt;&lt;object type=&quot;3&quot; unique_id=&quot;10330&quot;&gt;&lt;property id=&quot;20148&quot; value=&quot;5&quot;/&gt;&lt;property id=&quot;20300&quot; value=&quot;Slide 47&quot;/&gt;&lt;property id=&quot;20307&quot; value=&quot;674&quot;/&gt;&lt;/object&gt;&lt;object type=&quot;3&quot; unique_id=&quot;10331&quot;&gt;&lt;property id=&quot;20148&quot; value=&quot;5&quot;/&gt;&lt;property id=&quot;20300&quot; value=&quot;Slide 48&quot;/&gt;&lt;property id=&quot;20307&quot; value=&quot;675&quot;/&gt;&lt;/object&gt;&lt;object type=&quot;3&quot; unique_id=&quot;10332&quot;&gt;&lt;property id=&quot;20148&quot; value=&quot;5&quot;/&gt;&lt;property id=&quot;20300&quot; value=&quot;Slide 49&quot;/&gt;&lt;property id=&quot;20307&quot; value=&quot;676&quot;/&gt;&lt;/object&gt;&lt;object type=&quot;3&quot; unique_id=&quot;10333&quot;&gt;&lt;property id=&quot;20148&quot; value=&quot;5&quot;/&gt;&lt;property id=&quot;20300&quot; value=&quot;Slide 50&quot;/&gt;&lt;property id=&quot;20307&quot; value=&quot;677&quot;/&gt;&lt;/object&gt;&lt;object type=&quot;3&quot; unique_id=&quot;10334&quot;&gt;&lt;property id=&quot;20148&quot; value=&quot;5&quot;/&gt;&lt;property id=&quot;20300&quot; value=&quot;Slide 51&quot;/&gt;&lt;property id=&quot;20307&quot; value=&quot;678&quot;/&gt;&lt;/object&gt;&lt;object type=&quot;3&quot; unique_id=&quot;10335&quot;&gt;&lt;property id=&quot;20148&quot; value=&quot;5&quot;/&gt;&lt;property id=&quot;20300&quot; value=&quot;Slide 52&quot;/&gt;&lt;property id=&quot;20307&quot; value=&quot;679&quot;/&gt;&lt;/object&gt;&lt;object type=&quot;3&quot; unique_id=&quot;10336&quot;&gt;&lt;property id=&quot;20148&quot; value=&quot;5&quot;/&gt;&lt;property id=&quot;20300&quot; value=&quot;Slide 53&quot;/&gt;&lt;property id=&quot;20307&quot; value=&quot;680&quot;/&gt;&lt;/object&gt;&lt;object type=&quot;3&quot; unique_id=&quot;10337&quot;&gt;&lt;property id=&quot;20148&quot; value=&quot;5&quot;/&gt;&lt;property id=&quot;20300&quot; value=&quot;Slide 54&quot;/&gt;&lt;property id=&quot;20307&quot; value=&quot;681&quot;/&gt;&lt;/object&gt;&lt;object type=&quot;3&quot; unique_id=&quot;10338&quot;&gt;&lt;property id=&quot;20148&quot; value=&quot;5&quot;/&gt;&lt;property id=&quot;20300&quot; value=&quot;Slide 55&quot;/&gt;&lt;property id=&quot;20307&quot; value=&quot;632&quot;/&gt;&lt;/object&gt;&lt;object type=&quot;3&quot; unique_id=&quot;10339&quot;&gt;&lt;property id=&quot;20148&quot; value=&quot;5&quot;/&gt;&lt;property id=&quot;20300&quot; value=&quot;Slide 56&quot;/&gt;&lt;property id=&quot;20307&quot; value=&quot;633&quot;/&gt;&lt;/object&gt;&lt;object type=&quot;3&quot; unique_id=&quot;10340&quot;&gt;&lt;property id=&quot;20148&quot; value=&quot;5&quot;/&gt;&lt;property id=&quot;20300&quot; value=&quot;Slide 57&quot;/&gt;&lt;property id=&quot;20307&quot; value=&quot;682&quot;/&gt;&lt;/object&gt;&lt;object type=&quot;3&quot; unique_id=&quot;10341&quot;&gt;&lt;property id=&quot;20148&quot; value=&quot;5&quot;/&gt;&lt;property id=&quot;20300&quot; value=&quot;Slide 58&quot;/&gt;&lt;property id=&quot;20307&quot; value=&quot;683&quot;/&gt;&lt;/object&gt;&lt;object type=&quot;3&quot; unique_id=&quot;10342&quot;&gt;&lt;property id=&quot;20148&quot; value=&quot;5&quot;/&gt;&lt;property id=&quot;20300&quot; value=&quot;Slide 59&quot;/&gt;&lt;property id=&quot;20307&quot; value=&quot;634&quot;/&gt;&lt;/object&gt;&lt;object type=&quot;3&quot; unique_id=&quot;10343&quot;&gt;&lt;property id=&quot;20148&quot; value=&quot;5&quot;/&gt;&lt;property id=&quot;20300&quot; value=&quot;Slide 60&quot;/&gt;&lt;property id=&quot;20307&quot; value=&quot;684&quot;/&gt;&lt;/object&gt;&lt;object type=&quot;3&quot; unique_id=&quot;10344&quot;&gt;&lt;property id=&quot;20148&quot; value=&quot;5&quot;/&gt;&lt;property id=&quot;20300&quot; value=&quot;Slide 61&quot;/&gt;&lt;property id=&quot;20307&quot; value=&quot;635&quot;/&gt;&lt;/object&gt;&lt;object type=&quot;3&quot; unique_id=&quot;10345&quot;&gt;&lt;property id=&quot;20148&quot; value=&quot;5&quot;/&gt;&lt;property id=&quot;20300&quot; value=&quot;Slide 62&quot;/&gt;&lt;property id=&quot;20307&quot; value=&quot;687&quot;/&gt;&lt;/object&gt;&lt;object type=&quot;3&quot; unique_id=&quot;10346&quot;&gt;&lt;property id=&quot;20148&quot; value=&quot;5&quot;/&gt;&lt;property id=&quot;20300&quot; value=&quot;Slide 63&quot;/&gt;&lt;property id=&quot;20307&quot; value=&quot;685&quot;/&gt;&lt;/object&gt;&lt;object type=&quot;3&quot; unique_id=&quot;10347&quot;&gt;&lt;property id=&quot;20148&quot; value=&quot;5&quot;/&gt;&lt;property id=&quot;20300&quot; value=&quot;Slide 64&quot;/&gt;&lt;property id=&quot;20307&quot; value=&quot;686&quot;/&gt;&lt;/object&gt;&lt;object type=&quot;3&quot; unique_id=&quot;10348&quot;&gt;&lt;property id=&quot;20148&quot; value=&quot;5&quot;/&gt;&lt;property id=&quot;20300&quot; value=&quot;Slide 65&quot;/&gt;&lt;property id=&quot;20307&quot; value=&quot;636&quot;/&gt;&lt;/object&gt;&lt;object type=&quot;3&quot; unique_id=&quot;10349&quot;&gt;&lt;property id=&quot;20148&quot; value=&quot;5&quot;/&gt;&lt;property id=&quot;20300&quot; value=&quot;Slide 66&quot;/&gt;&lt;property id=&quot;20307&quot; value=&quot;688&quot;/&gt;&lt;/object&gt;&lt;object type=&quot;3&quot; unique_id=&quot;10350&quot;&gt;&lt;property id=&quot;20148&quot; value=&quot;5&quot;/&gt;&lt;property id=&quot;20300&quot; value=&quot;Slide 67&quot;/&gt;&lt;property id=&quot;20307&quot; value=&quot;637&quot;/&gt;&lt;/object&gt;&lt;object type=&quot;3&quot; unique_id=&quot;10351&quot;&gt;&lt;property id=&quot;20148&quot; value=&quot;5&quot;/&gt;&lt;property id=&quot;20300&quot; value=&quot;Slide 68&quot;/&gt;&lt;property id=&quot;20307&quot; value=&quot;638&quot;/&gt;&lt;/object&gt;&lt;object type=&quot;3&quot; unique_id=&quot;10352&quot;&gt;&lt;property id=&quot;20148&quot; value=&quot;5&quot;/&gt;&lt;property id=&quot;20300&quot; value=&quot;Slide 69&quot;/&gt;&lt;property id=&quot;20307&quot; value=&quot;689&quot;/&gt;&lt;/object&gt;&lt;object type=&quot;3&quot; unique_id=&quot;10353&quot;&gt;&lt;property id=&quot;20148&quot; value=&quot;5&quot;/&gt;&lt;property id=&quot;20300&quot; value=&quot;Slide 70&quot;/&gt;&lt;property id=&quot;20307&quot; value=&quot;690&quot;/&gt;&lt;/object&gt;&lt;object type=&quot;3&quot; unique_id=&quot;10354&quot;&gt;&lt;property id=&quot;20148&quot; value=&quot;5&quot;/&gt;&lt;property id=&quot;20300&quot; value=&quot;Slide 71&quot;/&gt;&lt;property id=&quot;20307&quot; value=&quot;691&quot;/&gt;&lt;/object&gt;&lt;object type=&quot;3&quot; unique_id=&quot;10355&quot;&gt;&lt;property id=&quot;20148&quot; value=&quot;5&quot;/&gt;&lt;property id=&quot;20300&quot; value=&quot;Slide 72&quot;/&gt;&lt;property id=&quot;20307&quot; value=&quot;692&quot;/&gt;&lt;/object&gt;&lt;object type=&quot;3&quot; unique_id=&quot;10356&quot;&gt;&lt;property id=&quot;20148&quot; value=&quot;5&quot;/&gt;&lt;property id=&quot;20300&quot; value=&quot;Slide 73&quot;/&gt;&lt;property id=&quot;20307&quot; value=&quot;639&quot;/&gt;&lt;/object&gt;&lt;object type=&quot;3&quot; unique_id=&quot;10357&quot;&gt;&lt;property id=&quot;20148&quot; value=&quot;5&quot;/&gt;&lt;property id=&quot;20300&quot; value=&quot;Slide 74&quot;/&gt;&lt;property id=&quot;20307&quot; value=&quot;693&quot;/&gt;&lt;/object&gt;&lt;object type=&quot;3&quot; unique_id=&quot;10358&quot;&gt;&lt;property id=&quot;20148&quot; value=&quot;5&quot;/&gt;&lt;property id=&quot;20300&quot; value=&quot;Slide 75&quot;/&gt;&lt;property id=&quot;20307&quot; value=&quot;694&quot;/&gt;&lt;/object&gt;&lt;object type=&quot;3&quot; unique_id=&quot;10359&quot;&gt;&lt;property id=&quot;20148&quot; value=&quot;5&quot;/&gt;&lt;property id=&quot;20300&quot; value=&quot;Slide 76&quot;/&gt;&lt;property id=&quot;20307&quot; value=&quot;695&quot;/&gt;&lt;/object&gt;&lt;object type=&quot;3&quot; unique_id=&quot;10360&quot;&gt;&lt;property id=&quot;20148&quot; value=&quot;5&quot;/&gt;&lt;property id=&quot;20300&quot; value=&quot;Slide 77&quot;/&gt;&lt;property id=&quot;20307&quot; value=&quot;696&quot;/&gt;&lt;/object&gt;&lt;object type=&quot;3&quot; unique_id=&quot;10361&quot;&gt;&lt;property id=&quot;20148&quot; value=&quot;5&quot;/&gt;&lt;property id=&quot;20300&quot; value=&quot;Slide 78&quot;/&gt;&lt;property id=&quot;20307&quot; value=&quot;640&quot;/&gt;&lt;/object&gt;&lt;object type=&quot;3&quot; unique_id=&quot;10362&quot;&gt;&lt;property id=&quot;20148&quot; value=&quot;5&quot;/&gt;&lt;property id=&quot;20300&quot; value=&quot;Slide 79&quot;/&gt;&lt;property id=&quot;20307&quot; value=&quot;697&quot;/&gt;&lt;/object&gt;&lt;/object&gt;&lt;/object&gt;&lt;/database&gt;"/>
</p:tagLst>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TW" sz="1800" b="1" i="0" u="none" strike="noStrike" cap="none" normalizeH="0" baseline="0" smtClean="0">
            <a:ln>
              <a:noFill/>
            </a:ln>
            <a:solidFill>
              <a:schemeClr val="tx1"/>
            </a:solidFill>
            <a:effectLst/>
            <a:latin typeface="Tahoma" panose="020B060403050404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CF96029F675740876640D86C92A178" ma:contentTypeVersion="2" ma:contentTypeDescription="Create a new document." ma:contentTypeScope="" ma:versionID="c62e53080230d09891448d895091aff1">
  <xsd:schema xmlns:xsd="http://www.w3.org/2001/XMLSchema" xmlns:xs="http://www.w3.org/2001/XMLSchema" xmlns:p="http://schemas.microsoft.com/office/2006/metadata/properties" xmlns:ns2="345b74c9-6d8e-4b2b-8a55-6378a1ce6a3b" targetNamespace="http://schemas.microsoft.com/office/2006/metadata/properties" ma:root="true" ma:fieldsID="de0be0a728b275bee9296d2b14c2ec58" ns2:_="">
    <xsd:import namespace="345b74c9-6d8e-4b2b-8a55-6378a1ce6a3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5b74c9-6d8e-4b2b-8a55-6378a1ce6a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FEF6AD4-48D8-4C97-B17F-E44E19C505A4}"/>
</file>

<file path=customXml/itemProps2.xml><?xml version="1.0" encoding="utf-8"?>
<ds:datastoreItem xmlns:ds="http://schemas.openxmlformats.org/officeDocument/2006/customXml" ds:itemID="{FEEA52C8-1D67-434F-93E2-7B3263ED218B}"/>
</file>

<file path=customXml/itemProps3.xml><?xml version="1.0" encoding="utf-8"?>
<ds:datastoreItem xmlns:ds="http://schemas.openxmlformats.org/officeDocument/2006/customXml" ds:itemID="{13D71BB7-5FEE-4528-8165-3A93FF898C77}"/>
</file>

<file path=docProps/app.xml><?xml version="1.0" encoding="utf-8"?>
<Properties xmlns="http://schemas.openxmlformats.org/officeDocument/2006/extended-properties" xmlns:vt="http://schemas.openxmlformats.org/officeDocument/2006/docPropsVTypes">
  <Template/>
  <TotalTime>10749</TotalTime>
  <Words>12921</Words>
  <Application>Microsoft Office PowerPoint</Application>
  <PresentationFormat>On-screen Show (4:3)</PresentationFormat>
  <Paragraphs>1130</Paragraphs>
  <Slides>76</Slides>
  <Notes>74</Notes>
  <HiddenSlides>3</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76</vt:i4>
      </vt:variant>
    </vt:vector>
  </HeadingPairs>
  <TitlesOfParts>
    <vt:vector size="98" baseType="lpstr">
      <vt:lpstr>新細明體</vt:lpstr>
      <vt:lpstr>Adobe Heiti Std R</vt:lpstr>
      <vt:lpstr>Arial</vt:lpstr>
      <vt:lpstr>Arial Unicode MS</vt:lpstr>
      <vt:lpstr>Calibri</vt:lpstr>
      <vt:lpstr>Garamond-Light</vt:lpstr>
      <vt:lpstr>Garamond-LightItalic</vt:lpstr>
      <vt:lpstr>McGrawHill-Italic</vt:lpstr>
      <vt:lpstr>Segoe UI</vt:lpstr>
      <vt:lpstr>Segoe UI Semibold</vt:lpstr>
      <vt:lpstr>Sitka Heading</vt:lpstr>
      <vt:lpstr>Sitka Text</vt:lpstr>
      <vt:lpstr>Symbol</vt:lpstr>
      <vt:lpstr>Tahoma</vt:lpstr>
      <vt:lpstr>Timen ew</vt:lpstr>
      <vt:lpstr>Times</vt:lpstr>
      <vt:lpstr>Times New Roman</vt:lpstr>
      <vt:lpstr>Tirimen ew</vt:lpstr>
      <vt:lpstr>var(--bs-font-monospace)</vt:lpstr>
      <vt:lpstr>Wingdings</vt:lpstr>
      <vt:lpstr>Zurich Ex BT</vt:lpstr>
      <vt:lpstr>Blends</vt:lpstr>
      <vt:lpstr>PowerPoint Presentation</vt:lpstr>
      <vt:lpstr>PowerPoint Presentation</vt:lpstr>
      <vt:lpstr>PowerPoint Presentation</vt:lpstr>
      <vt:lpstr>PowerPoint Presentation</vt:lpstr>
      <vt:lpstr>PowerPoint Presentation</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Vinayak M Mantoor [MAHE-MIT]</cp:lastModifiedBy>
  <cp:revision>525</cp:revision>
  <dcterms:created xsi:type="dcterms:W3CDTF">2000-01-15T04:50:39Z</dcterms:created>
  <dcterms:modified xsi:type="dcterms:W3CDTF">2022-10-11T08:31:26Z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0x010100F5CF96029F675740876640D86C92A178</vt:lpwstr>
  </property>
</Properties>
</file>